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7" r:id="rId1"/>
  </p:sldMasterIdLst>
  <p:notesMasterIdLst>
    <p:notesMasterId r:id="rId22"/>
  </p:notesMasterIdLst>
  <p:handoutMasterIdLst>
    <p:handoutMasterId r:id="rId23"/>
  </p:handoutMasterIdLst>
  <p:sldIdLst>
    <p:sldId id="439" r:id="rId2"/>
    <p:sldId id="367" r:id="rId3"/>
    <p:sldId id="368" r:id="rId4"/>
    <p:sldId id="369" r:id="rId5"/>
    <p:sldId id="370" r:id="rId6"/>
    <p:sldId id="371" r:id="rId7"/>
    <p:sldId id="372" r:id="rId8"/>
    <p:sldId id="373" r:id="rId9"/>
    <p:sldId id="374" r:id="rId10"/>
    <p:sldId id="375" r:id="rId11"/>
    <p:sldId id="376" r:id="rId12"/>
    <p:sldId id="377" r:id="rId13"/>
    <p:sldId id="378" r:id="rId14"/>
    <p:sldId id="379" r:id="rId15"/>
    <p:sldId id="380" r:id="rId16"/>
    <p:sldId id="381" r:id="rId17"/>
    <p:sldId id="383" r:id="rId18"/>
    <p:sldId id="384" r:id="rId19"/>
    <p:sldId id="385" r:id="rId20"/>
    <p:sldId id="386" r:id="rId21"/>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71" autoAdjust="0"/>
    <p:restoredTop sz="89773" autoAdjust="0"/>
  </p:normalViewPr>
  <p:slideViewPr>
    <p:cSldViewPr>
      <p:cViewPr varScale="1">
        <p:scale>
          <a:sx n="75" d="100"/>
          <a:sy n="75" d="100"/>
        </p:scale>
        <p:origin x="1840" y="184"/>
      </p:cViewPr>
      <p:guideLst>
        <p:guide orient="horz" pos="2160"/>
        <p:guide pos="2880"/>
      </p:guideLst>
    </p:cSldViewPr>
  </p:slideViewPr>
  <p:outlineViewPr>
    <p:cViewPr>
      <p:scale>
        <a:sx n="33" d="100"/>
        <a:sy n="33" d="100"/>
      </p:scale>
      <p:origin x="0" y="153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3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266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266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266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A7E45450-2FFB-486E-947A-94271CB62CA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AE7456A8-06EC-43F3-8E1C-85F64D55C84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19BF0AF-3D1A-47D0-A060-43BFA0AA5FF2}" type="slidenum">
              <a:rPr lang="en-GB" smtClean="0"/>
              <a:pPr/>
              <a:t>2</a:t>
            </a:fld>
            <a:endParaRPr lang="en-GB"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B2C94D5B-C8E1-4320-BF75-07DB0A6424F0}" type="slidenum">
              <a:rPr lang="en-GB" smtClean="0"/>
              <a:pPr/>
              <a:t>11</a:t>
            </a:fld>
            <a:endParaRPr lang="en-GB"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E6C8D1BB-9390-470D-8E22-30B5700AC889}" type="slidenum">
              <a:rPr lang="en-GB" smtClean="0"/>
              <a:pPr/>
              <a:t>12</a:t>
            </a:fld>
            <a:endParaRPr lang="en-GB"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6CF37A4C-FFE0-4F03-A0A1-052FFF4BBE00}" type="slidenum">
              <a:rPr lang="en-GB" smtClean="0"/>
              <a:pPr/>
              <a:t>13</a:t>
            </a:fld>
            <a:endParaRPr lang="en-GB"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2019638A-4D6B-4C5F-852A-D251A0D4B8AB}" type="slidenum">
              <a:rPr lang="en-GB" smtClean="0"/>
              <a:pPr/>
              <a:t>14</a:t>
            </a:fld>
            <a:endParaRPr lang="en-GB"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5DDC3C0-C968-4527-A950-8427BA356231}" type="slidenum">
              <a:rPr lang="en-GB" smtClean="0"/>
              <a:pPr/>
              <a:t>15</a:t>
            </a:fld>
            <a:endParaRPr lang="en-GB"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DCB5138A-E954-46FE-9583-70BD1C203849}" type="slidenum">
              <a:rPr lang="en-GB" smtClean="0"/>
              <a:pPr/>
              <a:t>16</a:t>
            </a:fld>
            <a:endParaRPr lang="en-GB"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6FFD8AEC-1906-4BB1-A6EA-56B83AB24230}" type="slidenum">
              <a:rPr lang="en-GB" smtClean="0"/>
              <a:pPr/>
              <a:t>17</a:t>
            </a:fld>
            <a:endParaRPr lang="en-GB"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0BE92A82-AAEB-4A85-97C5-1305369FFCF1}" type="slidenum">
              <a:rPr lang="en-GB" smtClean="0"/>
              <a:pPr/>
              <a:t>20</a:t>
            </a:fld>
            <a:endParaRPr lang="en-GB"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229B381-62D6-4646-A4E7-854204CA376C}" type="slidenum">
              <a:rPr lang="en-GB" smtClean="0"/>
              <a:pPr/>
              <a:t>3</a:t>
            </a:fld>
            <a:endParaRPr lang="en-GB"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3355DE9-639D-4634-BBB9-8B8FD933DABA}" type="slidenum">
              <a:rPr lang="en-GB" smtClean="0"/>
              <a:pPr/>
              <a:t>4</a:t>
            </a:fld>
            <a:endParaRPr lang="en-GB"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A85CF052-7C9A-4908-9C5D-B3BE000407F4}" type="slidenum">
              <a:rPr lang="en-GB" smtClean="0"/>
              <a:pPr/>
              <a:t>5</a:t>
            </a:fld>
            <a:endParaRPr lang="en-GB"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5929305E-E5FF-43D0-9653-8BA55F709BFB}" type="slidenum">
              <a:rPr lang="en-GB" smtClean="0"/>
              <a:pPr/>
              <a:t>6</a:t>
            </a:fld>
            <a:endParaRPr lang="en-GB"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245B466F-EFA3-47E2-B35F-BEAE06CC0696}" type="slidenum">
              <a:rPr lang="en-GB" smtClean="0"/>
              <a:pPr/>
              <a:t>7</a:t>
            </a:fld>
            <a:endParaRPr lang="en-GB"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093AAC5-6D80-40D4-B017-D2AA27D020BF}" type="slidenum">
              <a:rPr lang="en-GB" smtClean="0"/>
              <a:pPr/>
              <a:t>8</a:t>
            </a:fld>
            <a:endParaRPr lang="en-GB"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CAFF8FF4-F2B7-4D76-AFF1-BDAE9688F91C}" type="slidenum">
              <a:rPr lang="en-GB" smtClean="0"/>
              <a:pPr/>
              <a:t>9</a:t>
            </a:fld>
            <a:endParaRPr lang="en-GB"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B9951567-4651-49EE-9797-61315A714D1F}" type="slidenum">
              <a:rPr lang="en-GB" smtClean="0"/>
              <a:pPr/>
              <a:t>10</a:t>
            </a:fld>
            <a:endParaRPr lang="en-GB"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E"/>
          </a:p>
        </p:txBody>
      </p:sp>
      <p:sp>
        <p:nvSpPr>
          <p:cNvPr id="4" name="Footer Placeholder 3"/>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Footer Placeholder 3"/>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5888"/>
            <a:ext cx="2057400" cy="601027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115888"/>
            <a:ext cx="6019800" cy="6010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Footer Placeholder 3"/>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219200" y="16764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81600" y="16764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1295400" y="6324600"/>
            <a:ext cx="1905000" cy="457200"/>
          </a:xfrm>
          <a:prstGeom prst="rect">
            <a:avLst/>
          </a:prstGeom>
        </p:spPr>
        <p:txBody>
          <a:bodyPr/>
          <a:lstStyle>
            <a:lvl1pPr>
              <a:defRPr/>
            </a:lvl1pPr>
          </a:lstStyle>
          <a:p>
            <a:fld id="{B2EF8B2D-11A7-445F-9493-6EC0322D4CB9}" type="datetime1">
              <a:rPr lang="en-US" smtClean="0"/>
              <a:pPr/>
              <a:t>11/28/17</a:t>
            </a:fld>
            <a:endParaRPr lang="en-US"/>
          </a:p>
        </p:txBody>
      </p:sp>
      <p:sp>
        <p:nvSpPr>
          <p:cNvPr id="6" name="Footer Placeholder 5"/>
          <p:cNvSpPr>
            <a:spLocks noGrp="1"/>
          </p:cNvSpPr>
          <p:nvPr>
            <p:ph type="ftr" sz="quarter" idx="11"/>
          </p:nvPr>
        </p:nvSpPr>
        <p:spPr>
          <a:xfrm>
            <a:off x="3810000" y="63246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7086600" y="6324600"/>
            <a:ext cx="1905000" cy="457200"/>
          </a:xfrm>
          <a:prstGeom prst="rect">
            <a:avLst/>
          </a:prstGeom>
        </p:spPr>
        <p:txBody>
          <a:bodyPr/>
          <a:lstStyle>
            <a:lvl1pPr>
              <a:defRPr/>
            </a:lvl1pPr>
          </a:lstStyle>
          <a:p>
            <a:pPr>
              <a:defRPr/>
            </a:pPr>
            <a:fld id="{6CF3CB38-879E-445F-9D51-EC965B22832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Footer Placeholder 3"/>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Footer Placeholder 4"/>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Footer Placeholder 6"/>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Footer Placeholder 2"/>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203848" y="6381750"/>
            <a:ext cx="2895600" cy="476250"/>
          </a:xfrm>
          <a:prstGeom prst="rect">
            <a:avLst/>
          </a:prstGeom>
        </p:spPr>
        <p:txBody>
          <a:bodyPr/>
          <a:lstStyle>
            <a:lvl1pPr>
              <a:defRPr sz="900"/>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bwMode="auto">
          <a:xfrm>
            <a:off x="457200" y="115888"/>
            <a:ext cx="6275388" cy="11572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655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65541" name="Line 5"/>
          <p:cNvSpPr>
            <a:spLocks noChangeShapeType="1"/>
          </p:cNvSpPr>
          <p:nvPr/>
        </p:nvSpPr>
        <p:spPr bwMode="auto">
          <a:xfrm>
            <a:off x="0" y="1341438"/>
            <a:ext cx="9144000" cy="0"/>
          </a:xfrm>
          <a:prstGeom prst="line">
            <a:avLst/>
          </a:prstGeom>
          <a:noFill/>
          <a:ln w="28575">
            <a:solidFill>
              <a:srgbClr val="993300"/>
            </a:solidFill>
            <a:round/>
            <a:headEnd/>
            <a:tailEnd/>
          </a:ln>
          <a:effectLst/>
        </p:spPr>
        <p:txBody>
          <a:bodyPr/>
          <a:lstStyle/>
          <a:p>
            <a:endParaRPr lang="en-IE"/>
          </a:p>
        </p:txBody>
      </p:sp>
      <p:sp>
        <p:nvSpPr>
          <p:cNvPr id="65542" name="Rectangle 6"/>
          <p:cNvSpPr>
            <a:spLocks noChangeArrowheads="1"/>
          </p:cNvSpPr>
          <p:nvPr/>
        </p:nvSpPr>
        <p:spPr bwMode="auto">
          <a:xfrm>
            <a:off x="6429375" y="6337300"/>
            <a:ext cx="2895600" cy="476250"/>
          </a:xfrm>
          <a:prstGeom prst="rect">
            <a:avLst/>
          </a:prstGeom>
          <a:noFill/>
          <a:ln w="9525">
            <a:noFill/>
            <a:miter lim="800000"/>
            <a:headEnd/>
            <a:tailEnd/>
          </a:ln>
          <a:effectLst/>
        </p:spPr>
        <p:txBody>
          <a:bodyPr/>
          <a:lstStyle/>
          <a:p>
            <a:pPr algn="ctr"/>
            <a:endParaRPr lang="en-GB" sz="900"/>
          </a:p>
          <a:p>
            <a:pPr algn="ctr"/>
            <a:endParaRPr lang="en-GB" sz="900"/>
          </a:p>
        </p:txBody>
      </p:sp>
      <p:sp>
        <p:nvSpPr>
          <p:cNvPr id="65543" name="Rectangle 7"/>
          <p:cNvSpPr>
            <a:spLocks noChangeArrowheads="1"/>
          </p:cNvSpPr>
          <p:nvPr/>
        </p:nvSpPr>
        <p:spPr bwMode="auto">
          <a:xfrm>
            <a:off x="236538" y="6337300"/>
            <a:ext cx="2895600" cy="476250"/>
          </a:xfrm>
          <a:prstGeom prst="rect">
            <a:avLst/>
          </a:prstGeom>
          <a:noFill/>
          <a:ln w="9525">
            <a:noFill/>
            <a:miter lim="800000"/>
            <a:headEnd/>
            <a:tailEnd/>
          </a:ln>
          <a:effectLst/>
        </p:spPr>
        <p:txBody>
          <a:bodyPr/>
          <a:lstStyle/>
          <a:p>
            <a:endParaRPr lang="en-GB" sz="900"/>
          </a:p>
          <a:p>
            <a:endParaRPr lang="en-GB" sz="900"/>
          </a:p>
        </p:txBody>
      </p:sp>
      <p:sp>
        <p:nvSpPr>
          <p:cNvPr id="65545" name="Text Box 9"/>
          <p:cNvSpPr txBox="1">
            <a:spLocks noChangeArrowheads="1"/>
          </p:cNvSpPr>
          <p:nvPr/>
        </p:nvSpPr>
        <p:spPr bwMode="auto">
          <a:xfrm>
            <a:off x="6804248" y="6237312"/>
            <a:ext cx="1728788" cy="246221"/>
          </a:xfrm>
          <a:prstGeom prst="rect">
            <a:avLst/>
          </a:prstGeom>
          <a:noFill/>
          <a:ln w="9525">
            <a:noFill/>
            <a:miter lim="800000"/>
            <a:headEnd/>
            <a:tailEnd/>
          </a:ln>
          <a:effectLst/>
        </p:spPr>
        <p:txBody>
          <a:bodyPr wrap="square">
            <a:spAutoFit/>
          </a:bodyPr>
          <a:lstStyle/>
          <a:p>
            <a:r>
              <a:rPr lang="en-IE" sz="1000"/>
              <a:t>                                      </a:t>
            </a:r>
            <a:endParaRPr lang="en-GB" sz="1000"/>
          </a:p>
        </p:txBody>
      </p:sp>
      <p:sp>
        <p:nvSpPr>
          <p:cNvPr id="65546" name="Text Box 10"/>
          <p:cNvSpPr txBox="1">
            <a:spLocks noChangeArrowheads="1"/>
          </p:cNvSpPr>
          <p:nvPr/>
        </p:nvSpPr>
        <p:spPr bwMode="auto">
          <a:xfrm>
            <a:off x="7308850" y="6491288"/>
            <a:ext cx="1366838" cy="366712"/>
          </a:xfrm>
          <a:prstGeom prst="rect">
            <a:avLst/>
          </a:prstGeom>
          <a:noFill/>
          <a:ln w="9525">
            <a:noFill/>
            <a:miter lim="800000"/>
            <a:headEnd/>
            <a:tailEnd/>
          </a:ln>
          <a:effectLst/>
        </p:spPr>
        <p:txBody>
          <a:bodyPr>
            <a:spAutoFit/>
          </a:bodyPr>
          <a:lstStyle/>
          <a:p>
            <a:pPr>
              <a:spcBef>
                <a:spcPct val="50000"/>
              </a:spcBef>
            </a:pPr>
            <a:endParaRPr lang="en-GB"/>
          </a:p>
        </p:txBody>
      </p:sp>
      <p:pic>
        <p:nvPicPr>
          <p:cNvPr id="65547" name="Picture 11" descr="UCC logo"/>
          <p:cNvPicPr>
            <a:picLocks noChangeAspect="1" noChangeArrowheads="1"/>
          </p:cNvPicPr>
          <p:nvPr/>
        </p:nvPicPr>
        <p:blipFill>
          <a:blip r:embed="rId14" cstate="print"/>
          <a:srcRect/>
          <a:stretch>
            <a:fillRect/>
          </a:stretch>
        </p:blipFill>
        <p:spPr bwMode="auto">
          <a:xfrm>
            <a:off x="7019925" y="260350"/>
            <a:ext cx="1728788" cy="865188"/>
          </a:xfrm>
          <a:prstGeom prst="rect">
            <a:avLst/>
          </a:prstGeom>
          <a:noFill/>
        </p:spPr>
      </p:pic>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iming>
    <p:tnLst>
      <p:par>
        <p:cTn id="1" dur="indefinite" restart="never" nodeType="tmRoot"/>
      </p:par>
    </p:tnLst>
  </p:timing>
  <p:hf hdr="0" ftr="0" dt="0"/>
  <p:txStyles>
    <p:titleStyle>
      <a:lvl1pPr algn="l" rtl="0" eaLnBrk="1" fontAlgn="base" hangingPunct="1">
        <a:spcBef>
          <a:spcPct val="0"/>
        </a:spcBef>
        <a:spcAft>
          <a:spcPct val="0"/>
        </a:spcAft>
        <a:defRPr sz="4000" b="1">
          <a:solidFill>
            <a:schemeClr val="accent2"/>
          </a:solidFill>
          <a:latin typeface="+mj-lt"/>
          <a:ea typeface="+mj-ea"/>
          <a:cs typeface="+mj-cs"/>
        </a:defRPr>
      </a:lvl1pPr>
      <a:lvl2pPr algn="l" rtl="0" eaLnBrk="1" fontAlgn="base" hangingPunct="1">
        <a:spcBef>
          <a:spcPct val="0"/>
        </a:spcBef>
        <a:spcAft>
          <a:spcPct val="0"/>
        </a:spcAft>
        <a:defRPr sz="4000" b="1">
          <a:solidFill>
            <a:schemeClr val="accent2"/>
          </a:solidFill>
          <a:latin typeface="Arial" charset="0"/>
        </a:defRPr>
      </a:lvl2pPr>
      <a:lvl3pPr algn="l" rtl="0" eaLnBrk="1" fontAlgn="base" hangingPunct="1">
        <a:spcBef>
          <a:spcPct val="0"/>
        </a:spcBef>
        <a:spcAft>
          <a:spcPct val="0"/>
        </a:spcAft>
        <a:defRPr sz="4000" b="1">
          <a:solidFill>
            <a:schemeClr val="accent2"/>
          </a:solidFill>
          <a:latin typeface="Arial" charset="0"/>
        </a:defRPr>
      </a:lvl3pPr>
      <a:lvl4pPr algn="l" rtl="0" eaLnBrk="1" fontAlgn="base" hangingPunct="1">
        <a:spcBef>
          <a:spcPct val="0"/>
        </a:spcBef>
        <a:spcAft>
          <a:spcPct val="0"/>
        </a:spcAft>
        <a:defRPr sz="4000" b="1">
          <a:solidFill>
            <a:schemeClr val="accent2"/>
          </a:solidFill>
          <a:latin typeface="Arial" charset="0"/>
        </a:defRPr>
      </a:lvl4pPr>
      <a:lvl5pPr algn="l" rtl="0" eaLnBrk="1" fontAlgn="base" hangingPunct="1">
        <a:spcBef>
          <a:spcPct val="0"/>
        </a:spcBef>
        <a:spcAft>
          <a:spcPct val="0"/>
        </a:spcAft>
        <a:defRPr sz="4000" b="1">
          <a:solidFill>
            <a:schemeClr val="accent2"/>
          </a:solidFill>
          <a:latin typeface="Arial" charset="0"/>
        </a:defRPr>
      </a:lvl5pPr>
      <a:lvl6pPr marL="457200" algn="l" rtl="0" eaLnBrk="1" fontAlgn="base" hangingPunct="1">
        <a:spcBef>
          <a:spcPct val="0"/>
        </a:spcBef>
        <a:spcAft>
          <a:spcPct val="0"/>
        </a:spcAft>
        <a:defRPr sz="4000" b="1">
          <a:solidFill>
            <a:schemeClr val="accent2"/>
          </a:solidFill>
          <a:latin typeface="Arial" charset="0"/>
        </a:defRPr>
      </a:lvl6pPr>
      <a:lvl7pPr marL="914400" algn="l" rtl="0" eaLnBrk="1" fontAlgn="base" hangingPunct="1">
        <a:spcBef>
          <a:spcPct val="0"/>
        </a:spcBef>
        <a:spcAft>
          <a:spcPct val="0"/>
        </a:spcAft>
        <a:defRPr sz="4000" b="1">
          <a:solidFill>
            <a:schemeClr val="accent2"/>
          </a:solidFill>
          <a:latin typeface="Arial" charset="0"/>
        </a:defRPr>
      </a:lvl7pPr>
      <a:lvl8pPr marL="1371600" algn="l" rtl="0" eaLnBrk="1" fontAlgn="base" hangingPunct="1">
        <a:spcBef>
          <a:spcPct val="0"/>
        </a:spcBef>
        <a:spcAft>
          <a:spcPct val="0"/>
        </a:spcAft>
        <a:defRPr sz="4000" b="1">
          <a:solidFill>
            <a:schemeClr val="accent2"/>
          </a:solidFill>
          <a:latin typeface="Arial" charset="0"/>
        </a:defRPr>
      </a:lvl8pPr>
      <a:lvl9pPr marL="1828800" algn="l" rtl="0" eaLnBrk="1" fontAlgn="base" hangingPunct="1">
        <a:spcBef>
          <a:spcPct val="0"/>
        </a:spcBef>
        <a:spcAft>
          <a:spcPct val="0"/>
        </a:spcAft>
        <a:defRPr sz="4000" b="1">
          <a:solidFill>
            <a:schemeClr val="accent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772817"/>
            <a:ext cx="8062664" cy="1827634"/>
          </a:xfrm>
        </p:spPr>
        <p:txBody>
          <a:bodyPr/>
          <a:lstStyle/>
          <a:p>
            <a:r>
              <a:rPr lang="en-IE" smtClean="0"/>
              <a:t>Verbs for Learning </a:t>
            </a:r>
            <a:r>
              <a:rPr lang="en-IE" dirty="0" smtClean="0"/>
              <a:t>Outcomes, </a:t>
            </a:r>
            <a:endParaRPr lang="en-GB" dirty="0"/>
          </a:p>
        </p:txBody>
      </p:sp>
      <p:sp>
        <p:nvSpPr>
          <p:cNvPr id="3" name="Subtitle 2"/>
          <p:cNvSpPr>
            <a:spLocks noGrp="1"/>
          </p:cNvSpPr>
          <p:nvPr>
            <p:ph type="subTitle" idx="1"/>
          </p:nvPr>
        </p:nvSpPr>
        <p:spPr/>
        <p:txBody>
          <a:bodyPr/>
          <a:lstStyle/>
          <a:p>
            <a:pPr>
              <a:lnSpc>
                <a:spcPct val="90000"/>
              </a:lnSpc>
              <a:defRPr/>
            </a:pPr>
            <a:r>
              <a:rPr lang="en-GB" sz="3600" i="1" dirty="0" smtClean="0"/>
              <a:t>Dr. Norma Ryan</a:t>
            </a:r>
          </a:p>
          <a:p>
            <a:pPr>
              <a:lnSpc>
                <a:spcPct val="90000"/>
              </a:lnSpc>
              <a:defRPr/>
            </a:pPr>
            <a:endParaRPr lang="en-GB" i="1" dirty="0" smtClean="0"/>
          </a:p>
          <a:p>
            <a:pPr>
              <a:lnSpc>
                <a:spcPct val="90000"/>
              </a:lnSpc>
              <a:defRPr/>
            </a:pPr>
            <a:r>
              <a:rPr lang="en-GB" sz="2400" i="1" dirty="0" smtClean="0"/>
              <a:t>RCSI, 30 November 2017</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99330" name="Rectangle 2"/>
          <p:cNvSpPr>
            <a:spLocks noGrp="1" noChangeArrowheads="1"/>
          </p:cNvSpPr>
          <p:nvPr>
            <p:ph type="title"/>
          </p:nvPr>
        </p:nvSpPr>
        <p:spPr>
          <a:xfrm>
            <a:off x="395288" y="0"/>
            <a:ext cx="8229600" cy="1143000"/>
          </a:xfrm>
        </p:spPr>
        <p:txBody>
          <a:bodyPr/>
          <a:lstStyle/>
          <a:p>
            <a:pPr eaLnBrk="1" hangingPunct="1">
              <a:defRPr/>
            </a:pPr>
            <a:r>
              <a:rPr lang="en-IE" dirty="0" smtClean="0"/>
              <a:t>Examples: Application</a:t>
            </a:r>
            <a:endParaRPr lang="en-US" dirty="0" smtClean="0"/>
          </a:p>
        </p:txBody>
      </p:sp>
      <p:sp>
        <p:nvSpPr>
          <p:cNvPr id="99331" name="Rectangle 3"/>
          <p:cNvSpPr>
            <a:spLocks noGrp="1" noChangeArrowheads="1"/>
          </p:cNvSpPr>
          <p:nvPr>
            <p:ph type="body" idx="1"/>
          </p:nvPr>
        </p:nvSpPr>
        <p:spPr>
          <a:xfrm>
            <a:off x="323528" y="1628800"/>
            <a:ext cx="7920879" cy="4680520"/>
          </a:xfrm>
        </p:spPr>
        <p:txBody>
          <a:bodyPr/>
          <a:lstStyle/>
          <a:p>
            <a:pPr eaLnBrk="1" hangingPunct="1">
              <a:lnSpc>
                <a:spcPct val="90000"/>
              </a:lnSpc>
              <a:defRPr/>
            </a:pPr>
            <a:r>
              <a:rPr lang="en-US" sz="2000" i="1" dirty="0" smtClean="0">
                <a:solidFill>
                  <a:srgbClr val="0070C0"/>
                </a:solidFill>
              </a:rPr>
              <a:t>Construct</a:t>
            </a:r>
            <a:r>
              <a:rPr lang="en-US" sz="2000" dirty="0" smtClean="0"/>
              <a:t> a timeline of significant events in the history of Australia in the 19</a:t>
            </a:r>
            <a:r>
              <a:rPr lang="en-US" sz="2000" baseline="30000" dirty="0" smtClean="0"/>
              <a:t>th</a:t>
            </a:r>
            <a:r>
              <a:rPr lang="en-US" sz="2000" dirty="0" smtClean="0"/>
              <a:t> century. </a:t>
            </a:r>
          </a:p>
          <a:p>
            <a:pPr eaLnBrk="1" hangingPunct="1">
              <a:lnSpc>
                <a:spcPct val="90000"/>
              </a:lnSpc>
              <a:defRPr/>
            </a:pPr>
            <a:r>
              <a:rPr lang="en-IE" sz="2000" i="1" dirty="0" smtClean="0">
                <a:solidFill>
                  <a:srgbClr val="0070C0"/>
                </a:solidFill>
              </a:rPr>
              <a:t>Apply</a:t>
            </a:r>
            <a:r>
              <a:rPr lang="en-IE" sz="2000" dirty="0" smtClean="0"/>
              <a:t> knowledge of infection control in the maintenance of patient care facilities. </a:t>
            </a:r>
          </a:p>
          <a:p>
            <a:pPr eaLnBrk="1" hangingPunct="1">
              <a:lnSpc>
                <a:spcPct val="90000"/>
              </a:lnSpc>
              <a:defRPr/>
            </a:pPr>
            <a:r>
              <a:rPr lang="en-IE" sz="2000" i="1" dirty="0" smtClean="0">
                <a:solidFill>
                  <a:srgbClr val="0070C0"/>
                </a:solidFill>
              </a:rPr>
              <a:t>Select</a:t>
            </a:r>
            <a:r>
              <a:rPr lang="en-IE" sz="2000" dirty="0" smtClean="0"/>
              <a:t> and employ sophisticated techniques for analysing the efficiencies of energy usage in complex industrial processes.</a:t>
            </a:r>
          </a:p>
          <a:p>
            <a:pPr eaLnBrk="1" hangingPunct="1">
              <a:lnSpc>
                <a:spcPct val="90000"/>
              </a:lnSpc>
              <a:defRPr/>
            </a:pPr>
            <a:r>
              <a:rPr lang="en-IE" sz="2000" i="1" dirty="0" smtClean="0">
                <a:solidFill>
                  <a:srgbClr val="0070C0"/>
                </a:solidFill>
              </a:rPr>
              <a:t>Show</a:t>
            </a:r>
            <a:r>
              <a:rPr lang="en-IE" sz="2000" dirty="0" smtClean="0"/>
              <a:t> proficiency in the use of vocabulary and grammar, as well as the sounds of the language in different styles…..</a:t>
            </a:r>
          </a:p>
          <a:p>
            <a:pPr eaLnBrk="1" hangingPunct="1">
              <a:lnSpc>
                <a:spcPct val="90000"/>
              </a:lnSpc>
              <a:defRPr/>
            </a:pPr>
            <a:r>
              <a:rPr lang="en-GB" sz="2000" i="1" dirty="0" smtClean="0">
                <a:solidFill>
                  <a:srgbClr val="0070C0"/>
                </a:solidFill>
              </a:rPr>
              <a:t>Relate</a:t>
            </a:r>
            <a:r>
              <a:rPr lang="en-GB" sz="2000" dirty="0" smtClean="0"/>
              <a:t> energy changes to bond breaking and formation.</a:t>
            </a:r>
          </a:p>
          <a:p>
            <a:pPr eaLnBrk="1" hangingPunct="1">
              <a:lnSpc>
                <a:spcPct val="90000"/>
              </a:lnSpc>
              <a:defRPr/>
            </a:pPr>
            <a:r>
              <a:rPr lang="en-IE" sz="2000" i="1" dirty="0" smtClean="0">
                <a:solidFill>
                  <a:srgbClr val="0070C0"/>
                </a:solidFill>
              </a:rPr>
              <a:t>Modify</a:t>
            </a:r>
            <a:r>
              <a:rPr lang="en-IE" sz="2000" dirty="0" smtClean="0"/>
              <a:t> guidelines in a case study of a small manufacturing firm to enable tighter quality control of production.</a:t>
            </a:r>
          </a:p>
          <a:p>
            <a:pPr eaLnBrk="1" hangingPunct="1">
              <a:lnSpc>
                <a:spcPct val="90000"/>
              </a:lnSpc>
              <a:defRPr/>
            </a:pPr>
            <a:r>
              <a:rPr lang="en-IE" sz="2000" i="1" dirty="0" smtClean="0">
                <a:solidFill>
                  <a:srgbClr val="0070C0"/>
                </a:solidFill>
              </a:rPr>
              <a:t>Show</a:t>
            </a:r>
            <a:r>
              <a:rPr lang="en-IE" sz="2000" dirty="0" smtClean="0"/>
              <a:t> how changes in the criminal law affected levels of incarceration in Scotland in the 19th century.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3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93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93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93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93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93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609600"/>
            <a:ext cx="8153400" cy="1143000"/>
          </a:xfrm>
        </p:spPr>
        <p:txBody>
          <a:bodyPr/>
          <a:lstStyle/>
          <a:p>
            <a:pPr eaLnBrk="1" hangingPunct="1">
              <a:defRPr/>
            </a:pPr>
            <a:r>
              <a:rPr lang="en-GB" sz="2400" b="1" dirty="0" smtClean="0"/>
              <a:t>4. Analysis: ability to break down information </a:t>
            </a:r>
            <a:br>
              <a:rPr lang="en-GB" sz="2400" b="1" dirty="0" smtClean="0"/>
            </a:br>
            <a:r>
              <a:rPr lang="en-GB" sz="2400" b="1" dirty="0" smtClean="0"/>
              <a:t>into its components, e.g.  look for inter-relationships and ideas (understanding of organisational structure)</a:t>
            </a:r>
            <a:r>
              <a:rPr lang="en-GB" sz="2800" b="1" dirty="0" smtClean="0"/>
              <a:t/>
            </a:r>
            <a:br>
              <a:rPr lang="en-GB" sz="2800" b="1" dirty="0" smtClean="0"/>
            </a:br>
            <a:endParaRPr lang="en-GB" dirty="0" smtClean="0"/>
          </a:p>
        </p:txBody>
      </p:sp>
      <p:sp>
        <p:nvSpPr>
          <p:cNvPr id="12291" name="Rectangle 3"/>
          <p:cNvSpPr>
            <a:spLocks noGrp="1" noChangeArrowheads="1"/>
          </p:cNvSpPr>
          <p:nvPr>
            <p:ph type="body" idx="1"/>
          </p:nvPr>
        </p:nvSpPr>
        <p:spPr>
          <a:xfrm>
            <a:off x="4165600" y="1789113"/>
            <a:ext cx="4582864" cy="4376191"/>
          </a:xfrm>
        </p:spPr>
        <p:txBody>
          <a:bodyPr/>
          <a:lstStyle/>
          <a:p>
            <a:pPr eaLnBrk="1" hangingPunct="1">
              <a:lnSpc>
                <a:spcPct val="80000"/>
              </a:lnSpc>
              <a:defRPr/>
            </a:pPr>
            <a:r>
              <a:rPr lang="en-GB" sz="2400" dirty="0" smtClean="0"/>
              <a:t>Use action verbs like:</a:t>
            </a:r>
          </a:p>
          <a:p>
            <a:pPr eaLnBrk="1" hangingPunct="1">
              <a:lnSpc>
                <a:spcPct val="80000"/>
              </a:lnSpc>
              <a:buFont typeface="Wingdings" pitchFamily="2" charset="2"/>
              <a:buNone/>
              <a:defRPr/>
            </a:pPr>
            <a:r>
              <a:rPr lang="en-GB" sz="2400" dirty="0" smtClean="0"/>
              <a:t>Analyse, appraise, arrange, break down, calculate, categorise, classify, compare, connect, contrast, criticise, debate, deduce, determine, differentiate, discriminate, distinguish, divide, examine, experiment, identify, illustrate, infer, inspect, investigate, order, outline, point out, question, relate, separate, sub-divide, test.</a:t>
            </a:r>
          </a:p>
        </p:txBody>
      </p:sp>
      <p:sp>
        <p:nvSpPr>
          <p:cNvPr id="12292" name="Rectangle 4"/>
          <p:cNvSpPr>
            <a:spLocks noChangeArrowheads="1"/>
          </p:cNvSpPr>
          <p:nvPr/>
        </p:nvSpPr>
        <p:spPr bwMode="auto">
          <a:xfrm>
            <a:off x="4139952" y="1556792"/>
            <a:ext cx="4680520" cy="5040560"/>
          </a:xfrm>
          <a:prstGeom prst="rect">
            <a:avLst/>
          </a:prstGeom>
          <a:noFill/>
          <a:ln w="9525">
            <a:solidFill>
              <a:schemeClr val="tx1"/>
            </a:solidFill>
            <a:miter lim="800000"/>
            <a:headEnd/>
            <a:tailEnd/>
          </a:ln>
        </p:spPr>
        <p:txBody>
          <a:bodyPr wrap="none" anchor="ctr"/>
          <a:lstStyle/>
          <a:p>
            <a:endParaRPr lang="en-IE"/>
          </a:p>
        </p:txBody>
      </p:sp>
      <p:grpSp>
        <p:nvGrpSpPr>
          <p:cNvPr id="2" name="Group 5"/>
          <p:cNvGrpSpPr>
            <a:grpSpLocks/>
          </p:cNvGrpSpPr>
          <p:nvPr/>
        </p:nvGrpSpPr>
        <p:grpSpPr bwMode="auto">
          <a:xfrm>
            <a:off x="179388" y="2636838"/>
            <a:ext cx="3995737" cy="3529012"/>
            <a:chOff x="113" y="1661"/>
            <a:chExt cx="2517" cy="2223"/>
          </a:xfrm>
        </p:grpSpPr>
        <p:sp>
          <p:nvSpPr>
            <p:cNvPr id="21511" name="Rectangle 6"/>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Knowledge</a:t>
              </a:r>
              <a:endParaRPr lang="en-US" sz="2400" b="1"/>
            </a:p>
          </p:txBody>
        </p:sp>
        <p:sp>
          <p:nvSpPr>
            <p:cNvPr id="21512" name="Rectangle 7"/>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Comprehension</a:t>
              </a:r>
              <a:endParaRPr lang="en-US" sz="2400" b="1"/>
            </a:p>
          </p:txBody>
        </p:sp>
        <p:sp>
          <p:nvSpPr>
            <p:cNvPr id="21513" name="Rectangle 8"/>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Application</a:t>
              </a:r>
              <a:endParaRPr lang="en-US" sz="2400" b="1"/>
            </a:p>
          </p:txBody>
        </p:sp>
        <p:sp>
          <p:nvSpPr>
            <p:cNvPr id="21514" name="Rectangle 9"/>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solidFill>
                    <a:srgbClr val="FFFF00"/>
                  </a:solidFill>
                </a:rPr>
                <a:t>4.Analysis</a:t>
              </a:r>
              <a:endParaRPr lang="en-US" sz="2400" b="1">
                <a:solidFill>
                  <a:srgbClr val="FFFF00"/>
                </a:solidFill>
              </a:endParaRPr>
            </a:p>
          </p:txBody>
        </p:sp>
        <p:sp>
          <p:nvSpPr>
            <p:cNvPr id="21515" name="Rectangle 10"/>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t>5. Synthesis</a:t>
              </a:r>
              <a:endParaRPr lang="en-US" sz="2400" b="1"/>
            </a:p>
          </p:txBody>
        </p:sp>
        <p:sp>
          <p:nvSpPr>
            <p:cNvPr id="21516" name="Rectangle 11"/>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t>6. Evaluation</a:t>
              </a:r>
              <a:endParaRPr lang="en-US" sz="2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dissolve">
                                      <p:cBhvr>
                                        <p:cTn id="7" dur="500"/>
                                        <p:tgtEl>
                                          <p:spTgt spid="1229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291">
                                            <p:txEl>
                                              <p:pRg st="0" end="0"/>
                                            </p:txEl>
                                          </p:spTgt>
                                        </p:tgtEl>
                                        <p:attrNameLst>
                                          <p:attrName>style.visibility</p:attrName>
                                        </p:attrNameLst>
                                      </p:cBhvr>
                                      <p:to>
                                        <p:strVal val="visible"/>
                                      </p:to>
                                    </p:set>
                                    <p:animEffect transition="in" filter="dissolve">
                                      <p:cBhvr>
                                        <p:cTn id="10" dur="1000"/>
                                        <p:tgtEl>
                                          <p:spTgt spid="1229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animEffect transition="in" filter="dissolve">
                                      <p:cBhvr>
                                        <p:cTn id="15" dur="1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395288" y="188913"/>
            <a:ext cx="8229600" cy="1143000"/>
          </a:xfrm>
        </p:spPr>
        <p:txBody>
          <a:bodyPr/>
          <a:lstStyle/>
          <a:p>
            <a:pPr eaLnBrk="1" hangingPunct="1">
              <a:defRPr/>
            </a:pPr>
            <a:r>
              <a:rPr lang="en-IE" smtClean="0"/>
              <a:t>Examples: Analysis</a:t>
            </a:r>
            <a:endParaRPr lang="en-US" smtClean="0"/>
          </a:p>
        </p:txBody>
      </p:sp>
      <p:sp>
        <p:nvSpPr>
          <p:cNvPr id="97283" name="Rectangle 3"/>
          <p:cNvSpPr>
            <a:spLocks noGrp="1" noChangeArrowheads="1"/>
          </p:cNvSpPr>
          <p:nvPr>
            <p:ph type="body" idx="1"/>
          </p:nvPr>
        </p:nvSpPr>
        <p:spPr>
          <a:xfrm>
            <a:off x="467544" y="1628800"/>
            <a:ext cx="7776864" cy="4680520"/>
          </a:xfrm>
        </p:spPr>
        <p:txBody>
          <a:bodyPr/>
          <a:lstStyle/>
          <a:p>
            <a:pPr eaLnBrk="1" hangingPunct="1">
              <a:lnSpc>
                <a:spcPct val="80000"/>
              </a:lnSpc>
            </a:pPr>
            <a:r>
              <a:rPr lang="en-US" sz="2400" i="1" dirty="0" err="1" smtClean="0">
                <a:solidFill>
                  <a:srgbClr val="0070C0"/>
                </a:solidFill>
              </a:rPr>
              <a:t>Analyse</a:t>
            </a:r>
            <a:r>
              <a:rPr lang="en-US" sz="2400" dirty="0" smtClean="0"/>
              <a:t> why society </a:t>
            </a:r>
            <a:r>
              <a:rPr lang="en-US" sz="2400" dirty="0" err="1" smtClean="0"/>
              <a:t>criminalises</a:t>
            </a:r>
            <a:r>
              <a:rPr lang="en-US" sz="2400" dirty="0" smtClean="0"/>
              <a:t> certain </a:t>
            </a:r>
            <a:r>
              <a:rPr lang="en-US" sz="2400" dirty="0" err="1" smtClean="0"/>
              <a:t>behaviours</a:t>
            </a:r>
            <a:r>
              <a:rPr lang="en-US" sz="2400" dirty="0" smtClean="0"/>
              <a:t>.</a:t>
            </a:r>
          </a:p>
          <a:p>
            <a:pPr eaLnBrk="1" hangingPunct="1">
              <a:lnSpc>
                <a:spcPct val="80000"/>
              </a:lnSpc>
            </a:pPr>
            <a:r>
              <a:rPr lang="en-US" sz="2400" i="1" dirty="0" smtClean="0">
                <a:solidFill>
                  <a:srgbClr val="0070C0"/>
                </a:solidFill>
              </a:rPr>
              <a:t>Compare</a:t>
            </a:r>
            <a:r>
              <a:rPr lang="en-US" sz="2400" dirty="0" smtClean="0"/>
              <a:t> and </a:t>
            </a:r>
            <a:r>
              <a:rPr lang="en-US" sz="2400" i="1" dirty="0" smtClean="0">
                <a:solidFill>
                  <a:srgbClr val="0070C0"/>
                </a:solidFill>
              </a:rPr>
              <a:t>contrast</a:t>
            </a:r>
            <a:r>
              <a:rPr lang="en-US" sz="2400" dirty="0" smtClean="0"/>
              <a:t> the different electronic business models. </a:t>
            </a:r>
          </a:p>
          <a:p>
            <a:pPr eaLnBrk="1" hangingPunct="1">
              <a:lnSpc>
                <a:spcPct val="80000"/>
              </a:lnSpc>
            </a:pPr>
            <a:r>
              <a:rPr lang="en-US" sz="2400" i="1" dirty="0" err="1" smtClean="0">
                <a:solidFill>
                  <a:srgbClr val="0070C0"/>
                </a:solidFill>
              </a:rPr>
              <a:t>Categorise</a:t>
            </a:r>
            <a:r>
              <a:rPr lang="en-US" sz="2400" dirty="0" smtClean="0"/>
              <a:t> the different areas of </a:t>
            </a:r>
            <a:r>
              <a:rPr lang="en-US" sz="2400" dirty="0" err="1" smtClean="0"/>
              <a:t>specialised</a:t>
            </a:r>
            <a:r>
              <a:rPr lang="en-US" sz="2400" dirty="0" smtClean="0"/>
              <a:t> interest within dentistry.  </a:t>
            </a:r>
          </a:p>
          <a:p>
            <a:pPr eaLnBrk="1" hangingPunct="1">
              <a:lnSpc>
                <a:spcPct val="80000"/>
              </a:lnSpc>
            </a:pPr>
            <a:r>
              <a:rPr lang="en-US" sz="2400" i="1" dirty="0" smtClean="0">
                <a:solidFill>
                  <a:srgbClr val="0070C0"/>
                </a:solidFill>
              </a:rPr>
              <a:t>Debate</a:t>
            </a:r>
            <a:r>
              <a:rPr lang="en-US" sz="2400" dirty="0" smtClean="0"/>
              <a:t> the economic and environmental effects of energy conversion processes.</a:t>
            </a:r>
          </a:p>
          <a:p>
            <a:pPr eaLnBrk="1" hangingPunct="1">
              <a:lnSpc>
                <a:spcPct val="80000"/>
              </a:lnSpc>
            </a:pPr>
            <a:r>
              <a:rPr lang="en-IE" sz="2400" i="1" dirty="0" smtClean="0">
                <a:solidFill>
                  <a:srgbClr val="0070C0"/>
                </a:solidFill>
              </a:rPr>
              <a:t>Identify</a:t>
            </a:r>
            <a:r>
              <a:rPr lang="en-IE" sz="2400" dirty="0" smtClean="0"/>
              <a:t> and </a:t>
            </a:r>
            <a:r>
              <a:rPr lang="en-IE" sz="2400" i="1" dirty="0" smtClean="0">
                <a:solidFill>
                  <a:srgbClr val="0070C0"/>
                </a:solidFill>
              </a:rPr>
              <a:t>quantify</a:t>
            </a:r>
            <a:r>
              <a:rPr lang="en-IE" sz="2400" dirty="0" smtClean="0"/>
              <a:t> sources of errors in measurements.</a:t>
            </a:r>
            <a:endParaRPr lang="en-US" sz="2400" dirty="0" smtClean="0"/>
          </a:p>
          <a:p>
            <a:pPr eaLnBrk="1" hangingPunct="1">
              <a:lnSpc>
                <a:spcPct val="80000"/>
              </a:lnSpc>
            </a:pPr>
            <a:r>
              <a:rPr lang="en-US" sz="2400" i="1" dirty="0" smtClean="0">
                <a:solidFill>
                  <a:srgbClr val="0070C0"/>
                </a:solidFill>
              </a:rPr>
              <a:t>Calculate</a:t>
            </a:r>
            <a:r>
              <a:rPr lang="en-US" sz="2400" dirty="0" smtClean="0"/>
              <a:t> gradient from maps in m, km, % and ratio. </a:t>
            </a:r>
          </a:p>
          <a:p>
            <a:pPr eaLnBrk="1" hangingPunct="1">
              <a:lnSpc>
                <a:spcPct val="80000"/>
              </a:lnSpc>
            </a:pPr>
            <a:r>
              <a:rPr lang="en-IE" sz="2400" i="1" dirty="0" smtClean="0">
                <a:solidFill>
                  <a:srgbClr val="0070C0"/>
                </a:solidFill>
              </a:rPr>
              <a:t>Critically</a:t>
            </a:r>
            <a:r>
              <a:rPr lang="en-IE" sz="2400" dirty="0" smtClean="0"/>
              <a:t> </a:t>
            </a:r>
            <a:r>
              <a:rPr lang="en-IE" sz="2400" i="1" dirty="0" smtClean="0"/>
              <a:t>analyse</a:t>
            </a:r>
            <a:r>
              <a:rPr lang="en-IE" sz="2400" dirty="0" smtClean="0"/>
              <a:t> a broad range of texts of different genres and from different time periods. </a:t>
            </a:r>
          </a:p>
          <a:p>
            <a:pPr eaLnBrk="1" hangingPunct="1">
              <a:lnSpc>
                <a:spcPct val="80000"/>
              </a:lnSpc>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72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72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72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72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GB" b="1" dirty="0" smtClean="0"/>
              <a:t>5. Synthesis: ability to put parts together</a:t>
            </a:r>
            <a:endParaRPr lang="en-GB" dirty="0" smtClean="0"/>
          </a:p>
        </p:txBody>
      </p:sp>
      <p:sp>
        <p:nvSpPr>
          <p:cNvPr id="13315" name="Rectangle 3"/>
          <p:cNvSpPr>
            <a:spLocks noGrp="1" noChangeArrowheads="1"/>
          </p:cNvSpPr>
          <p:nvPr>
            <p:ph type="body" idx="1"/>
          </p:nvPr>
        </p:nvSpPr>
        <p:spPr>
          <a:xfrm>
            <a:off x="4427538" y="1600201"/>
            <a:ext cx="4320926" cy="4133056"/>
          </a:xfrm>
        </p:spPr>
        <p:txBody>
          <a:bodyPr/>
          <a:lstStyle/>
          <a:p>
            <a:pPr eaLnBrk="1" hangingPunct="1">
              <a:lnSpc>
                <a:spcPct val="80000"/>
              </a:lnSpc>
              <a:defRPr/>
            </a:pPr>
            <a:r>
              <a:rPr lang="en-GB" sz="2000" dirty="0" smtClean="0"/>
              <a:t>Use action verbs like:</a:t>
            </a:r>
          </a:p>
          <a:p>
            <a:pPr eaLnBrk="1" hangingPunct="1">
              <a:lnSpc>
                <a:spcPct val="80000"/>
              </a:lnSpc>
              <a:buFont typeface="Wingdings" pitchFamily="2" charset="2"/>
              <a:buNone/>
              <a:defRPr/>
            </a:pPr>
            <a:r>
              <a:rPr lang="en-GB" sz="2400" dirty="0" smtClean="0"/>
              <a:t> Argue, arrange, assemble, categorise, collect, combine, compile, compose, construct, create, design, develop, devise, establish, explain, formulate, generalise, generate, integrate, invent, make, manage, modify, organise, originate, plan, prepare, propose, rearrange, reconstruct, relate, reorganise, revise, rewrite, set up, summarise. </a:t>
            </a:r>
          </a:p>
        </p:txBody>
      </p:sp>
      <p:sp>
        <p:nvSpPr>
          <p:cNvPr id="13316" name="Rectangle 4"/>
          <p:cNvSpPr>
            <a:spLocks noChangeArrowheads="1"/>
          </p:cNvSpPr>
          <p:nvPr/>
        </p:nvSpPr>
        <p:spPr bwMode="auto">
          <a:xfrm>
            <a:off x="4355976" y="1556791"/>
            <a:ext cx="4463801" cy="5301209"/>
          </a:xfrm>
          <a:prstGeom prst="rect">
            <a:avLst/>
          </a:prstGeom>
          <a:noFill/>
          <a:ln w="9525">
            <a:solidFill>
              <a:schemeClr val="tx1"/>
            </a:solidFill>
            <a:miter lim="800000"/>
            <a:headEnd/>
            <a:tailEnd/>
          </a:ln>
        </p:spPr>
        <p:txBody>
          <a:bodyPr wrap="none" anchor="ctr"/>
          <a:lstStyle/>
          <a:p>
            <a:endParaRPr lang="en-IE"/>
          </a:p>
        </p:txBody>
      </p:sp>
      <p:grpSp>
        <p:nvGrpSpPr>
          <p:cNvPr id="2" name="Group 5"/>
          <p:cNvGrpSpPr>
            <a:grpSpLocks/>
          </p:cNvGrpSpPr>
          <p:nvPr/>
        </p:nvGrpSpPr>
        <p:grpSpPr bwMode="auto">
          <a:xfrm>
            <a:off x="179388" y="2636838"/>
            <a:ext cx="3995737" cy="3529012"/>
            <a:chOff x="113" y="1661"/>
            <a:chExt cx="2517" cy="2223"/>
          </a:xfrm>
        </p:grpSpPr>
        <p:sp>
          <p:nvSpPr>
            <p:cNvPr id="23559" name="Rectangle 6"/>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Knowledge</a:t>
              </a:r>
              <a:endParaRPr lang="en-US" sz="2400" b="1"/>
            </a:p>
          </p:txBody>
        </p:sp>
        <p:sp>
          <p:nvSpPr>
            <p:cNvPr id="23560" name="Rectangle 7"/>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Comprehension</a:t>
              </a:r>
              <a:endParaRPr lang="en-US" sz="2400" b="1"/>
            </a:p>
          </p:txBody>
        </p:sp>
        <p:sp>
          <p:nvSpPr>
            <p:cNvPr id="23561" name="Rectangle 8"/>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Application</a:t>
              </a:r>
              <a:endParaRPr lang="en-US" sz="2400" b="1"/>
            </a:p>
          </p:txBody>
        </p:sp>
        <p:sp>
          <p:nvSpPr>
            <p:cNvPr id="23562" name="Rectangle 9"/>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t>4.Analysis</a:t>
              </a:r>
              <a:endParaRPr lang="en-US" sz="2400" b="1"/>
            </a:p>
          </p:txBody>
        </p:sp>
        <p:sp>
          <p:nvSpPr>
            <p:cNvPr id="23563" name="Rectangle 10"/>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solidFill>
                    <a:srgbClr val="FFFF00"/>
                  </a:solidFill>
                </a:rPr>
                <a:t>5. Synthesis</a:t>
              </a:r>
              <a:endParaRPr lang="en-US" sz="2400" b="1">
                <a:solidFill>
                  <a:srgbClr val="FFFF00"/>
                </a:solidFill>
              </a:endParaRPr>
            </a:p>
          </p:txBody>
        </p:sp>
        <p:sp>
          <p:nvSpPr>
            <p:cNvPr id="23564" name="Rectangle 11"/>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t>6. Evaluation</a:t>
              </a:r>
              <a:endParaRPr lang="en-US" sz="2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dissolve">
                                      <p:cBhvr>
                                        <p:cTn id="7" dur="500"/>
                                        <p:tgtEl>
                                          <p:spTgt spid="133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315">
                                            <p:txEl>
                                              <p:pRg st="0" end="0"/>
                                            </p:txEl>
                                          </p:spTgt>
                                        </p:tgtEl>
                                        <p:attrNameLst>
                                          <p:attrName>style.visibility</p:attrName>
                                        </p:attrNameLst>
                                      </p:cBhvr>
                                      <p:to>
                                        <p:strVal val="visible"/>
                                      </p:to>
                                    </p:set>
                                    <p:animEffect transition="in" filter="dissolve">
                                      <p:cBhvr>
                                        <p:cTn id="10" dur="1000"/>
                                        <p:tgtEl>
                                          <p:spTgt spid="1331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Effect transition="in" filter="dissolve">
                                      <p:cBhvr>
                                        <p:cTn id="15" dur="1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defRPr/>
            </a:pPr>
            <a:r>
              <a:rPr lang="en-IE" smtClean="0"/>
              <a:t>Examples:  Synthesis</a:t>
            </a:r>
            <a:endParaRPr lang="en-US" smtClean="0"/>
          </a:p>
        </p:txBody>
      </p:sp>
      <p:sp>
        <p:nvSpPr>
          <p:cNvPr id="100355" name="Rectangle 3"/>
          <p:cNvSpPr>
            <a:spLocks noGrp="1" noChangeArrowheads="1"/>
          </p:cNvSpPr>
          <p:nvPr>
            <p:ph type="body" idx="1"/>
          </p:nvPr>
        </p:nvSpPr>
        <p:spPr>
          <a:xfrm>
            <a:off x="457200" y="1341438"/>
            <a:ext cx="7211144" cy="4319810"/>
          </a:xfrm>
        </p:spPr>
        <p:txBody>
          <a:bodyPr/>
          <a:lstStyle/>
          <a:p>
            <a:pPr eaLnBrk="1" hangingPunct="1">
              <a:lnSpc>
                <a:spcPct val="90000"/>
              </a:lnSpc>
            </a:pPr>
            <a:r>
              <a:rPr lang="en-US" sz="2400" i="1" dirty="0" err="1" smtClean="0">
                <a:solidFill>
                  <a:srgbClr val="0070C0"/>
                </a:solidFill>
              </a:rPr>
              <a:t>Recognise</a:t>
            </a:r>
            <a:r>
              <a:rPr lang="en-US" sz="2400" dirty="0" smtClean="0"/>
              <a:t> and formulate problems that are amenable to energy management solutions.</a:t>
            </a:r>
          </a:p>
          <a:p>
            <a:pPr eaLnBrk="1" hangingPunct="1">
              <a:lnSpc>
                <a:spcPct val="90000"/>
              </a:lnSpc>
            </a:pPr>
            <a:r>
              <a:rPr lang="en-US" sz="2400" i="1" dirty="0" smtClean="0">
                <a:solidFill>
                  <a:srgbClr val="0070C0"/>
                </a:solidFill>
              </a:rPr>
              <a:t>Propose</a:t>
            </a:r>
            <a:r>
              <a:rPr lang="en-US" sz="2400" dirty="0" smtClean="0"/>
              <a:t> solutions to complex energy management problems both verbally and in writing. </a:t>
            </a:r>
          </a:p>
          <a:p>
            <a:pPr eaLnBrk="1" hangingPunct="1">
              <a:lnSpc>
                <a:spcPct val="90000"/>
              </a:lnSpc>
            </a:pPr>
            <a:r>
              <a:rPr lang="en-IE" sz="2400" i="1" dirty="0" smtClean="0">
                <a:solidFill>
                  <a:srgbClr val="0070C0"/>
                </a:solidFill>
              </a:rPr>
              <a:t>Assemble</a:t>
            </a:r>
            <a:r>
              <a:rPr lang="en-IE" sz="2400" dirty="0" smtClean="0"/>
              <a:t> sequences of high-level evaluations in the form of a program. </a:t>
            </a:r>
            <a:endParaRPr lang="en-US" sz="2400" dirty="0" smtClean="0"/>
          </a:p>
          <a:p>
            <a:pPr eaLnBrk="1" hangingPunct="1">
              <a:lnSpc>
                <a:spcPct val="90000"/>
              </a:lnSpc>
            </a:pPr>
            <a:r>
              <a:rPr lang="en-IE" sz="2400" i="1" dirty="0" smtClean="0">
                <a:solidFill>
                  <a:srgbClr val="0070C0"/>
                </a:solidFill>
              </a:rPr>
              <a:t>Integrate</a:t>
            </a:r>
            <a:r>
              <a:rPr lang="en-IE" sz="2400" dirty="0" smtClean="0"/>
              <a:t> concepts of genetic processes in plants and animals.</a:t>
            </a:r>
            <a:endParaRPr lang="en-US" sz="2400" dirty="0" smtClean="0"/>
          </a:p>
          <a:p>
            <a:pPr eaLnBrk="1" hangingPunct="1">
              <a:lnSpc>
                <a:spcPct val="90000"/>
              </a:lnSpc>
            </a:pPr>
            <a:r>
              <a:rPr lang="en-US" sz="2400" i="1" dirty="0" err="1" smtClean="0">
                <a:solidFill>
                  <a:srgbClr val="0070C0"/>
                </a:solidFill>
              </a:rPr>
              <a:t>Summarise</a:t>
            </a:r>
            <a:r>
              <a:rPr lang="en-US" sz="2400" dirty="0" smtClean="0"/>
              <a:t> the causes and effects of the 1917 Russian revolutions.</a:t>
            </a:r>
          </a:p>
          <a:p>
            <a:pPr eaLnBrk="1" hangingPunct="1">
              <a:lnSpc>
                <a:spcPct val="90000"/>
              </a:lnSpc>
            </a:pPr>
            <a:r>
              <a:rPr lang="en-US" sz="2400" i="1" dirty="0" smtClean="0">
                <a:solidFill>
                  <a:srgbClr val="0070C0"/>
                </a:solidFill>
              </a:rPr>
              <a:t>Relate</a:t>
            </a:r>
            <a:r>
              <a:rPr lang="en-US" sz="2400" i="1" dirty="0" smtClean="0"/>
              <a:t> </a:t>
            </a:r>
            <a:r>
              <a:rPr lang="en-US" sz="2400" dirty="0" smtClean="0"/>
              <a:t>the sign of enthalpy changes to exothermic and endothermic reactions.</a:t>
            </a:r>
          </a:p>
          <a:p>
            <a:pPr eaLnBrk="1" hangingPunct="1">
              <a:lnSpc>
                <a:spcPct val="90000"/>
              </a:lnSpc>
            </a:pPr>
            <a:r>
              <a:rPr lang="en-IE" sz="2400" i="1" dirty="0" smtClean="0">
                <a:solidFill>
                  <a:srgbClr val="0070C0"/>
                </a:solidFill>
              </a:rPr>
              <a:t>Organise</a:t>
            </a:r>
            <a:r>
              <a:rPr lang="en-IE" sz="2400" dirty="0" smtClean="0"/>
              <a:t> a patient education programme.</a:t>
            </a:r>
            <a:r>
              <a:rPr lang="en-IE" sz="2800" dirty="0" smtClean="0"/>
              <a:t> </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14338" name="Rectangle 2"/>
          <p:cNvSpPr>
            <a:spLocks noGrp="1" noChangeArrowheads="1"/>
          </p:cNvSpPr>
          <p:nvPr>
            <p:ph type="title"/>
          </p:nvPr>
        </p:nvSpPr>
        <p:spPr/>
        <p:txBody>
          <a:bodyPr/>
          <a:lstStyle/>
          <a:p>
            <a:pPr eaLnBrk="1" hangingPunct="1">
              <a:defRPr/>
            </a:pPr>
            <a:r>
              <a:rPr lang="en-GB" sz="3600" b="1" dirty="0" smtClean="0"/>
              <a:t>6</a:t>
            </a:r>
            <a:r>
              <a:rPr lang="en-GB" sz="2800" b="1" dirty="0" smtClean="0"/>
              <a:t>. Evaluation: Ability to judge value of material for a given purpose</a:t>
            </a:r>
            <a:endParaRPr lang="en-GB" sz="2800" dirty="0" smtClean="0"/>
          </a:p>
        </p:txBody>
      </p:sp>
      <p:sp>
        <p:nvSpPr>
          <p:cNvPr id="14339" name="Rectangle 3"/>
          <p:cNvSpPr>
            <a:spLocks noGrp="1" noChangeArrowheads="1"/>
          </p:cNvSpPr>
          <p:nvPr>
            <p:ph type="body" idx="1"/>
          </p:nvPr>
        </p:nvSpPr>
        <p:spPr>
          <a:xfrm>
            <a:off x="4355975" y="1484784"/>
            <a:ext cx="4248473" cy="4896544"/>
          </a:xfrm>
        </p:spPr>
        <p:txBody>
          <a:bodyPr/>
          <a:lstStyle/>
          <a:p>
            <a:pPr eaLnBrk="1" hangingPunct="1">
              <a:lnSpc>
                <a:spcPct val="80000"/>
              </a:lnSpc>
              <a:defRPr/>
            </a:pPr>
            <a:r>
              <a:rPr lang="en-GB" sz="2400" dirty="0" smtClean="0"/>
              <a:t>Use action verbs like:</a:t>
            </a:r>
          </a:p>
          <a:p>
            <a:pPr eaLnBrk="1" hangingPunct="1">
              <a:lnSpc>
                <a:spcPct val="80000"/>
              </a:lnSpc>
              <a:buFont typeface="Wingdings" pitchFamily="2" charset="2"/>
              <a:buNone/>
              <a:defRPr/>
            </a:pPr>
            <a:r>
              <a:rPr lang="en-GB" sz="3600" dirty="0" smtClean="0"/>
              <a:t>   </a:t>
            </a:r>
            <a:r>
              <a:rPr lang="en-GB" sz="2400" dirty="0" smtClean="0"/>
              <a:t>Appraise, ascertain, argue, assess, attach, choose, compare, conclude, contrast, convince, criticise, decide, defend, discriminate, explain, evaluate, interpret, judge, justify, measure, predict, rate, recommend, relate, resolve, revise, score, summarise, support, validate, value.</a:t>
            </a:r>
          </a:p>
        </p:txBody>
      </p:sp>
      <p:sp>
        <p:nvSpPr>
          <p:cNvPr id="14340" name="Rectangle 4"/>
          <p:cNvSpPr>
            <a:spLocks noChangeArrowheads="1"/>
          </p:cNvSpPr>
          <p:nvPr/>
        </p:nvSpPr>
        <p:spPr bwMode="auto">
          <a:xfrm>
            <a:off x="4355976" y="1412776"/>
            <a:ext cx="4248919" cy="5040312"/>
          </a:xfrm>
          <a:prstGeom prst="rect">
            <a:avLst/>
          </a:prstGeom>
          <a:noFill/>
          <a:ln w="9525">
            <a:solidFill>
              <a:schemeClr val="tx1"/>
            </a:solidFill>
            <a:miter lim="800000"/>
            <a:headEnd/>
            <a:tailEnd/>
          </a:ln>
        </p:spPr>
        <p:txBody>
          <a:bodyPr wrap="none" anchor="ctr"/>
          <a:lstStyle/>
          <a:p>
            <a:endParaRPr lang="en-IE"/>
          </a:p>
        </p:txBody>
      </p:sp>
      <p:grpSp>
        <p:nvGrpSpPr>
          <p:cNvPr id="2" name="Group 5"/>
          <p:cNvGrpSpPr>
            <a:grpSpLocks/>
          </p:cNvGrpSpPr>
          <p:nvPr/>
        </p:nvGrpSpPr>
        <p:grpSpPr bwMode="auto">
          <a:xfrm>
            <a:off x="179388" y="2636838"/>
            <a:ext cx="3995737" cy="3529012"/>
            <a:chOff x="113" y="1661"/>
            <a:chExt cx="2517" cy="2223"/>
          </a:xfrm>
        </p:grpSpPr>
        <p:sp>
          <p:nvSpPr>
            <p:cNvPr id="25607" name="Rectangle 6"/>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Knowledge</a:t>
              </a:r>
              <a:endParaRPr lang="en-US" sz="2400" b="1"/>
            </a:p>
          </p:txBody>
        </p:sp>
        <p:sp>
          <p:nvSpPr>
            <p:cNvPr id="25608" name="Rectangle 7"/>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Comprehension</a:t>
              </a:r>
              <a:endParaRPr lang="en-US" sz="2400" b="1"/>
            </a:p>
          </p:txBody>
        </p:sp>
        <p:sp>
          <p:nvSpPr>
            <p:cNvPr id="25609" name="Rectangle 8"/>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Application</a:t>
              </a:r>
              <a:endParaRPr lang="en-US" sz="2400" b="1"/>
            </a:p>
          </p:txBody>
        </p:sp>
        <p:sp>
          <p:nvSpPr>
            <p:cNvPr id="25610" name="Rectangle 9"/>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t>4.Analysis</a:t>
              </a:r>
              <a:endParaRPr lang="en-US" sz="2400" b="1"/>
            </a:p>
          </p:txBody>
        </p:sp>
        <p:sp>
          <p:nvSpPr>
            <p:cNvPr id="25611" name="Rectangle 10"/>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t>5. Synthesis</a:t>
              </a:r>
              <a:endParaRPr lang="en-US" sz="2400" b="1"/>
            </a:p>
          </p:txBody>
        </p:sp>
        <p:sp>
          <p:nvSpPr>
            <p:cNvPr id="25612" name="Rectangle 11"/>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solidFill>
                    <a:srgbClr val="FFFF00"/>
                  </a:solidFill>
                </a:rPr>
                <a:t>6. Evaluation</a:t>
              </a:r>
              <a:endParaRPr lang="en-US" sz="2400" b="1">
                <a:solidFill>
                  <a:srgbClr val="FFFF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dissolve">
                                      <p:cBhvr>
                                        <p:cTn id="7" dur="500"/>
                                        <p:tgtEl>
                                          <p:spTgt spid="1434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339">
                                            <p:txEl>
                                              <p:pRg st="0" end="0"/>
                                            </p:txEl>
                                          </p:spTgt>
                                        </p:tgtEl>
                                        <p:attrNameLst>
                                          <p:attrName>style.visibility</p:attrName>
                                        </p:attrNameLst>
                                      </p:cBhvr>
                                      <p:to>
                                        <p:strVal val="visible"/>
                                      </p:to>
                                    </p:set>
                                    <p:animEffect transition="in" filter="dissolve">
                                      <p:cBhvr>
                                        <p:cTn id="10" dur="1000"/>
                                        <p:tgtEl>
                                          <p:spTgt spid="1433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animEffect transition="in" filter="dissolve">
                                      <p:cBhvr>
                                        <p:cTn id="15" dur="10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0"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IE" smtClean="0"/>
              <a:t>Examples: Evaluation</a:t>
            </a:r>
            <a:endParaRPr lang="en-US" smtClean="0"/>
          </a:p>
        </p:txBody>
      </p:sp>
      <p:sp>
        <p:nvSpPr>
          <p:cNvPr id="98307" name="Rectangle 3"/>
          <p:cNvSpPr>
            <a:spLocks noGrp="1" noChangeArrowheads="1"/>
          </p:cNvSpPr>
          <p:nvPr>
            <p:ph type="body" idx="1"/>
          </p:nvPr>
        </p:nvSpPr>
        <p:spPr>
          <a:xfrm>
            <a:off x="457200" y="1600200"/>
            <a:ext cx="8075240" cy="4781127"/>
          </a:xfrm>
        </p:spPr>
        <p:txBody>
          <a:bodyPr/>
          <a:lstStyle/>
          <a:p>
            <a:pPr eaLnBrk="1" hangingPunct="1">
              <a:lnSpc>
                <a:spcPct val="90000"/>
              </a:lnSpc>
            </a:pPr>
            <a:r>
              <a:rPr lang="en-US" sz="2800" i="1" dirty="0" smtClean="0">
                <a:solidFill>
                  <a:srgbClr val="0070C0"/>
                </a:solidFill>
              </a:rPr>
              <a:t>Assess</a:t>
            </a:r>
            <a:r>
              <a:rPr lang="en-US" sz="2800" dirty="0" smtClean="0"/>
              <a:t> the importance of key participants in bringing about change in Irish history </a:t>
            </a:r>
            <a:endParaRPr lang="en-IE" sz="2800" dirty="0" smtClean="0"/>
          </a:p>
          <a:p>
            <a:pPr eaLnBrk="1" hangingPunct="1">
              <a:lnSpc>
                <a:spcPct val="90000"/>
              </a:lnSpc>
            </a:pPr>
            <a:r>
              <a:rPr lang="en-IE" sz="2800" i="1" dirty="0" smtClean="0">
                <a:solidFill>
                  <a:srgbClr val="0070C0"/>
                </a:solidFill>
              </a:rPr>
              <a:t>Evaluate </a:t>
            </a:r>
            <a:r>
              <a:rPr lang="en-IE" sz="2800" dirty="0" smtClean="0"/>
              <a:t>marketing strategies for different electronic business models</a:t>
            </a:r>
            <a:r>
              <a:rPr lang="en-IE" sz="2800" i="1" dirty="0" smtClean="0">
                <a:solidFill>
                  <a:srgbClr val="0070C0"/>
                </a:solidFill>
              </a:rPr>
              <a:t>.</a:t>
            </a:r>
          </a:p>
          <a:p>
            <a:pPr eaLnBrk="1" hangingPunct="1">
              <a:lnSpc>
                <a:spcPct val="90000"/>
              </a:lnSpc>
            </a:pPr>
            <a:r>
              <a:rPr lang="en-IE" sz="2800" i="1" dirty="0" smtClean="0">
                <a:solidFill>
                  <a:srgbClr val="0070C0"/>
                </a:solidFill>
              </a:rPr>
              <a:t>Appraise</a:t>
            </a:r>
            <a:r>
              <a:rPr lang="en-IE" sz="2800" dirty="0" smtClean="0"/>
              <a:t> the role of sport and physical education in health promotion for young people.</a:t>
            </a:r>
          </a:p>
          <a:p>
            <a:pPr eaLnBrk="1" hangingPunct="1">
              <a:lnSpc>
                <a:spcPct val="90000"/>
              </a:lnSpc>
            </a:pPr>
            <a:r>
              <a:rPr lang="en-IE" sz="2800" i="1" dirty="0" smtClean="0">
                <a:solidFill>
                  <a:srgbClr val="0070C0"/>
                </a:solidFill>
              </a:rPr>
              <a:t>Predict</a:t>
            </a:r>
            <a:r>
              <a:rPr lang="en-IE" sz="2800" dirty="0" smtClean="0"/>
              <a:t> the effect of change in temperature on the position of equilibrium…</a:t>
            </a:r>
          </a:p>
          <a:p>
            <a:pPr eaLnBrk="1" hangingPunct="1">
              <a:lnSpc>
                <a:spcPct val="90000"/>
              </a:lnSpc>
            </a:pPr>
            <a:r>
              <a:rPr lang="en-IE" sz="2800" i="1" dirty="0" smtClean="0">
                <a:solidFill>
                  <a:srgbClr val="0070C0"/>
                </a:solidFill>
              </a:rPr>
              <a:t>Summarise</a:t>
            </a:r>
            <a:r>
              <a:rPr lang="en-IE" sz="2800" dirty="0" smtClean="0"/>
              <a:t> the main contributions of Michael Faraday to the field of electromagnetic induction. </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3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3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3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84995" name="Rectangle 3"/>
          <p:cNvSpPr>
            <a:spLocks noGrp="1" noChangeArrowheads="1"/>
          </p:cNvSpPr>
          <p:nvPr>
            <p:ph type="body" idx="1"/>
          </p:nvPr>
        </p:nvSpPr>
        <p:spPr>
          <a:xfrm>
            <a:off x="395536" y="1556791"/>
            <a:ext cx="8353177" cy="719683"/>
          </a:xfrm>
        </p:spPr>
        <p:txBody>
          <a:bodyPr/>
          <a:lstStyle/>
          <a:p>
            <a:pPr eaLnBrk="1" hangingPunct="1">
              <a:buFont typeface="Wingdings" pitchFamily="2" charset="2"/>
              <a:buNone/>
              <a:defRPr/>
            </a:pPr>
            <a:r>
              <a:rPr lang="en-GB" dirty="0" smtClean="0"/>
              <a:t>AFFECTIVE DOMAIN (“Feeling”) concerned with value issues : involves attitudes. </a:t>
            </a:r>
            <a:endParaRPr lang="en-IE" dirty="0" smtClean="0"/>
          </a:p>
          <a:p>
            <a:pPr eaLnBrk="1" hangingPunct="1">
              <a:buFont typeface="Wingdings" pitchFamily="2" charset="2"/>
              <a:buNone/>
              <a:defRPr/>
            </a:pPr>
            <a:endParaRPr lang="en-GB" dirty="0" smtClean="0"/>
          </a:p>
          <a:p>
            <a:pPr eaLnBrk="1" hangingPunct="1">
              <a:buFont typeface="Wingdings" pitchFamily="2" charset="2"/>
              <a:buNone/>
              <a:defRPr/>
            </a:pPr>
            <a:endParaRPr lang="en-GB" dirty="0" smtClean="0"/>
          </a:p>
        </p:txBody>
      </p:sp>
      <p:sp>
        <p:nvSpPr>
          <p:cNvPr id="84999" name="Text Box 7"/>
          <p:cNvSpPr txBox="1">
            <a:spLocks noChangeArrowheads="1"/>
          </p:cNvSpPr>
          <p:nvPr/>
        </p:nvSpPr>
        <p:spPr bwMode="auto">
          <a:xfrm>
            <a:off x="250825" y="188913"/>
            <a:ext cx="8640763" cy="1200329"/>
          </a:xfrm>
          <a:prstGeom prst="rect">
            <a:avLst/>
          </a:prstGeom>
          <a:noFill/>
          <a:ln w="9525">
            <a:noFill/>
            <a:miter lim="800000"/>
            <a:headEnd/>
            <a:tailEnd/>
          </a:ln>
          <a:effectLst/>
        </p:spPr>
        <p:txBody>
          <a:bodyPr>
            <a:spAutoFit/>
          </a:bodyPr>
          <a:lstStyle/>
          <a:p>
            <a:pPr>
              <a:defRPr/>
            </a:pPr>
            <a:r>
              <a:rPr lang="en-GB" sz="3600" dirty="0">
                <a:solidFill>
                  <a:schemeClr val="accent2">
                    <a:lumMod val="75000"/>
                  </a:schemeClr>
                </a:solidFill>
                <a:effectLst>
                  <a:outerShdw blurRad="38100" dist="38100" dir="2700000" algn="tl">
                    <a:srgbClr val="000000"/>
                  </a:outerShdw>
                </a:effectLst>
              </a:rPr>
              <a:t>Two other domains in Bloom’s </a:t>
            </a:r>
            <a:endParaRPr lang="en-GB" sz="3600" dirty="0" smtClean="0">
              <a:solidFill>
                <a:schemeClr val="accent2">
                  <a:lumMod val="75000"/>
                </a:schemeClr>
              </a:solidFill>
              <a:effectLst>
                <a:outerShdw blurRad="38100" dist="38100" dir="2700000" algn="tl">
                  <a:srgbClr val="000000"/>
                </a:outerShdw>
              </a:effectLst>
            </a:endParaRPr>
          </a:p>
          <a:p>
            <a:pPr>
              <a:defRPr/>
            </a:pPr>
            <a:r>
              <a:rPr lang="en-GB" sz="3600" dirty="0" smtClean="0">
                <a:solidFill>
                  <a:schemeClr val="accent2">
                    <a:lumMod val="75000"/>
                  </a:schemeClr>
                </a:solidFill>
                <a:effectLst>
                  <a:outerShdw blurRad="38100" dist="38100" dir="2700000" algn="tl">
                    <a:srgbClr val="000000"/>
                  </a:outerShdw>
                </a:effectLst>
              </a:rPr>
              <a:t>Taxonomy</a:t>
            </a:r>
            <a:endParaRPr lang="en-US" sz="3600" dirty="0">
              <a:solidFill>
                <a:schemeClr val="accent2">
                  <a:lumMod val="75000"/>
                </a:schemeClr>
              </a:solidFill>
              <a:effectLst>
                <a:outerShdw blurRad="38100" dist="38100" dir="2700000" algn="tl">
                  <a:srgbClr val="000000"/>
                </a:outerShdw>
              </a:effectLst>
            </a:endParaRPr>
          </a:p>
        </p:txBody>
      </p:sp>
      <p:grpSp>
        <p:nvGrpSpPr>
          <p:cNvPr id="2" name="Group 15"/>
          <p:cNvGrpSpPr>
            <a:grpSpLocks/>
          </p:cNvGrpSpPr>
          <p:nvPr/>
        </p:nvGrpSpPr>
        <p:grpSpPr bwMode="auto">
          <a:xfrm>
            <a:off x="179388" y="2492375"/>
            <a:ext cx="4679950" cy="3744913"/>
            <a:chOff x="113" y="1979"/>
            <a:chExt cx="2517" cy="1905"/>
          </a:xfrm>
        </p:grpSpPr>
        <p:sp>
          <p:nvSpPr>
            <p:cNvPr id="27664" name="Rectangle 9"/>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Receiving</a:t>
              </a:r>
              <a:endParaRPr lang="en-US" sz="2400" b="1"/>
            </a:p>
          </p:txBody>
        </p:sp>
        <p:sp>
          <p:nvSpPr>
            <p:cNvPr id="27665" name="Rectangle 10"/>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Responding</a:t>
              </a:r>
              <a:endParaRPr lang="en-US" sz="2400" b="1"/>
            </a:p>
          </p:txBody>
        </p:sp>
        <p:sp>
          <p:nvSpPr>
            <p:cNvPr id="27666" name="Rectangle 11"/>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Valuing</a:t>
              </a:r>
              <a:endParaRPr lang="en-US" sz="2400" b="1"/>
            </a:p>
          </p:txBody>
        </p:sp>
        <p:sp>
          <p:nvSpPr>
            <p:cNvPr id="27667" name="Rectangle 12"/>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t>4. Organisation</a:t>
              </a:r>
              <a:endParaRPr lang="en-US" sz="2400" b="1"/>
            </a:p>
          </p:txBody>
        </p:sp>
        <p:sp>
          <p:nvSpPr>
            <p:cNvPr id="27668" name="Rectangle 13"/>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t>  </a:t>
              </a:r>
              <a:r>
                <a:rPr lang="en-IE" sz="2000" b="1"/>
                <a:t>5. Characterisation</a:t>
              </a:r>
              <a:endParaRPr lang="en-US" sz="2000" b="1"/>
            </a:p>
          </p:txBody>
        </p:sp>
      </p:grpSp>
      <p:sp>
        <p:nvSpPr>
          <p:cNvPr id="27654" name="Line 16"/>
          <p:cNvSpPr>
            <a:spLocks noChangeShapeType="1"/>
          </p:cNvSpPr>
          <p:nvPr/>
        </p:nvSpPr>
        <p:spPr bwMode="auto">
          <a:xfrm>
            <a:off x="3851275" y="5805488"/>
            <a:ext cx="1657350" cy="0"/>
          </a:xfrm>
          <a:prstGeom prst="line">
            <a:avLst/>
          </a:prstGeom>
          <a:noFill/>
          <a:ln w="9525">
            <a:solidFill>
              <a:schemeClr val="tx1"/>
            </a:solidFill>
            <a:round/>
            <a:headEnd/>
            <a:tailEnd type="triangle" w="med" len="med"/>
          </a:ln>
        </p:spPr>
        <p:txBody>
          <a:bodyPr/>
          <a:lstStyle/>
          <a:p>
            <a:endParaRPr lang="en-IE"/>
          </a:p>
        </p:txBody>
      </p:sp>
      <p:sp>
        <p:nvSpPr>
          <p:cNvPr id="27655" name="Text Box 18"/>
          <p:cNvSpPr txBox="1">
            <a:spLocks noChangeArrowheads="1"/>
          </p:cNvSpPr>
          <p:nvPr/>
        </p:nvSpPr>
        <p:spPr bwMode="auto">
          <a:xfrm>
            <a:off x="5487988" y="5608638"/>
            <a:ext cx="3587750" cy="366712"/>
          </a:xfrm>
          <a:prstGeom prst="rect">
            <a:avLst/>
          </a:prstGeom>
          <a:noFill/>
          <a:ln w="9525">
            <a:noFill/>
            <a:miter lim="800000"/>
            <a:headEnd/>
            <a:tailEnd/>
          </a:ln>
        </p:spPr>
        <p:txBody>
          <a:bodyPr wrap="none">
            <a:spAutoFit/>
          </a:bodyPr>
          <a:lstStyle/>
          <a:p>
            <a:r>
              <a:rPr lang="en-IE"/>
              <a:t>Willingness to receive information</a:t>
            </a:r>
            <a:endParaRPr lang="en-US"/>
          </a:p>
        </p:txBody>
      </p:sp>
      <p:sp>
        <p:nvSpPr>
          <p:cNvPr id="27656" name="Line 19"/>
          <p:cNvSpPr>
            <a:spLocks noChangeShapeType="1"/>
          </p:cNvSpPr>
          <p:nvPr/>
        </p:nvSpPr>
        <p:spPr bwMode="auto">
          <a:xfrm>
            <a:off x="3924300" y="4941888"/>
            <a:ext cx="1223963" cy="0"/>
          </a:xfrm>
          <a:prstGeom prst="line">
            <a:avLst/>
          </a:prstGeom>
          <a:noFill/>
          <a:ln w="9525">
            <a:solidFill>
              <a:schemeClr val="tx1"/>
            </a:solidFill>
            <a:round/>
            <a:headEnd/>
            <a:tailEnd type="triangle" w="med" len="med"/>
          </a:ln>
        </p:spPr>
        <p:txBody>
          <a:bodyPr/>
          <a:lstStyle/>
          <a:p>
            <a:endParaRPr lang="en-IE"/>
          </a:p>
        </p:txBody>
      </p:sp>
      <p:sp>
        <p:nvSpPr>
          <p:cNvPr id="27657" name="Text Box 20"/>
          <p:cNvSpPr txBox="1">
            <a:spLocks noChangeArrowheads="1"/>
          </p:cNvSpPr>
          <p:nvPr/>
        </p:nvSpPr>
        <p:spPr bwMode="auto">
          <a:xfrm>
            <a:off x="5219700" y="4724400"/>
            <a:ext cx="3702050" cy="366713"/>
          </a:xfrm>
          <a:prstGeom prst="rect">
            <a:avLst/>
          </a:prstGeom>
          <a:noFill/>
          <a:ln w="9525">
            <a:noFill/>
            <a:miter lim="800000"/>
            <a:headEnd/>
            <a:tailEnd/>
          </a:ln>
        </p:spPr>
        <p:txBody>
          <a:bodyPr wrap="none">
            <a:spAutoFit/>
          </a:bodyPr>
          <a:lstStyle/>
          <a:p>
            <a:r>
              <a:rPr lang="en-IE"/>
              <a:t>Active participation in own learning</a:t>
            </a:r>
            <a:endParaRPr lang="en-US"/>
          </a:p>
        </p:txBody>
      </p:sp>
      <p:sp>
        <p:nvSpPr>
          <p:cNvPr id="27658" name="Line 21"/>
          <p:cNvSpPr>
            <a:spLocks noChangeShapeType="1"/>
          </p:cNvSpPr>
          <p:nvPr/>
        </p:nvSpPr>
        <p:spPr bwMode="auto">
          <a:xfrm>
            <a:off x="3924300" y="4221163"/>
            <a:ext cx="935038" cy="0"/>
          </a:xfrm>
          <a:prstGeom prst="line">
            <a:avLst/>
          </a:prstGeom>
          <a:noFill/>
          <a:ln w="9525">
            <a:solidFill>
              <a:schemeClr val="tx1"/>
            </a:solidFill>
            <a:round/>
            <a:headEnd/>
            <a:tailEnd type="triangle" w="med" len="med"/>
          </a:ln>
        </p:spPr>
        <p:txBody>
          <a:bodyPr/>
          <a:lstStyle/>
          <a:p>
            <a:endParaRPr lang="en-IE"/>
          </a:p>
        </p:txBody>
      </p:sp>
      <p:sp>
        <p:nvSpPr>
          <p:cNvPr id="27659" name="Text Box 22"/>
          <p:cNvSpPr txBox="1">
            <a:spLocks noChangeArrowheads="1"/>
          </p:cNvSpPr>
          <p:nvPr/>
        </p:nvSpPr>
        <p:spPr bwMode="auto">
          <a:xfrm>
            <a:off x="4840288" y="4024313"/>
            <a:ext cx="2533650" cy="366712"/>
          </a:xfrm>
          <a:prstGeom prst="rect">
            <a:avLst/>
          </a:prstGeom>
          <a:noFill/>
          <a:ln w="9525">
            <a:noFill/>
            <a:miter lim="800000"/>
            <a:headEnd/>
            <a:tailEnd/>
          </a:ln>
        </p:spPr>
        <p:txBody>
          <a:bodyPr wrap="none">
            <a:spAutoFit/>
          </a:bodyPr>
          <a:lstStyle/>
          <a:p>
            <a:r>
              <a:rPr lang="en-IE"/>
              <a:t>Commitment to a value</a:t>
            </a:r>
            <a:endParaRPr lang="en-US"/>
          </a:p>
        </p:txBody>
      </p:sp>
      <p:sp>
        <p:nvSpPr>
          <p:cNvPr id="27660" name="Line 23"/>
          <p:cNvSpPr>
            <a:spLocks noChangeShapeType="1"/>
          </p:cNvSpPr>
          <p:nvPr/>
        </p:nvSpPr>
        <p:spPr bwMode="auto">
          <a:xfrm>
            <a:off x="3924300" y="3573463"/>
            <a:ext cx="719138" cy="0"/>
          </a:xfrm>
          <a:prstGeom prst="line">
            <a:avLst/>
          </a:prstGeom>
          <a:noFill/>
          <a:ln w="9525">
            <a:solidFill>
              <a:schemeClr val="tx1"/>
            </a:solidFill>
            <a:round/>
            <a:headEnd/>
            <a:tailEnd type="triangle" w="med" len="med"/>
          </a:ln>
        </p:spPr>
        <p:txBody>
          <a:bodyPr/>
          <a:lstStyle/>
          <a:p>
            <a:endParaRPr lang="en-IE"/>
          </a:p>
        </p:txBody>
      </p:sp>
      <p:sp>
        <p:nvSpPr>
          <p:cNvPr id="27661" name="Text Box 24"/>
          <p:cNvSpPr txBox="1">
            <a:spLocks noChangeArrowheads="1"/>
          </p:cNvSpPr>
          <p:nvPr/>
        </p:nvSpPr>
        <p:spPr bwMode="auto">
          <a:xfrm>
            <a:off x="4551363" y="3376613"/>
            <a:ext cx="4349750" cy="366712"/>
          </a:xfrm>
          <a:prstGeom prst="rect">
            <a:avLst/>
          </a:prstGeom>
          <a:noFill/>
          <a:ln w="9525">
            <a:noFill/>
            <a:miter lim="800000"/>
            <a:headEnd/>
            <a:tailEnd/>
          </a:ln>
        </p:spPr>
        <p:txBody>
          <a:bodyPr wrap="none">
            <a:spAutoFit/>
          </a:bodyPr>
          <a:lstStyle/>
          <a:p>
            <a:r>
              <a:rPr lang="en-IE"/>
              <a:t> Comparing, relating, synthesising values</a:t>
            </a:r>
            <a:endParaRPr lang="en-US"/>
          </a:p>
        </p:txBody>
      </p:sp>
      <p:sp>
        <p:nvSpPr>
          <p:cNvPr id="27662" name="Line 25"/>
          <p:cNvSpPr>
            <a:spLocks noChangeShapeType="1"/>
          </p:cNvSpPr>
          <p:nvPr/>
        </p:nvSpPr>
        <p:spPr bwMode="auto">
          <a:xfrm>
            <a:off x="3851275" y="2781300"/>
            <a:ext cx="720725" cy="0"/>
          </a:xfrm>
          <a:prstGeom prst="line">
            <a:avLst/>
          </a:prstGeom>
          <a:noFill/>
          <a:ln w="9525">
            <a:solidFill>
              <a:schemeClr val="tx1"/>
            </a:solidFill>
            <a:round/>
            <a:headEnd/>
            <a:tailEnd type="triangle" w="med" len="med"/>
          </a:ln>
        </p:spPr>
        <p:txBody>
          <a:bodyPr/>
          <a:lstStyle/>
          <a:p>
            <a:endParaRPr lang="en-IE"/>
          </a:p>
        </p:txBody>
      </p:sp>
      <p:sp>
        <p:nvSpPr>
          <p:cNvPr id="27663" name="Text Box 26"/>
          <p:cNvSpPr txBox="1">
            <a:spLocks noChangeArrowheads="1"/>
          </p:cNvSpPr>
          <p:nvPr/>
        </p:nvSpPr>
        <p:spPr bwMode="auto">
          <a:xfrm>
            <a:off x="4551363" y="2513013"/>
            <a:ext cx="4349750" cy="366712"/>
          </a:xfrm>
          <a:prstGeom prst="rect">
            <a:avLst/>
          </a:prstGeom>
          <a:noFill/>
          <a:ln w="9525">
            <a:noFill/>
            <a:miter lim="800000"/>
            <a:headEnd/>
            <a:tailEnd/>
          </a:ln>
        </p:spPr>
        <p:txBody>
          <a:bodyPr wrap="none">
            <a:spAutoFit/>
          </a:bodyPr>
          <a:lstStyle/>
          <a:p>
            <a:r>
              <a:rPr lang="en-IE"/>
              <a:t> Integration of beliefs, ideas and attitudes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a:xfrm>
            <a:off x="395536" y="277812"/>
            <a:ext cx="8280152" cy="1134963"/>
          </a:xfrm>
        </p:spPr>
        <p:txBody>
          <a:bodyPr/>
          <a:lstStyle/>
          <a:p>
            <a:pPr eaLnBrk="1" hangingPunct="1">
              <a:defRPr/>
            </a:pPr>
            <a:r>
              <a:rPr lang="en-IE" sz="4000" dirty="0" smtClean="0"/>
              <a:t>Active verbs for affective </a:t>
            </a:r>
            <a:br>
              <a:rPr lang="en-IE" sz="4000" dirty="0" smtClean="0"/>
            </a:br>
            <a:r>
              <a:rPr lang="en-IE" sz="4000" dirty="0" smtClean="0"/>
              <a:t>domain</a:t>
            </a:r>
            <a:endParaRPr lang="en-US" sz="4000" dirty="0" smtClean="0"/>
          </a:p>
        </p:txBody>
      </p:sp>
      <p:sp>
        <p:nvSpPr>
          <p:cNvPr id="153603" name="Rectangle 3"/>
          <p:cNvSpPr>
            <a:spLocks noGrp="1" noChangeArrowheads="1"/>
          </p:cNvSpPr>
          <p:nvPr>
            <p:ph type="body" sz="half" idx="1"/>
          </p:nvPr>
        </p:nvSpPr>
        <p:spPr>
          <a:xfrm>
            <a:off x="323528" y="1628800"/>
            <a:ext cx="4536504" cy="4608512"/>
          </a:xfrm>
        </p:spPr>
        <p:txBody>
          <a:bodyPr/>
          <a:lstStyle/>
          <a:p>
            <a:pPr eaLnBrk="1" hangingPunct="1">
              <a:lnSpc>
                <a:spcPct val="90000"/>
              </a:lnSpc>
              <a:buFont typeface="Wingdings" pitchFamily="2" charset="2"/>
              <a:buNone/>
              <a:defRPr/>
            </a:pPr>
            <a:r>
              <a:rPr lang="en-GB" dirty="0" smtClean="0"/>
              <a:t>    Appreciate, accept, assist, attempt, challenge, combine, complete, defend, demonstrate (a belief in), discuss,  dispute, embrace, follow, hold, integrate, order, organise, join, share, judge, praise, question, relate, share, support, synthesise, value. </a:t>
            </a:r>
          </a:p>
          <a:p>
            <a:pPr eaLnBrk="1" hangingPunct="1">
              <a:lnSpc>
                <a:spcPct val="90000"/>
              </a:lnSpc>
              <a:defRPr/>
            </a:pPr>
            <a:endParaRPr lang="en-US" dirty="0" smtClean="0"/>
          </a:p>
        </p:txBody>
      </p:sp>
      <p:pic>
        <p:nvPicPr>
          <p:cNvPr id="28677" name="Picture 6" descr="Teacher_Lecture"/>
          <p:cNvPicPr>
            <a:picLocks noGrp="1" noChangeAspect="1" noChangeArrowheads="1"/>
          </p:cNvPicPr>
          <p:nvPr>
            <p:ph type="body" sz="half" idx="2"/>
          </p:nvPr>
        </p:nvPicPr>
        <p:blipFill>
          <a:blip r:embed="rId3" cstate="print"/>
          <a:srcRect/>
          <a:stretch>
            <a:fillRect/>
          </a:stretch>
        </p:blipFill>
        <p:spPr>
          <a:xfrm>
            <a:off x="5076825" y="2276475"/>
            <a:ext cx="3743325" cy="3411538"/>
          </a:xfr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IE" sz="3200" dirty="0" smtClean="0"/>
              <a:t>Examples of Learning Outcomes in Affective Domain</a:t>
            </a:r>
            <a:endParaRPr lang="en-US" sz="3200" dirty="0" smtClean="0"/>
          </a:p>
        </p:txBody>
      </p:sp>
      <p:sp>
        <p:nvSpPr>
          <p:cNvPr id="161795" name="Rectangle 3"/>
          <p:cNvSpPr>
            <a:spLocks noGrp="1" noChangeArrowheads="1"/>
          </p:cNvSpPr>
          <p:nvPr>
            <p:ph type="body" idx="1"/>
          </p:nvPr>
        </p:nvSpPr>
        <p:spPr>
          <a:xfrm>
            <a:off x="251520" y="1628800"/>
            <a:ext cx="8568952" cy="4752528"/>
          </a:xfrm>
        </p:spPr>
        <p:txBody>
          <a:bodyPr/>
          <a:lstStyle/>
          <a:p>
            <a:pPr eaLnBrk="1" hangingPunct="1">
              <a:lnSpc>
                <a:spcPct val="90000"/>
              </a:lnSpc>
            </a:pPr>
            <a:r>
              <a:rPr lang="en-IE" sz="2400" i="1" dirty="0" smtClean="0">
                <a:solidFill>
                  <a:srgbClr val="0070C0"/>
                </a:solidFill>
              </a:rPr>
              <a:t>Accept</a:t>
            </a:r>
            <a:r>
              <a:rPr lang="en-IE" sz="2400" dirty="0" smtClean="0"/>
              <a:t> the need for professional ethical standards.</a:t>
            </a:r>
          </a:p>
          <a:p>
            <a:pPr eaLnBrk="1" hangingPunct="1">
              <a:lnSpc>
                <a:spcPct val="90000"/>
              </a:lnSpc>
            </a:pPr>
            <a:r>
              <a:rPr lang="en-IE" sz="2400" i="1" dirty="0" smtClean="0">
                <a:solidFill>
                  <a:srgbClr val="0070C0"/>
                </a:solidFill>
              </a:rPr>
              <a:t>Appreciate</a:t>
            </a:r>
            <a:r>
              <a:rPr lang="en-IE" sz="2400" dirty="0" smtClean="0"/>
              <a:t> the need for confidentiality in the professional client relationship.</a:t>
            </a:r>
          </a:p>
          <a:p>
            <a:pPr eaLnBrk="1" hangingPunct="1">
              <a:lnSpc>
                <a:spcPct val="90000"/>
              </a:lnSpc>
            </a:pPr>
            <a:r>
              <a:rPr lang="en-IE" sz="2400" i="1" dirty="0" smtClean="0">
                <a:solidFill>
                  <a:srgbClr val="0070C0"/>
                </a:solidFill>
              </a:rPr>
              <a:t>Display</a:t>
            </a:r>
            <a:r>
              <a:rPr lang="en-IE" sz="2400" dirty="0" smtClean="0"/>
              <a:t> a willingness to communicate well with patients.</a:t>
            </a:r>
          </a:p>
          <a:p>
            <a:pPr eaLnBrk="1" hangingPunct="1">
              <a:lnSpc>
                <a:spcPct val="90000"/>
              </a:lnSpc>
            </a:pPr>
            <a:r>
              <a:rPr lang="en-IE" sz="2400" i="1" dirty="0" smtClean="0">
                <a:solidFill>
                  <a:srgbClr val="0070C0"/>
                </a:solidFill>
              </a:rPr>
              <a:t>Relate</a:t>
            </a:r>
            <a:r>
              <a:rPr lang="en-IE" sz="2400" dirty="0" smtClean="0"/>
              <a:t> to participants in an ethical and humane manner.</a:t>
            </a:r>
          </a:p>
          <a:p>
            <a:pPr eaLnBrk="1" hangingPunct="1">
              <a:lnSpc>
                <a:spcPct val="90000"/>
              </a:lnSpc>
            </a:pPr>
            <a:r>
              <a:rPr lang="en-IE" sz="2400" i="1" dirty="0" smtClean="0">
                <a:solidFill>
                  <a:srgbClr val="0070C0"/>
                </a:solidFill>
              </a:rPr>
              <a:t>Resolve</a:t>
            </a:r>
            <a:r>
              <a:rPr lang="en-IE" sz="2400" dirty="0" smtClean="0"/>
              <a:t> conflicting issues between personal beliefs and ethical considerations.</a:t>
            </a:r>
          </a:p>
          <a:p>
            <a:pPr eaLnBrk="1" hangingPunct="1">
              <a:lnSpc>
                <a:spcPct val="90000"/>
              </a:lnSpc>
            </a:pPr>
            <a:r>
              <a:rPr lang="en-IE" sz="2400" i="1" dirty="0" smtClean="0">
                <a:solidFill>
                  <a:srgbClr val="0070C0"/>
                </a:solidFill>
              </a:rPr>
              <a:t>Embrace</a:t>
            </a:r>
            <a:r>
              <a:rPr lang="en-IE" sz="2400" dirty="0" smtClean="0"/>
              <a:t> a responsibility for the welfare of children taken into care.</a:t>
            </a:r>
          </a:p>
          <a:p>
            <a:pPr eaLnBrk="1" hangingPunct="1">
              <a:lnSpc>
                <a:spcPct val="90000"/>
              </a:lnSpc>
            </a:pPr>
            <a:r>
              <a:rPr lang="en-IE" sz="2400" i="1" dirty="0" smtClean="0">
                <a:solidFill>
                  <a:srgbClr val="0070C0"/>
                </a:solidFill>
              </a:rPr>
              <a:t>Participate</a:t>
            </a:r>
            <a:r>
              <a:rPr lang="en-IE" sz="2400" dirty="0" smtClean="0"/>
              <a:t> in class discussions with colleagues and with teachers.                    </a:t>
            </a:r>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28674" name="Rectangle 2"/>
          <p:cNvSpPr>
            <a:spLocks noGrp="1" noChangeArrowheads="1"/>
          </p:cNvSpPr>
          <p:nvPr>
            <p:ph type="title"/>
          </p:nvPr>
        </p:nvSpPr>
        <p:spPr/>
        <p:txBody>
          <a:bodyPr/>
          <a:lstStyle/>
          <a:p>
            <a:pPr eaLnBrk="1" hangingPunct="1">
              <a:defRPr/>
            </a:pPr>
            <a:r>
              <a:rPr lang="en-GB" b="1" smtClean="0"/>
              <a:t>Bloom’s Taxonomy of Educational Objectives</a:t>
            </a:r>
          </a:p>
        </p:txBody>
      </p:sp>
      <p:sp>
        <p:nvSpPr>
          <p:cNvPr id="28675" name="Rectangle 3"/>
          <p:cNvSpPr>
            <a:spLocks noGrp="1" noChangeArrowheads="1"/>
          </p:cNvSpPr>
          <p:nvPr>
            <p:ph type="body" idx="1"/>
          </p:nvPr>
        </p:nvSpPr>
        <p:spPr/>
        <p:txBody>
          <a:bodyPr/>
          <a:lstStyle/>
          <a:p>
            <a:pPr eaLnBrk="1" hangingPunct="1">
              <a:lnSpc>
                <a:spcPct val="80000"/>
              </a:lnSpc>
              <a:defRPr/>
            </a:pPr>
            <a:r>
              <a:rPr lang="en-GB" sz="2800" smtClean="0"/>
              <a:t>Bloom’s taxonomy (1956) is a very useful aid to writing learning outcomes.</a:t>
            </a:r>
          </a:p>
          <a:p>
            <a:pPr eaLnBrk="1" hangingPunct="1">
              <a:lnSpc>
                <a:spcPct val="80000"/>
              </a:lnSpc>
              <a:defRPr/>
            </a:pPr>
            <a:r>
              <a:rPr lang="en-GB" sz="2800" smtClean="0"/>
              <a:t>The taxonomy consists of a hierarchy of increasingly complex processes which we want our students to acquire.</a:t>
            </a:r>
          </a:p>
          <a:p>
            <a:pPr eaLnBrk="1" hangingPunct="1">
              <a:lnSpc>
                <a:spcPct val="80000"/>
              </a:lnSpc>
              <a:defRPr/>
            </a:pPr>
            <a:r>
              <a:rPr lang="en-IE" sz="2800" smtClean="0"/>
              <a:t>Provides the structure for writing learning outcomes</a:t>
            </a:r>
            <a:endParaRPr lang="en-GB" sz="2800" smtClean="0"/>
          </a:p>
          <a:p>
            <a:pPr eaLnBrk="1" hangingPunct="1">
              <a:lnSpc>
                <a:spcPct val="80000"/>
              </a:lnSpc>
              <a:defRPr/>
            </a:pPr>
            <a:r>
              <a:rPr lang="en-GB" sz="2800" smtClean="0"/>
              <a:t>Bloom’s Taxonomy is frequently used by teachers in writing learning outcomes as it provides a ready made structure and list of verbs.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323528" y="260648"/>
            <a:ext cx="8374385" cy="1008112"/>
          </a:xfrm>
        </p:spPr>
        <p:txBody>
          <a:bodyPr/>
          <a:lstStyle/>
          <a:p>
            <a:pPr eaLnBrk="1" hangingPunct="1">
              <a:buFont typeface="Wingdings" pitchFamily="2" charset="2"/>
              <a:buNone/>
              <a:defRPr/>
            </a:pPr>
            <a:r>
              <a:rPr lang="en-GB" dirty="0" smtClean="0"/>
              <a:t>   </a:t>
            </a:r>
            <a:r>
              <a:rPr lang="en-GB" dirty="0" smtClean="0">
                <a:solidFill>
                  <a:schemeClr val="accent2">
                    <a:lumMod val="75000"/>
                  </a:schemeClr>
                </a:solidFill>
              </a:rPr>
              <a:t>PSYCHOMOTOR (“Doing”) DOMAIN: </a:t>
            </a:r>
          </a:p>
          <a:p>
            <a:pPr>
              <a:buNone/>
              <a:defRPr/>
            </a:pPr>
            <a:r>
              <a:rPr lang="en-GB" dirty="0" smtClean="0">
                <a:solidFill>
                  <a:schemeClr val="accent2">
                    <a:lumMod val="75000"/>
                  </a:schemeClr>
                </a:solidFill>
              </a:rPr>
              <a:t>Work never completed by Bloom.</a:t>
            </a:r>
          </a:p>
          <a:p>
            <a:pPr eaLnBrk="1" hangingPunct="1">
              <a:buFont typeface="Wingdings" pitchFamily="2" charset="2"/>
              <a:buNone/>
              <a:defRPr/>
            </a:pPr>
            <a:r>
              <a:rPr lang="en-GB" dirty="0" smtClean="0"/>
              <a:t>  </a:t>
            </a:r>
          </a:p>
          <a:p>
            <a:pPr eaLnBrk="1" hangingPunct="1">
              <a:buFont typeface="Wingdings" pitchFamily="2" charset="2"/>
              <a:buNone/>
              <a:defRPr/>
            </a:pPr>
            <a:r>
              <a:rPr lang="en-GB" dirty="0" smtClean="0"/>
              <a:t> Involves co-ordination of brain and muscular activity. Active verbs for this domain: bend, grasp, handle, operate, perform, reach, relax, shorten, stretch, differentiate (by touch), perform (skilfully).</a:t>
            </a:r>
          </a:p>
        </p:txBody>
      </p:sp>
      <p:pic>
        <p:nvPicPr>
          <p:cNvPr id="30725" name="Picture 8" descr="doctor"/>
          <p:cNvPicPr>
            <a:picLocks noChangeAspect="1" noChangeArrowheads="1"/>
          </p:cNvPicPr>
          <p:nvPr/>
        </p:nvPicPr>
        <p:blipFill>
          <a:blip r:embed="rId3" cstate="print"/>
          <a:srcRect/>
          <a:stretch>
            <a:fillRect/>
          </a:stretch>
        </p:blipFill>
        <p:spPr bwMode="auto">
          <a:xfrm>
            <a:off x="6011863" y="4581525"/>
            <a:ext cx="1871662" cy="1446213"/>
          </a:xfrm>
          <a:prstGeom prst="rect">
            <a:avLst/>
          </a:prstGeom>
          <a:noFill/>
          <a:ln w="9525">
            <a:noFill/>
            <a:miter lim="800000"/>
            <a:headEnd/>
            <a:tailEnd/>
          </a:ln>
        </p:spPr>
      </p:pic>
      <p:pic>
        <p:nvPicPr>
          <p:cNvPr id="30726" name="Picture 10" descr="1627933"/>
          <p:cNvPicPr>
            <a:picLocks noChangeAspect="1" noChangeArrowheads="1"/>
          </p:cNvPicPr>
          <p:nvPr/>
        </p:nvPicPr>
        <p:blipFill>
          <a:blip r:embed="rId4" cstate="print"/>
          <a:srcRect/>
          <a:stretch>
            <a:fillRect/>
          </a:stretch>
        </p:blipFill>
        <p:spPr bwMode="auto">
          <a:xfrm>
            <a:off x="900113" y="4652963"/>
            <a:ext cx="238125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13315" name="Rectangle 2"/>
          <p:cNvSpPr>
            <a:spLocks noGrp="1" noChangeArrowheads="1"/>
          </p:cNvSpPr>
          <p:nvPr>
            <p:ph type="title"/>
          </p:nvPr>
        </p:nvSpPr>
        <p:spPr>
          <a:xfrm>
            <a:off x="323528" y="1484784"/>
            <a:ext cx="8425184" cy="864096"/>
          </a:xfrm>
        </p:spPr>
        <p:txBody>
          <a:bodyPr/>
          <a:lstStyle/>
          <a:p>
            <a:pPr eaLnBrk="1" hangingPunct="1"/>
            <a:r>
              <a:rPr lang="en-GB" sz="2400" dirty="0" smtClean="0">
                <a:solidFill>
                  <a:schemeClr val="tx1"/>
                </a:solidFill>
                <a:effectLst/>
              </a:rPr>
              <a:t>Bloom (1956) proposed that knowing is composed of six successive levels arranged in a hierarchy.</a:t>
            </a:r>
            <a:endParaRPr lang="en-US" sz="2400" dirty="0" smtClean="0">
              <a:solidFill>
                <a:schemeClr val="tx1"/>
              </a:solidFill>
              <a:effectLst/>
            </a:endParaRPr>
          </a:p>
        </p:txBody>
      </p:sp>
      <p:grpSp>
        <p:nvGrpSpPr>
          <p:cNvPr id="2" name="Group 4"/>
          <p:cNvGrpSpPr>
            <a:grpSpLocks/>
          </p:cNvGrpSpPr>
          <p:nvPr/>
        </p:nvGrpSpPr>
        <p:grpSpPr bwMode="auto">
          <a:xfrm>
            <a:off x="539552" y="2636911"/>
            <a:ext cx="4103886" cy="3527351"/>
            <a:chOff x="113" y="1661"/>
            <a:chExt cx="2517" cy="2223"/>
          </a:xfrm>
        </p:grpSpPr>
        <p:sp>
          <p:nvSpPr>
            <p:cNvPr id="13318" name="Rectangle 5"/>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Knowledge</a:t>
              </a:r>
              <a:endParaRPr lang="en-US" sz="2400" b="1"/>
            </a:p>
          </p:txBody>
        </p:sp>
        <p:sp>
          <p:nvSpPr>
            <p:cNvPr id="13319" name="Rectangle 6"/>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Comprehension</a:t>
              </a:r>
              <a:endParaRPr lang="en-US" sz="2400" b="1"/>
            </a:p>
          </p:txBody>
        </p:sp>
        <p:sp>
          <p:nvSpPr>
            <p:cNvPr id="13320" name="Rectangle 7"/>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Application</a:t>
              </a:r>
              <a:endParaRPr lang="en-US" sz="2400" b="1"/>
            </a:p>
          </p:txBody>
        </p:sp>
        <p:sp>
          <p:nvSpPr>
            <p:cNvPr id="13321" name="Rectangle 8"/>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t>4.Analysis</a:t>
              </a:r>
              <a:endParaRPr lang="en-US" sz="2400" b="1"/>
            </a:p>
          </p:txBody>
        </p:sp>
        <p:sp>
          <p:nvSpPr>
            <p:cNvPr id="13322" name="Rectangle 9"/>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dirty="0"/>
                <a:t>5. Synthesis</a:t>
              </a:r>
              <a:endParaRPr lang="en-US" sz="2400" b="1" dirty="0"/>
            </a:p>
          </p:txBody>
        </p:sp>
        <p:sp>
          <p:nvSpPr>
            <p:cNvPr id="13323" name="Rectangle 10"/>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t>6. Evaluation</a:t>
              </a:r>
              <a:endParaRPr lang="en-US" sz="2400" b="1"/>
            </a:p>
          </p:txBody>
        </p:sp>
      </p:grpSp>
      <p:pic>
        <p:nvPicPr>
          <p:cNvPr id="13317" name="Picture 11" descr="brainstem"/>
          <p:cNvPicPr>
            <a:picLocks noChangeAspect="1" noChangeArrowheads="1"/>
          </p:cNvPicPr>
          <p:nvPr/>
        </p:nvPicPr>
        <p:blipFill>
          <a:blip r:embed="rId3" cstate="print"/>
          <a:srcRect/>
          <a:stretch>
            <a:fillRect/>
          </a:stretch>
        </p:blipFill>
        <p:spPr bwMode="auto">
          <a:xfrm>
            <a:off x="5508625" y="2349500"/>
            <a:ext cx="3186113" cy="395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114691" name="Rectangle 3"/>
          <p:cNvSpPr>
            <a:spLocks noGrp="1" noChangeArrowheads="1"/>
          </p:cNvSpPr>
          <p:nvPr>
            <p:ph type="body" idx="1"/>
          </p:nvPr>
        </p:nvSpPr>
        <p:spPr>
          <a:xfrm>
            <a:off x="395535" y="1628800"/>
            <a:ext cx="7848873" cy="4248472"/>
          </a:xfrm>
        </p:spPr>
        <p:txBody>
          <a:bodyPr/>
          <a:lstStyle/>
          <a:p>
            <a:pPr eaLnBrk="1" hangingPunct="1">
              <a:lnSpc>
                <a:spcPct val="90000"/>
              </a:lnSpc>
            </a:pPr>
            <a:r>
              <a:rPr lang="en-GB" sz="2400" dirty="0" smtClean="0">
                <a:effectLst/>
              </a:rPr>
              <a:t>This area is commonly called the </a:t>
            </a:r>
            <a:r>
              <a:rPr lang="en-GB" sz="2400" b="1" dirty="0" smtClean="0">
                <a:effectLst/>
              </a:rPr>
              <a:t>cognitive (“knowing” or “thinking”) domain</a:t>
            </a:r>
            <a:r>
              <a:rPr lang="en-GB" sz="2400" dirty="0" smtClean="0">
                <a:effectLst/>
              </a:rPr>
              <a:t> (involving thought processes). </a:t>
            </a:r>
          </a:p>
          <a:p>
            <a:pPr eaLnBrk="1" hangingPunct="1">
              <a:lnSpc>
                <a:spcPct val="90000"/>
              </a:lnSpc>
            </a:pPr>
            <a:r>
              <a:rPr lang="en-GB" sz="2400" dirty="0" smtClean="0">
                <a:effectLst/>
              </a:rPr>
              <a:t>Bloom suggested certain verbs that characterise the ability to demonstrate these processes. </a:t>
            </a:r>
          </a:p>
          <a:p>
            <a:pPr eaLnBrk="1" hangingPunct="1">
              <a:lnSpc>
                <a:spcPct val="90000"/>
              </a:lnSpc>
            </a:pPr>
            <a:r>
              <a:rPr lang="en-IE" sz="2400" dirty="0" smtClean="0">
                <a:effectLst/>
              </a:rPr>
              <a:t>These verbs are the key</a:t>
            </a:r>
          </a:p>
          <a:p>
            <a:pPr eaLnBrk="1" hangingPunct="1">
              <a:lnSpc>
                <a:spcPct val="90000"/>
              </a:lnSpc>
              <a:buFont typeface="Wingdings" pitchFamily="2" charset="2"/>
              <a:buNone/>
            </a:pPr>
            <a:r>
              <a:rPr lang="en-IE" sz="2400" dirty="0" smtClean="0">
                <a:effectLst/>
              </a:rPr>
              <a:t>    to writing learning outcomes.</a:t>
            </a:r>
          </a:p>
          <a:p>
            <a:pPr eaLnBrk="1" hangingPunct="1">
              <a:lnSpc>
                <a:spcPct val="90000"/>
              </a:lnSpc>
            </a:pPr>
            <a:r>
              <a:rPr lang="en-GB" sz="2400" dirty="0" smtClean="0">
                <a:effectLst/>
              </a:rPr>
              <a:t>The list of verbs has been </a:t>
            </a:r>
          </a:p>
          <a:p>
            <a:pPr eaLnBrk="1" hangingPunct="1">
              <a:lnSpc>
                <a:spcPct val="90000"/>
              </a:lnSpc>
              <a:buFont typeface="Wingdings" pitchFamily="2" charset="2"/>
              <a:buNone/>
            </a:pPr>
            <a:r>
              <a:rPr lang="en-GB" sz="2400" dirty="0" smtClean="0">
                <a:effectLst/>
              </a:rPr>
              <a:t>    extended since his </a:t>
            </a:r>
          </a:p>
          <a:p>
            <a:pPr eaLnBrk="1" hangingPunct="1">
              <a:lnSpc>
                <a:spcPct val="90000"/>
              </a:lnSpc>
              <a:buFont typeface="Wingdings" pitchFamily="2" charset="2"/>
              <a:buNone/>
            </a:pPr>
            <a:r>
              <a:rPr lang="en-GB" sz="2400" dirty="0" smtClean="0">
                <a:effectLst/>
              </a:rPr>
              <a:t>    original publication.</a:t>
            </a:r>
          </a:p>
          <a:p>
            <a:pPr eaLnBrk="1" hangingPunct="1">
              <a:lnSpc>
                <a:spcPct val="90000"/>
              </a:lnSpc>
            </a:pPr>
            <a:r>
              <a:rPr lang="en-GB" sz="2400" dirty="0" smtClean="0"/>
              <a:t>The “toolkit” for writing learning outcomes!</a:t>
            </a:r>
          </a:p>
          <a:p>
            <a:pPr eaLnBrk="1" hangingPunct="1">
              <a:lnSpc>
                <a:spcPct val="90000"/>
              </a:lnSpc>
              <a:buFont typeface="Wingdings" pitchFamily="2" charset="2"/>
              <a:buNone/>
            </a:pPr>
            <a:endParaRPr lang="en-GB" sz="2800" dirty="0" smtClean="0">
              <a:effectLst/>
            </a:endParaRPr>
          </a:p>
          <a:p>
            <a:pPr eaLnBrk="1" hangingPunct="1">
              <a:lnSpc>
                <a:spcPct val="90000"/>
              </a:lnSpc>
              <a:buFont typeface="Wingdings" pitchFamily="2" charset="2"/>
              <a:buNone/>
            </a:pPr>
            <a:r>
              <a:rPr lang="en-IE" sz="2800" dirty="0" smtClean="0">
                <a:effectLst/>
              </a:rPr>
              <a:t> </a:t>
            </a:r>
            <a:endParaRPr lang="en-GB" sz="2800" dirty="0" smtClean="0">
              <a:effectLst/>
            </a:endParaRPr>
          </a:p>
          <a:p>
            <a:pPr eaLnBrk="1" hangingPunct="1">
              <a:lnSpc>
                <a:spcPct val="90000"/>
              </a:lnSpc>
            </a:pPr>
            <a:endParaRPr lang="en-GB" sz="2800" dirty="0" smtClean="0">
              <a:effectLst/>
            </a:endParaRPr>
          </a:p>
          <a:p>
            <a:pPr eaLnBrk="1" hangingPunct="1">
              <a:lnSpc>
                <a:spcPct val="90000"/>
              </a:lnSpc>
            </a:pPr>
            <a:endParaRPr lang="en-GB" sz="2800" dirty="0" smtClean="0"/>
          </a:p>
        </p:txBody>
      </p:sp>
      <p:pic>
        <p:nvPicPr>
          <p:cNvPr id="14340" name="Picture 6" descr="image6"/>
          <p:cNvPicPr>
            <a:picLocks noChangeAspect="1" noChangeArrowheads="1"/>
          </p:cNvPicPr>
          <p:nvPr/>
        </p:nvPicPr>
        <p:blipFill>
          <a:blip r:embed="rId3" cstate="print"/>
          <a:srcRect/>
          <a:stretch>
            <a:fillRect/>
          </a:stretch>
        </p:blipFill>
        <p:spPr bwMode="auto">
          <a:xfrm>
            <a:off x="6707187" y="3068960"/>
            <a:ext cx="2436813" cy="2376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GB" sz="2400" b="1" dirty="0" smtClean="0"/>
              <a:t>1. Knowledge - ability to recall or remember </a:t>
            </a:r>
            <a:br>
              <a:rPr lang="en-GB" sz="2400" b="1" dirty="0" smtClean="0"/>
            </a:br>
            <a:r>
              <a:rPr lang="en-GB" sz="2400" b="1" dirty="0" smtClean="0"/>
              <a:t>facts without necessarily understanding them</a:t>
            </a:r>
          </a:p>
        </p:txBody>
      </p:sp>
      <p:sp>
        <p:nvSpPr>
          <p:cNvPr id="9219" name="Rectangle 3"/>
          <p:cNvSpPr>
            <a:spLocks noGrp="1" noChangeArrowheads="1"/>
          </p:cNvSpPr>
          <p:nvPr>
            <p:ph type="body" sz="half" idx="1"/>
          </p:nvPr>
        </p:nvSpPr>
        <p:spPr>
          <a:xfrm>
            <a:off x="4500563" y="1916113"/>
            <a:ext cx="4038600" cy="4530725"/>
          </a:xfrm>
        </p:spPr>
        <p:txBody>
          <a:bodyPr/>
          <a:lstStyle/>
          <a:p>
            <a:pPr marL="0" lvl="5">
              <a:buNone/>
              <a:defRPr/>
            </a:pPr>
            <a:r>
              <a:rPr lang="en-GB" sz="1600" dirty="0" smtClean="0"/>
              <a:t>Use action verbs like:</a:t>
            </a:r>
          </a:p>
          <a:p>
            <a:pPr eaLnBrk="1" hangingPunct="1">
              <a:buFont typeface="Wingdings" pitchFamily="2" charset="2"/>
              <a:buNone/>
              <a:defRPr/>
            </a:pPr>
            <a:r>
              <a:rPr lang="en-GB" sz="2400" dirty="0" smtClean="0"/>
              <a:t> 	Arrange, collect, define, describe, duplicate, enumerate, examine, find, identify, label, list, memorise, name, order, outline, present, quote, recall, recognise, recollect,  record, recount, relate, repeat, reproduce, show, state, tabulate, tell.</a:t>
            </a:r>
          </a:p>
        </p:txBody>
      </p:sp>
      <p:sp>
        <p:nvSpPr>
          <p:cNvPr id="9220" name="Rectangle 4"/>
          <p:cNvSpPr>
            <a:spLocks noChangeArrowheads="1"/>
          </p:cNvSpPr>
          <p:nvPr/>
        </p:nvSpPr>
        <p:spPr bwMode="auto">
          <a:xfrm>
            <a:off x="4284663" y="1844675"/>
            <a:ext cx="4751387" cy="5013325"/>
          </a:xfrm>
          <a:prstGeom prst="rect">
            <a:avLst/>
          </a:prstGeom>
          <a:noFill/>
          <a:ln w="9525">
            <a:solidFill>
              <a:schemeClr val="tx1"/>
            </a:solidFill>
            <a:miter lim="800000"/>
            <a:headEnd/>
            <a:tailEnd/>
          </a:ln>
        </p:spPr>
        <p:txBody>
          <a:bodyPr wrap="none" anchor="ctr"/>
          <a:lstStyle/>
          <a:p>
            <a:endParaRPr lang="en-IE"/>
          </a:p>
        </p:txBody>
      </p:sp>
      <p:grpSp>
        <p:nvGrpSpPr>
          <p:cNvPr id="2" name="Group 32"/>
          <p:cNvGrpSpPr>
            <a:grpSpLocks/>
          </p:cNvGrpSpPr>
          <p:nvPr/>
        </p:nvGrpSpPr>
        <p:grpSpPr bwMode="auto">
          <a:xfrm>
            <a:off x="179388" y="2636838"/>
            <a:ext cx="3995737" cy="3529012"/>
            <a:chOff x="113" y="1661"/>
            <a:chExt cx="2517" cy="2223"/>
          </a:xfrm>
        </p:grpSpPr>
        <p:sp>
          <p:nvSpPr>
            <p:cNvPr id="15367" name="Rectangle 26"/>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solidFill>
                    <a:srgbClr val="FFFF00"/>
                  </a:solidFill>
                </a:rPr>
                <a:t>1. Knowledge</a:t>
              </a:r>
              <a:endParaRPr lang="en-US" sz="2400" b="1">
                <a:solidFill>
                  <a:srgbClr val="FFFF00"/>
                </a:solidFill>
              </a:endParaRPr>
            </a:p>
          </p:txBody>
        </p:sp>
        <p:sp>
          <p:nvSpPr>
            <p:cNvPr id="15368" name="Rectangle 27"/>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Comprehension</a:t>
              </a:r>
              <a:endParaRPr lang="en-US" sz="2400" b="1"/>
            </a:p>
          </p:txBody>
        </p:sp>
        <p:sp>
          <p:nvSpPr>
            <p:cNvPr id="15369" name="Rectangle 28"/>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Application</a:t>
              </a:r>
              <a:endParaRPr lang="en-US" sz="2400" b="1"/>
            </a:p>
          </p:txBody>
        </p:sp>
        <p:sp>
          <p:nvSpPr>
            <p:cNvPr id="15370" name="Rectangle 29"/>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dirty="0"/>
                <a:t>4.Analysis</a:t>
              </a:r>
              <a:endParaRPr lang="en-US" sz="2400" b="1" dirty="0"/>
            </a:p>
          </p:txBody>
        </p:sp>
        <p:sp>
          <p:nvSpPr>
            <p:cNvPr id="15371" name="Rectangle 30"/>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t>5. Synthesis</a:t>
              </a:r>
              <a:endParaRPr lang="en-US" sz="2400" b="1"/>
            </a:p>
          </p:txBody>
        </p:sp>
        <p:sp>
          <p:nvSpPr>
            <p:cNvPr id="15372" name="Rectangle 31"/>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t>6. Evaluation</a:t>
              </a:r>
              <a:endParaRPr lang="en-US" sz="2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dissolve">
                                      <p:cBhvr>
                                        <p:cTn id="7" dur="10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dissolve">
                                      <p:cBhvr>
                                        <p:cTn id="12" dur="1000"/>
                                        <p:tgtEl>
                                          <p:spTgt spid="9219">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220"/>
                                        </p:tgtEl>
                                        <p:attrNameLst>
                                          <p:attrName>style.visibility</p:attrName>
                                        </p:attrNameLst>
                                      </p:cBhvr>
                                      <p:to>
                                        <p:strVal val="visible"/>
                                      </p:to>
                                    </p:set>
                                    <p:animEffect transition="in" filter="dissolve">
                                      <p:cBhvr>
                                        <p:cTn id="15" dur="1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922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8313" y="0"/>
            <a:ext cx="8229600" cy="1143000"/>
          </a:xfrm>
        </p:spPr>
        <p:txBody>
          <a:bodyPr/>
          <a:lstStyle/>
          <a:p>
            <a:pPr eaLnBrk="1" hangingPunct="1">
              <a:defRPr/>
            </a:pPr>
            <a:r>
              <a:rPr lang="en-IE" smtClean="0"/>
              <a:t>Examples: Knowledge</a:t>
            </a:r>
            <a:endParaRPr lang="en-US" smtClean="0"/>
          </a:p>
        </p:txBody>
      </p:sp>
      <p:sp>
        <p:nvSpPr>
          <p:cNvPr id="95235" name="Rectangle 3"/>
          <p:cNvSpPr>
            <a:spLocks noGrp="1" noChangeArrowheads="1"/>
          </p:cNvSpPr>
          <p:nvPr>
            <p:ph type="body" idx="1"/>
          </p:nvPr>
        </p:nvSpPr>
        <p:spPr>
          <a:xfrm>
            <a:off x="323528" y="1556792"/>
            <a:ext cx="8496622" cy="4824958"/>
          </a:xfrm>
        </p:spPr>
        <p:txBody>
          <a:bodyPr/>
          <a:lstStyle/>
          <a:p>
            <a:pPr eaLnBrk="1" hangingPunct="1">
              <a:lnSpc>
                <a:spcPct val="80000"/>
              </a:lnSpc>
            </a:pPr>
            <a:r>
              <a:rPr lang="en-IE" sz="2400" i="1" dirty="0" smtClean="0">
                <a:solidFill>
                  <a:srgbClr val="002060"/>
                </a:solidFill>
              </a:rPr>
              <a:t>Recall</a:t>
            </a:r>
            <a:r>
              <a:rPr lang="en-IE" sz="2400" dirty="0" smtClean="0"/>
              <a:t> genetics terminology: homozygous, heterozygous, phenotype, genotype, homologous chromosome pair, etc. </a:t>
            </a:r>
          </a:p>
          <a:p>
            <a:pPr eaLnBrk="1" hangingPunct="1">
              <a:lnSpc>
                <a:spcPct val="80000"/>
              </a:lnSpc>
            </a:pPr>
            <a:r>
              <a:rPr lang="en-IE" sz="2400" i="1" dirty="0" smtClean="0">
                <a:solidFill>
                  <a:srgbClr val="002060"/>
                </a:solidFill>
              </a:rPr>
              <a:t>Identify</a:t>
            </a:r>
            <a:r>
              <a:rPr lang="en-IE" sz="2400" dirty="0" smtClean="0"/>
              <a:t> and consider ethical implications of scientific investigations.</a:t>
            </a:r>
          </a:p>
          <a:p>
            <a:pPr eaLnBrk="1" hangingPunct="1">
              <a:lnSpc>
                <a:spcPct val="80000"/>
              </a:lnSpc>
            </a:pPr>
            <a:r>
              <a:rPr lang="en-US" sz="2400" i="1" dirty="0" smtClean="0">
                <a:solidFill>
                  <a:srgbClr val="002060"/>
                </a:solidFill>
              </a:rPr>
              <a:t>Describe</a:t>
            </a:r>
            <a:r>
              <a:rPr lang="en-US" sz="2400" dirty="0" smtClean="0"/>
              <a:t> how and why laws change and the consequences of such changes on society.</a:t>
            </a:r>
            <a:endParaRPr lang="en-GB" sz="2400" dirty="0" smtClean="0"/>
          </a:p>
          <a:p>
            <a:pPr eaLnBrk="1" hangingPunct="1">
              <a:lnSpc>
                <a:spcPct val="80000"/>
              </a:lnSpc>
            </a:pPr>
            <a:r>
              <a:rPr lang="en-IE" sz="2400" i="1" dirty="0" smtClean="0">
                <a:solidFill>
                  <a:srgbClr val="002060"/>
                </a:solidFill>
              </a:rPr>
              <a:t>List</a:t>
            </a:r>
            <a:r>
              <a:rPr lang="en-IE" sz="2400" dirty="0" smtClean="0"/>
              <a:t> the criteria to be taken into account when caring for a patient with  tuberculosis.</a:t>
            </a:r>
          </a:p>
          <a:p>
            <a:pPr eaLnBrk="1" hangingPunct="1">
              <a:lnSpc>
                <a:spcPct val="80000"/>
              </a:lnSpc>
            </a:pPr>
            <a:r>
              <a:rPr lang="en-IE" sz="2400" i="1" dirty="0" smtClean="0">
                <a:solidFill>
                  <a:srgbClr val="002060"/>
                </a:solidFill>
              </a:rPr>
              <a:t>Define</a:t>
            </a:r>
            <a:r>
              <a:rPr lang="en-IE" sz="2400" dirty="0" smtClean="0"/>
              <a:t> what behaviours constitute unprofessional practice in the solicitor – client relationship.</a:t>
            </a:r>
          </a:p>
          <a:p>
            <a:pPr eaLnBrk="1" hangingPunct="1">
              <a:lnSpc>
                <a:spcPct val="80000"/>
              </a:lnSpc>
            </a:pPr>
            <a:r>
              <a:rPr lang="en-IE" sz="2400" i="1" dirty="0" smtClean="0">
                <a:solidFill>
                  <a:srgbClr val="002060"/>
                </a:solidFill>
              </a:rPr>
              <a:t>Outline</a:t>
            </a:r>
            <a:r>
              <a:rPr lang="en-IE" sz="2400" dirty="0" smtClean="0"/>
              <a:t> the history of the Celtic peoples from the earliest evidence to the insular migrations.</a:t>
            </a:r>
          </a:p>
          <a:p>
            <a:pPr eaLnBrk="1" hangingPunct="1">
              <a:lnSpc>
                <a:spcPct val="80000"/>
              </a:lnSpc>
            </a:pPr>
            <a:r>
              <a:rPr lang="en-IE" sz="2400" i="1" dirty="0" smtClean="0">
                <a:solidFill>
                  <a:srgbClr val="002060"/>
                </a:solidFill>
              </a:rPr>
              <a:t>Describe</a:t>
            </a:r>
            <a:r>
              <a:rPr lang="en-IE" sz="2400" dirty="0" smtClean="0"/>
              <a:t> the processes used in engineering when preparing a design brief for a client. </a:t>
            </a:r>
          </a:p>
          <a:p>
            <a:pPr eaLnBrk="1" hangingPunct="1">
              <a:lnSpc>
                <a:spcPct val="80000"/>
              </a:lnSpc>
              <a:buFont typeface="Wingdings" pitchFamily="2" charset="2"/>
              <a:buNone/>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52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523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52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0825" y="188913"/>
            <a:ext cx="8229600" cy="1143000"/>
          </a:xfrm>
        </p:spPr>
        <p:txBody>
          <a:bodyPr/>
          <a:lstStyle/>
          <a:p>
            <a:pPr eaLnBrk="1" hangingPunct="1">
              <a:defRPr/>
            </a:pPr>
            <a:r>
              <a:rPr lang="en-GB" sz="3600" b="1" dirty="0" smtClean="0"/>
              <a:t>2</a:t>
            </a:r>
            <a:r>
              <a:rPr lang="en-GB" sz="2800" b="1" dirty="0" smtClean="0"/>
              <a:t>. Comprehension - ability to </a:t>
            </a:r>
            <a:br>
              <a:rPr lang="en-GB" sz="2800" b="1" dirty="0" smtClean="0"/>
            </a:br>
            <a:r>
              <a:rPr lang="en-GB" sz="2800" b="1" dirty="0" smtClean="0"/>
              <a:t>understand and interpret learned information</a:t>
            </a:r>
            <a:endParaRPr lang="en-GB" sz="2800" dirty="0" smtClean="0"/>
          </a:p>
        </p:txBody>
      </p:sp>
      <p:sp>
        <p:nvSpPr>
          <p:cNvPr id="10243" name="Rectangle 3"/>
          <p:cNvSpPr>
            <a:spLocks noGrp="1" noChangeArrowheads="1"/>
          </p:cNvSpPr>
          <p:nvPr>
            <p:ph type="body" idx="1"/>
          </p:nvPr>
        </p:nvSpPr>
        <p:spPr>
          <a:xfrm>
            <a:off x="4246563" y="1484313"/>
            <a:ext cx="3925837" cy="4176935"/>
          </a:xfrm>
        </p:spPr>
        <p:txBody>
          <a:bodyPr/>
          <a:lstStyle/>
          <a:p>
            <a:pPr eaLnBrk="1" hangingPunct="1">
              <a:lnSpc>
                <a:spcPct val="80000"/>
              </a:lnSpc>
              <a:defRPr/>
            </a:pPr>
            <a:r>
              <a:rPr lang="en-GB" sz="1700" dirty="0" smtClean="0"/>
              <a:t>Use action verbs like:</a:t>
            </a:r>
          </a:p>
          <a:p>
            <a:pPr eaLnBrk="1" hangingPunct="1">
              <a:lnSpc>
                <a:spcPct val="80000"/>
              </a:lnSpc>
              <a:buFont typeface="Wingdings" pitchFamily="2" charset="2"/>
              <a:buNone/>
              <a:defRPr/>
            </a:pPr>
            <a:r>
              <a:rPr lang="en-GB" sz="2400" dirty="0" smtClean="0"/>
              <a:t>     Associate, change, clarify, classify, construct, contrast, convert, decode, defend, describe, differentiate, discriminate, discuss, distinguish, estimate, explain, express, extend, generalise, identify, illustrate, indicate, infer, interpret, locate, predict, recognise, report, restate, review, select, solve, translate</a:t>
            </a:r>
            <a:r>
              <a:rPr lang="en-GB" sz="2800" dirty="0" smtClean="0"/>
              <a:t>.</a:t>
            </a:r>
          </a:p>
        </p:txBody>
      </p:sp>
      <p:sp>
        <p:nvSpPr>
          <p:cNvPr id="10244" name="Rectangle 4"/>
          <p:cNvSpPr>
            <a:spLocks noChangeArrowheads="1"/>
          </p:cNvSpPr>
          <p:nvPr/>
        </p:nvSpPr>
        <p:spPr bwMode="auto">
          <a:xfrm>
            <a:off x="4214813" y="1428750"/>
            <a:ext cx="4786312" cy="5214938"/>
          </a:xfrm>
          <a:prstGeom prst="rect">
            <a:avLst/>
          </a:prstGeom>
          <a:noFill/>
          <a:ln w="9525">
            <a:solidFill>
              <a:schemeClr val="tx1"/>
            </a:solidFill>
            <a:miter lim="800000"/>
            <a:headEnd/>
            <a:tailEnd/>
          </a:ln>
        </p:spPr>
        <p:txBody>
          <a:bodyPr wrap="none" anchor="ctr"/>
          <a:lstStyle/>
          <a:p>
            <a:endParaRPr lang="en-IE"/>
          </a:p>
        </p:txBody>
      </p:sp>
      <p:grpSp>
        <p:nvGrpSpPr>
          <p:cNvPr id="2" name="Group 5"/>
          <p:cNvGrpSpPr>
            <a:grpSpLocks/>
          </p:cNvGrpSpPr>
          <p:nvPr/>
        </p:nvGrpSpPr>
        <p:grpSpPr bwMode="auto">
          <a:xfrm>
            <a:off x="179388" y="2636838"/>
            <a:ext cx="3995737" cy="3529012"/>
            <a:chOff x="113" y="1661"/>
            <a:chExt cx="2517" cy="2223"/>
          </a:xfrm>
        </p:grpSpPr>
        <p:sp>
          <p:nvSpPr>
            <p:cNvPr id="17415" name="Rectangle 6"/>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Knowledge</a:t>
              </a:r>
              <a:endParaRPr lang="en-US" sz="2400" b="1"/>
            </a:p>
          </p:txBody>
        </p:sp>
        <p:sp>
          <p:nvSpPr>
            <p:cNvPr id="17416" name="Rectangle 7"/>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solidFill>
                    <a:srgbClr val="FFFF00"/>
                  </a:solidFill>
                </a:rPr>
                <a:t>2. Comprehension</a:t>
              </a:r>
              <a:endParaRPr lang="en-US" sz="2400" b="1">
                <a:solidFill>
                  <a:srgbClr val="FFFF00"/>
                </a:solidFill>
              </a:endParaRPr>
            </a:p>
          </p:txBody>
        </p:sp>
        <p:sp>
          <p:nvSpPr>
            <p:cNvPr id="17417" name="Rectangle 8"/>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t>3. Application</a:t>
              </a:r>
              <a:endParaRPr lang="en-US" sz="2400" b="1"/>
            </a:p>
          </p:txBody>
        </p:sp>
        <p:sp>
          <p:nvSpPr>
            <p:cNvPr id="17418" name="Rectangle 9"/>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t>4.Analysis</a:t>
              </a:r>
              <a:endParaRPr lang="en-US" sz="2400" b="1"/>
            </a:p>
          </p:txBody>
        </p:sp>
        <p:sp>
          <p:nvSpPr>
            <p:cNvPr id="17419" name="Rectangle 10"/>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t>5. Synthesis</a:t>
              </a:r>
              <a:endParaRPr lang="en-US" sz="2400" b="1"/>
            </a:p>
          </p:txBody>
        </p:sp>
        <p:sp>
          <p:nvSpPr>
            <p:cNvPr id="17420" name="Rectangle 11"/>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t>6. Evaluation</a:t>
              </a:r>
              <a:endParaRPr lang="en-US" sz="2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dissolve">
                                      <p:cBhvr>
                                        <p:cTn id="7" dur="1000"/>
                                        <p:tgtEl>
                                          <p:spTgt spid="1024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43">
                                            <p:txEl>
                                              <p:pRg st="0" end="0"/>
                                            </p:txEl>
                                          </p:spTgt>
                                        </p:tgtEl>
                                        <p:attrNameLst>
                                          <p:attrName>style.visibility</p:attrName>
                                        </p:attrNameLst>
                                      </p:cBhvr>
                                      <p:to>
                                        <p:strVal val="visible"/>
                                      </p:to>
                                    </p:set>
                                    <p:animEffect transition="in" filter="dissolve">
                                      <p:cBhvr>
                                        <p:cTn id="10" dur="1000"/>
                                        <p:tgtEl>
                                          <p:spTgt spid="1024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animEffect transition="in" filter="dissolve">
                                      <p:cBhvr>
                                        <p:cTn id="15" dur="1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eaLnBrk="1" hangingPunct="1">
              <a:defRPr/>
            </a:pPr>
            <a:endParaRPr lang="en-US" sz="1200" dirty="0">
              <a:effectLst>
                <a:outerShdw blurRad="38100" dist="38100" dir="2700000" algn="tl">
                  <a:srgbClr val="000000"/>
                </a:outerShdw>
              </a:effectLst>
            </a:endParaRPr>
          </a:p>
        </p:txBody>
      </p:sp>
      <p:sp>
        <p:nvSpPr>
          <p:cNvPr id="96258" name="Rectangle 2"/>
          <p:cNvSpPr>
            <a:spLocks noGrp="1" noChangeArrowheads="1"/>
          </p:cNvSpPr>
          <p:nvPr>
            <p:ph type="title"/>
          </p:nvPr>
        </p:nvSpPr>
        <p:spPr>
          <a:xfrm>
            <a:off x="468313" y="0"/>
            <a:ext cx="8229600" cy="1143000"/>
          </a:xfrm>
        </p:spPr>
        <p:txBody>
          <a:bodyPr/>
          <a:lstStyle/>
          <a:p>
            <a:pPr eaLnBrk="1" hangingPunct="1">
              <a:defRPr/>
            </a:pPr>
            <a:r>
              <a:rPr lang="en-IE" smtClean="0"/>
              <a:t>Examples: Comprehension</a:t>
            </a:r>
            <a:endParaRPr lang="en-US" smtClean="0"/>
          </a:p>
        </p:txBody>
      </p:sp>
      <p:sp>
        <p:nvSpPr>
          <p:cNvPr id="96259" name="Rectangle 3"/>
          <p:cNvSpPr>
            <a:spLocks noGrp="1" noChangeArrowheads="1"/>
          </p:cNvSpPr>
          <p:nvPr>
            <p:ph type="body" idx="1"/>
          </p:nvPr>
        </p:nvSpPr>
        <p:spPr>
          <a:xfrm>
            <a:off x="467544" y="1556792"/>
            <a:ext cx="8352928" cy="4536504"/>
          </a:xfrm>
        </p:spPr>
        <p:txBody>
          <a:bodyPr/>
          <a:lstStyle/>
          <a:p>
            <a:pPr eaLnBrk="1" hangingPunct="1">
              <a:lnSpc>
                <a:spcPct val="80000"/>
              </a:lnSpc>
            </a:pPr>
            <a:r>
              <a:rPr lang="en-US" sz="2400" b="1" i="1" dirty="0" smtClean="0">
                <a:solidFill>
                  <a:srgbClr val="002060"/>
                </a:solidFill>
              </a:rPr>
              <a:t>Differentiate</a:t>
            </a:r>
            <a:r>
              <a:rPr lang="en-US" sz="2400" dirty="0" smtClean="0"/>
              <a:t> between civil and criminal law</a:t>
            </a:r>
          </a:p>
          <a:p>
            <a:pPr eaLnBrk="1" hangingPunct="1">
              <a:lnSpc>
                <a:spcPct val="80000"/>
              </a:lnSpc>
            </a:pPr>
            <a:r>
              <a:rPr lang="en-US" sz="2400" b="1" i="1" dirty="0" smtClean="0">
                <a:solidFill>
                  <a:srgbClr val="002060"/>
                </a:solidFill>
              </a:rPr>
              <a:t>Identify</a:t>
            </a:r>
            <a:r>
              <a:rPr lang="en-US" sz="2400" dirty="0" smtClean="0"/>
              <a:t> participants and goals in the development of electronic commerce. </a:t>
            </a:r>
          </a:p>
          <a:p>
            <a:pPr eaLnBrk="1" hangingPunct="1">
              <a:lnSpc>
                <a:spcPct val="80000"/>
              </a:lnSpc>
            </a:pPr>
            <a:r>
              <a:rPr lang="en-IE" sz="2400" b="1" i="1" dirty="0" smtClean="0">
                <a:solidFill>
                  <a:srgbClr val="002060"/>
                </a:solidFill>
              </a:rPr>
              <a:t>Discuss</a:t>
            </a:r>
            <a:r>
              <a:rPr lang="en-IE" sz="2400" dirty="0" smtClean="0"/>
              <a:t> critically German literary texts and films in English.</a:t>
            </a:r>
            <a:endParaRPr lang="en-US" sz="2400" dirty="0" smtClean="0"/>
          </a:p>
          <a:p>
            <a:pPr eaLnBrk="1" hangingPunct="1">
              <a:lnSpc>
                <a:spcPct val="80000"/>
              </a:lnSpc>
            </a:pPr>
            <a:r>
              <a:rPr lang="en-US" sz="2400" b="1" i="1" dirty="0" smtClean="0">
                <a:solidFill>
                  <a:srgbClr val="002060"/>
                </a:solidFill>
              </a:rPr>
              <a:t>Predict</a:t>
            </a:r>
            <a:r>
              <a:rPr lang="en-US" sz="2400" dirty="0" smtClean="0"/>
              <a:t> the genotype of cells that undergo meiosis and mitosis. </a:t>
            </a:r>
          </a:p>
          <a:p>
            <a:pPr eaLnBrk="1" hangingPunct="1">
              <a:lnSpc>
                <a:spcPct val="80000"/>
              </a:lnSpc>
            </a:pPr>
            <a:r>
              <a:rPr lang="en-IE" sz="2400" b="1" i="1" dirty="0" smtClean="0">
                <a:solidFill>
                  <a:srgbClr val="002060"/>
                </a:solidFill>
              </a:rPr>
              <a:t>Translate</a:t>
            </a:r>
            <a:r>
              <a:rPr lang="en-IE" sz="2400" dirty="0" smtClean="0"/>
              <a:t> short passages of contemporary Italian.</a:t>
            </a:r>
          </a:p>
          <a:p>
            <a:pPr eaLnBrk="1" hangingPunct="1">
              <a:lnSpc>
                <a:spcPct val="80000"/>
              </a:lnSpc>
            </a:pPr>
            <a:r>
              <a:rPr lang="en-IE" sz="2400" i="1" dirty="0" smtClean="0">
                <a:solidFill>
                  <a:srgbClr val="002060"/>
                </a:solidFill>
              </a:rPr>
              <a:t>Convert</a:t>
            </a:r>
            <a:r>
              <a:rPr lang="en-IE" sz="2400" dirty="0" smtClean="0"/>
              <a:t> number systems from hexadecimal to binary and vice versa.  </a:t>
            </a:r>
            <a:endParaRPr lang="en-US" sz="2400" dirty="0" smtClean="0"/>
          </a:p>
          <a:p>
            <a:pPr eaLnBrk="1" hangingPunct="1">
              <a:lnSpc>
                <a:spcPct val="80000"/>
              </a:lnSpc>
            </a:pPr>
            <a:r>
              <a:rPr lang="en-US" sz="2400" b="1" i="1" dirty="0" smtClean="0">
                <a:solidFill>
                  <a:srgbClr val="002060"/>
                </a:solidFill>
              </a:rPr>
              <a:t>Explain</a:t>
            </a:r>
            <a:r>
              <a:rPr lang="en-US" sz="2400" dirty="0" smtClean="0"/>
              <a:t> the social, economic and political effects of World War I on the post-war world. </a:t>
            </a:r>
          </a:p>
          <a:p>
            <a:pPr eaLnBrk="1" hangingPunct="1">
              <a:lnSpc>
                <a:spcPct val="80000"/>
              </a:lnSpc>
            </a:pPr>
            <a:r>
              <a:rPr lang="en-GB" sz="2400" b="1" i="1" dirty="0" smtClean="0">
                <a:solidFill>
                  <a:srgbClr val="002060"/>
                </a:solidFill>
              </a:rPr>
              <a:t>Classify</a:t>
            </a:r>
            <a:r>
              <a:rPr lang="en-GB" sz="2400" dirty="0" smtClean="0"/>
              <a:t> reactions as exothermic and endothermic.</a:t>
            </a:r>
          </a:p>
          <a:p>
            <a:pPr eaLnBrk="1" hangingPunct="1">
              <a:lnSpc>
                <a:spcPct val="80000"/>
              </a:lnSpc>
            </a:pPr>
            <a:r>
              <a:rPr lang="en-IE" sz="2400" b="1" i="1" dirty="0" smtClean="0">
                <a:solidFill>
                  <a:srgbClr val="002060"/>
                </a:solidFill>
              </a:rPr>
              <a:t>Recognise</a:t>
            </a:r>
            <a:r>
              <a:rPr lang="en-IE" sz="2400" dirty="0" smtClean="0"/>
              <a:t> the forces discouraging the growth of the educational system in Ireland in the 19th  century.</a:t>
            </a:r>
          </a:p>
          <a:p>
            <a:pPr eaLnBrk="1" hangingPunct="1">
              <a:lnSpc>
                <a:spcPct val="80000"/>
              </a:lnSpc>
              <a:buFont typeface="Wingdings" pitchFamily="2" charset="2"/>
              <a:buNone/>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62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625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625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625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625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62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8937625" cy="1476375"/>
          </a:xfrm>
        </p:spPr>
        <p:txBody>
          <a:bodyPr/>
          <a:lstStyle/>
          <a:p>
            <a:pPr eaLnBrk="1" hangingPunct="1">
              <a:defRPr/>
            </a:pPr>
            <a:r>
              <a:rPr lang="en-GB" sz="3200" b="1" dirty="0" smtClean="0"/>
              <a:t>3. </a:t>
            </a:r>
            <a:r>
              <a:rPr lang="en-GB" sz="2400" b="1" dirty="0" smtClean="0"/>
              <a:t>Application: ability to use learned material </a:t>
            </a:r>
            <a:br>
              <a:rPr lang="en-GB" sz="2400" b="1" dirty="0" smtClean="0"/>
            </a:br>
            <a:r>
              <a:rPr lang="en-GB" sz="2400" b="1" dirty="0" smtClean="0"/>
              <a:t>in new situations, e.g. put ideas and concepts to work in solving problems</a:t>
            </a:r>
            <a:endParaRPr lang="en-GB" sz="2400" dirty="0" smtClean="0"/>
          </a:p>
        </p:txBody>
      </p:sp>
      <p:sp>
        <p:nvSpPr>
          <p:cNvPr id="11267" name="Rectangle 3"/>
          <p:cNvSpPr>
            <a:spLocks noGrp="1" noChangeArrowheads="1"/>
          </p:cNvSpPr>
          <p:nvPr>
            <p:ph type="body" idx="1"/>
          </p:nvPr>
        </p:nvSpPr>
        <p:spPr>
          <a:xfrm>
            <a:off x="4139953" y="1628801"/>
            <a:ext cx="4464496" cy="4536504"/>
          </a:xfrm>
        </p:spPr>
        <p:txBody>
          <a:bodyPr/>
          <a:lstStyle/>
          <a:p>
            <a:pPr eaLnBrk="1" hangingPunct="1">
              <a:lnSpc>
                <a:spcPct val="90000"/>
              </a:lnSpc>
              <a:buNone/>
              <a:defRPr/>
            </a:pPr>
            <a:r>
              <a:rPr lang="en-GB" sz="2000" dirty="0" smtClean="0"/>
              <a:t>	Use action verbs like:</a:t>
            </a:r>
          </a:p>
          <a:p>
            <a:pPr eaLnBrk="1" hangingPunct="1">
              <a:lnSpc>
                <a:spcPct val="90000"/>
              </a:lnSpc>
              <a:buFont typeface="Wingdings" pitchFamily="2" charset="2"/>
              <a:buNone/>
              <a:defRPr/>
            </a:pPr>
            <a:r>
              <a:rPr lang="en-GB" sz="2000" dirty="0" smtClean="0"/>
              <a:t>   </a:t>
            </a:r>
            <a:r>
              <a:rPr lang="en-GB" sz="2400" dirty="0" smtClean="0"/>
              <a:t>Apply, assess, calculate, change, choose, complete, compute, construct, demonstrate, develop, discover, dramatise, employ, examine, experiment, find, illustrate, interpret, manipulate, modify, operate, organise, practice, predict, prepare, produce, relate, schedule, select, show, sketch, solve, transfer, use.</a:t>
            </a:r>
          </a:p>
        </p:txBody>
      </p:sp>
      <p:sp>
        <p:nvSpPr>
          <p:cNvPr id="11268" name="Rectangle 4"/>
          <p:cNvSpPr>
            <a:spLocks noChangeArrowheads="1"/>
          </p:cNvSpPr>
          <p:nvPr/>
        </p:nvSpPr>
        <p:spPr bwMode="auto">
          <a:xfrm>
            <a:off x="4355976" y="1628800"/>
            <a:ext cx="4176464" cy="4824536"/>
          </a:xfrm>
          <a:prstGeom prst="rect">
            <a:avLst/>
          </a:prstGeom>
          <a:noFill/>
          <a:ln w="9525">
            <a:solidFill>
              <a:schemeClr val="tx1"/>
            </a:solidFill>
            <a:miter lim="800000"/>
            <a:headEnd/>
            <a:tailEnd/>
          </a:ln>
        </p:spPr>
        <p:txBody>
          <a:bodyPr wrap="none" anchor="ctr"/>
          <a:lstStyle/>
          <a:p>
            <a:endParaRPr lang="en-IE"/>
          </a:p>
        </p:txBody>
      </p:sp>
      <p:grpSp>
        <p:nvGrpSpPr>
          <p:cNvPr id="2" name="Group 5"/>
          <p:cNvGrpSpPr>
            <a:grpSpLocks/>
          </p:cNvGrpSpPr>
          <p:nvPr/>
        </p:nvGrpSpPr>
        <p:grpSpPr bwMode="auto">
          <a:xfrm>
            <a:off x="179388" y="2636838"/>
            <a:ext cx="3995737" cy="3529012"/>
            <a:chOff x="113" y="1661"/>
            <a:chExt cx="2517" cy="2223"/>
          </a:xfrm>
        </p:grpSpPr>
        <p:sp>
          <p:nvSpPr>
            <p:cNvPr id="19463" name="Rectangle 6"/>
            <p:cNvSpPr>
              <a:spLocks noChangeArrowheads="1"/>
            </p:cNvSpPr>
            <p:nvPr/>
          </p:nvSpPr>
          <p:spPr bwMode="auto">
            <a:xfrm>
              <a:off x="113" y="3475"/>
              <a:ext cx="2517" cy="409"/>
            </a:xfrm>
            <a:prstGeom prst="rect">
              <a:avLst/>
            </a:prstGeom>
            <a:solidFill>
              <a:schemeClr val="accent1"/>
            </a:solidFill>
            <a:ln w="9525">
              <a:solidFill>
                <a:schemeClr val="tx1"/>
              </a:solidFill>
              <a:miter lim="800000"/>
              <a:headEnd/>
              <a:tailEnd/>
            </a:ln>
          </p:spPr>
          <p:txBody>
            <a:bodyPr wrap="none" anchor="ctr"/>
            <a:lstStyle/>
            <a:p>
              <a:pPr algn="ctr"/>
              <a:r>
                <a:rPr lang="en-IE" sz="2400" b="1"/>
                <a:t>1. Knowledge</a:t>
              </a:r>
              <a:endParaRPr lang="en-US" sz="2400" b="1"/>
            </a:p>
          </p:txBody>
        </p:sp>
        <p:sp>
          <p:nvSpPr>
            <p:cNvPr id="19464" name="Rectangle 7"/>
            <p:cNvSpPr>
              <a:spLocks noChangeArrowheads="1"/>
            </p:cNvSpPr>
            <p:nvPr/>
          </p:nvSpPr>
          <p:spPr bwMode="auto">
            <a:xfrm>
              <a:off x="295" y="3067"/>
              <a:ext cx="2222" cy="408"/>
            </a:xfrm>
            <a:prstGeom prst="rect">
              <a:avLst/>
            </a:prstGeom>
            <a:solidFill>
              <a:schemeClr val="accent1"/>
            </a:solidFill>
            <a:ln w="9525">
              <a:solidFill>
                <a:schemeClr val="tx1"/>
              </a:solidFill>
              <a:miter lim="800000"/>
              <a:headEnd/>
              <a:tailEnd/>
            </a:ln>
          </p:spPr>
          <p:txBody>
            <a:bodyPr wrap="none" anchor="ctr"/>
            <a:lstStyle/>
            <a:p>
              <a:pPr algn="ctr"/>
              <a:r>
                <a:rPr lang="en-IE" sz="2400" b="1"/>
                <a:t>2. Comprehension</a:t>
              </a:r>
              <a:endParaRPr lang="en-US" sz="2400" b="1"/>
            </a:p>
          </p:txBody>
        </p:sp>
        <p:sp>
          <p:nvSpPr>
            <p:cNvPr id="19465" name="Rectangle 8"/>
            <p:cNvSpPr>
              <a:spLocks noChangeArrowheads="1"/>
            </p:cNvSpPr>
            <p:nvPr/>
          </p:nvSpPr>
          <p:spPr bwMode="auto">
            <a:xfrm>
              <a:off x="431" y="2704"/>
              <a:ext cx="1950" cy="363"/>
            </a:xfrm>
            <a:prstGeom prst="rect">
              <a:avLst/>
            </a:prstGeom>
            <a:solidFill>
              <a:schemeClr val="accent1"/>
            </a:solidFill>
            <a:ln w="9525">
              <a:solidFill>
                <a:schemeClr val="tx1"/>
              </a:solidFill>
              <a:miter lim="800000"/>
              <a:headEnd/>
              <a:tailEnd/>
            </a:ln>
          </p:spPr>
          <p:txBody>
            <a:bodyPr wrap="none" anchor="ctr"/>
            <a:lstStyle/>
            <a:p>
              <a:pPr algn="ctr"/>
              <a:r>
                <a:rPr lang="en-IE" sz="2400" b="1">
                  <a:solidFill>
                    <a:srgbClr val="FFFF00"/>
                  </a:solidFill>
                </a:rPr>
                <a:t>3. Application</a:t>
              </a:r>
              <a:endParaRPr lang="en-US" sz="2400" b="1">
                <a:solidFill>
                  <a:srgbClr val="FFFF00"/>
                </a:solidFill>
              </a:endParaRPr>
            </a:p>
          </p:txBody>
        </p:sp>
        <p:sp>
          <p:nvSpPr>
            <p:cNvPr id="19466" name="Rectangle 9"/>
            <p:cNvSpPr>
              <a:spLocks noChangeArrowheads="1"/>
            </p:cNvSpPr>
            <p:nvPr/>
          </p:nvSpPr>
          <p:spPr bwMode="auto">
            <a:xfrm>
              <a:off x="567" y="2341"/>
              <a:ext cx="1678" cy="363"/>
            </a:xfrm>
            <a:prstGeom prst="rect">
              <a:avLst/>
            </a:prstGeom>
            <a:solidFill>
              <a:schemeClr val="accent1"/>
            </a:solidFill>
            <a:ln w="9525">
              <a:solidFill>
                <a:schemeClr val="tx1"/>
              </a:solidFill>
              <a:miter lim="800000"/>
              <a:headEnd/>
              <a:tailEnd/>
            </a:ln>
          </p:spPr>
          <p:txBody>
            <a:bodyPr wrap="none" anchor="ctr"/>
            <a:lstStyle/>
            <a:p>
              <a:pPr algn="ctr"/>
              <a:r>
                <a:rPr lang="en-IE" sz="2400" b="1"/>
                <a:t>4.Analysis</a:t>
              </a:r>
              <a:endParaRPr lang="en-US" sz="2400" b="1"/>
            </a:p>
          </p:txBody>
        </p:sp>
        <p:sp>
          <p:nvSpPr>
            <p:cNvPr id="19467" name="Rectangle 10"/>
            <p:cNvSpPr>
              <a:spLocks noChangeArrowheads="1"/>
            </p:cNvSpPr>
            <p:nvPr/>
          </p:nvSpPr>
          <p:spPr bwMode="auto">
            <a:xfrm>
              <a:off x="703" y="1979"/>
              <a:ext cx="1406" cy="362"/>
            </a:xfrm>
            <a:prstGeom prst="rect">
              <a:avLst/>
            </a:prstGeom>
            <a:solidFill>
              <a:schemeClr val="accent1"/>
            </a:solidFill>
            <a:ln w="9525">
              <a:solidFill>
                <a:schemeClr val="tx1"/>
              </a:solidFill>
              <a:miter lim="800000"/>
              <a:headEnd/>
              <a:tailEnd/>
            </a:ln>
          </p:spPr>
          <p:txBody>
            <a:bodyPr wrap="none" anchor="ctr"/>
            <a:lstStyle/>
            <a:p>
              <a:pPr algn="ctr"/>
              <a:r>
                <a:rPr lang="en-IE" sz="2400" b="1"/>
                <a:t>5. Synthesis</a:t>
              </a:r>
              <a:endParaRPr lang="en-US" sz="2400" b="1"/>
            </a:p>
          </p:txBody>
        </p:sp>
        <p:sp>
          <p:nvSpPr>
            <p:cNvPr id="19468" name="Rectangle 11"/>
            <p:cNvSpPr>
              <a:spLocks noChangeArrowheads="1"/>
            </p:cNvSpPr>
            <p:nvPr/>
          </p:nvSpPr>
          <p:spPr bwMode="auto">
            <a:xfrm>
              <a:off x="793" y="1661"/>
              <a:ext cx="1225" cy="318"/>
            </a:xfrm>
            <a:prstGeom prst="rect">
              <a:avLst/>
            </a:prstGeom>
            <a:solidFill>
              <a:schemeClr val="accent1"/>
            </a:solidFill>
            <a:ln w="9525">
              <a:solidFill>
                <a:schemeClr val="tx1"/>
              </a:solidFill>
              <a:miter lim="800000"/>
              <a:headEnd/>
              <a:tailEnd/>
            </a:ln>
          </p:spPr>
          <p:txBody>
            <a:bodyPr wrap="none" anchor="ctr"/>
            <a:lstStyle/>
            <a:p>
              <a:pPr algn="ctr"/>
              <a:r>
                <a:rPr lang="en-IE" sz="2400" b="1"/>
                <a:t>6. Evaluation</a:t>
              </a:r>
              <a:endParaRPr lang="en-US" sz="2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dissolve">
                                      <p:cBhvr>
                                        <p:cTn id="7" dur="500"/>
                                        <p:tgtEl>
                                          <p:spTgt spid="1126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267">
                                            <p:txEl>
                                              <p:pRg st="0" end="0"/>
                                            </p:txEl>
                                          </p:spTgt>
                                        </p:tgtEl>
                                        <p:attrNameLst>
                                          <p:attrName>style.visibility</p:attrName>
                                        </p:attrNameLst>
                                      </p:cBhvr>
                                      <p:to>
                                        <p:strVal val="visible"/>
                                      </p:to>
                                    </p:set>
                                    <p:animEffect transition="in" filter="dissolve">
                                      <p:cBhvr>
                                        <p:cTn id="10" dur="1000"/>
                                        <p:tgtEl>
                                          <p:spTgt spid="1126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1267">
                                            <p:txEl>
                                              <p:pRg st="1" end="1"/>
                                            </p:txEl>
                                          </p:spTgt>
                                        </p:tgtEl>
                                        <p:attrNameLst>
                                          <p:attrName>style.visibility</p:attrName>
                                        </p:attrNameLst>
                                      </p:cBhvr>
                                      <p:to>
                                        <p:strVal val="visible"/>
                                      </p:to>
                                    </p:set>
                                    <p:animEffect transition="in" filter="dissolve">
                                      <p:cBhvr>
                                        <p:cTn id="15" dur="1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11268" grpId="0" animBg="1"/>
    </p:bldLst>
  </p:timing>
</p:sld>
</file>

<file path=ppt/theme/theme1.xml><?xml version="1.0" encoding="utf-8"?>
<a:theme xmlns:a="http://schemas.openxmlformats.org/drawingml/2006/main" name="UCC">
  <a:themeElements>
    <a:clrScheme name="Ryan Bologna seminar ESG 24.06.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yan Bologna seminar ESG 24.06.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yan Bologna seminar ESG 24.06.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yan Bologna seminar ESG 24.06.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yan Bologna seminar ESG 24.06.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yan Bologna seminar ESG 24.06.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yan Bologna seminar ESG 24.06.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yan Bologna seminar ESG 24.06.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yan Bologna seminar ESG 24.06.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yan Bologna seminar ESG 24.06.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yan Bologna seminar ESG 24.06.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yan Bologna seminar ESG 24.06.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yan Bologna seminar ESG 24.06.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yan Bologna seminar ESG 24.06.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UCC</Template>
  <TotalTime>6635</TotalTime>
  <Words>1456</Words>
  <Application>Microsoft Macintosh PowerPoint</Application>
  <PresentationFormat>On-screen Show (4:3)</PresentationFormat>
  <Paragraphs>172</Paragraphs>
  <Slides>20</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Times New Roman</vt:lpstr>
      <vt:lpstr>Wingdings</vt:lpstr>
      <vt:lpstr>Arial</vt:lpstr>
      <vt:lpstr>UCC</vt:lpstr>
      <vt:lpstr>Verbs for Learning Outcomes, </vt:lpstr>
      <vt:lpstr>Bloom’s Taxonomy of Educational Objectives</vt:lpstr>
      <vt:lpstr>Bloom (1956) proposed that knowing is composed of six successive levels arranged in a hierarchy.</vt:lpstr>
      <vt:lpstr>PowerPoint Presentation</vt:lpstr>
      <vt:lpstr>1. Knowledge - ability to recall or remember  facts without necessarily understanding them</vt:lpstr>
      <vt:lpstr>Examples: Knowledge</vt:lpstr>
      <vt:lpstr>2. Comprehension - ability to  understand and interpret learned information</vt:lpstr>
      <vt:lpstr>Examples: Comprehension</vt:lpstr>
      <vt:lpstr>3. Application: ability to use learned material  in new situations, e.g. put ideas and concepts to work in solving problems</vt:lpstr>
      <vt:lpstr>Examples: Application</vt:lpstr>
      <vt:lpstr>4. Analysis: ability to break down information  into its components, e.g.  look for inter-relationships and ideas (understanding of organisational structure) </vt:lpstr>
      <vt:lpstr>Examples: Analysis</vt:lpstr>
      <vt:lpstr>5. Synthesis: ability to put parts together</vt:lpstr>
      <vt:lpstr>Examples:  Synthesis</vt:lpstr>
      <vt:lpstr>6. Evaluation: Ability to judge value of material for a given purpose</vt:lpstr>
      <vt:lpstr>Examples: Evaluation</vt:lpstr>
      <vt:lpstr>PowerPoint Presentation</vt:lpstr>
      <vt:lpstr>Active verbs for affective  domain</vt:lpstr>
      <vt:lpstr>Examples of Learning Outcomes in Affective Domain</vt:lpstr>
      <vt:lpstr>PowerPoint Presentation</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outcomes</dc:title>
  <dc:creator>Declan Kennedy</dc:creator>
  <cp:lastModifiedBy>Norma Ryan</cp:lastModifiedBy>
  <cp:revision>299</cp:revision>
  <cp:lastPrinted>2005-05-20T17:44:53Z</cp:lastPrinted>
  <dcterms:created xsi:type="dcterms:W3CDTF">2005-05-16T12:50:47Z</dcterms:created>
  <dcterms:modified xsi:type="dcterms:W3CDTF">2017-11-28T15:33:34Z</dcterms:modified>
</cp:coreProperties>
</file>