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35" r:id="rId2"/>
    <p:sldId id="339" r:id="rId3"/>
    <p:sldId id="348" r:id="rId4"/>
    <p:sldId id="349" r:id="rId5"/>
    <p:sldId id="350" r:id="rId6"/>
    <p:sldId id="351" r:id="rId7"/>
    <p:sldId id="352" r:id="rId8"/>
    <p:sldId id="353" r:id="rId9"/>
    <p:sldId id="354" r:id="rId10"/>
    <p:sldId id="356" r:id="rId11"/>
    <p:sldId id="357" r:id="rId12"/>
    <p:sldId id="358" r:id="rId13"/>
    <p:sldId id="337" r:id="rId14"/>
    <p:sldId id="338" r:id="rId15"/>
    <p:sldId id="355" r:id="rId16"/>
    <p:sldId id="330" r:id="rId17"/>
  </p:sldIdLst>
  <p:sldSz cx="9144000" cy="6858000" type="screen4x3"/>
  <p:notesSz cx="6724650" cy="9774238"/>
  <p:defaultTextStyle>
    <a:defPPr>
      <a:defRPr lang="en-IE"/>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11937"/>
    <a:srgbClr val="E11923"/>
    <a:srgbClr val="FF1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22" autoAdjust="0"/>
    <p:restoredTop sz="94660"/>
  </p:normalViewPr>
  <p:slideViewPr>
    <p:cSldViewPr snapToGrid="0" snapToObjects="1">
      <p:cViewPr>
        <p:scale>
          <a:sx n="94" d="100"/>
          <a:sy n="94" d="100"/>
        </p:scale>
        <p:origin x="-15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88712"/>
          </a:xfrm>
          <a:prstGeom prst="rect">
            <a:avLst/>
          </a:prstGeom>
        </p:spPr>
        <p:txBody>
          <a:bodyPr vert="horz" lIns="90279" tIns="45139" rIns="90279" bIns="45139" rtlCol="0"/>
          <a:lstStyle>
            <a:lvl1pPr algn="l">
              <a:defRPr sz="1200"/>
            </a:lvl1pPr>
          </a:lstStyle>
          <a:p>
            <a:endParaRPr lang="en-IE"/>
          </a:p>
        </p:txBody>
      </p:sp>
      <p:sp>
        <p:nvSpPr>
          <p:cNvPr id="3" name="Date Placeholder 2"/>
          <p:cNvSpPr>
            <a:spLocks noGrp="1"/>
          </p:cNvSpPr>
          <p:nvPr>
            <p:ph type="dt" sz="quarter" idx="1"/>
          </p:nvPr>
        </p:nvSpPr>
        <p:spPr>
          <a:xfrm>
            <a:off x="3809079" y="0"/>
            <a:ext cx="2914015" cy="488712"/>
          </a:xfrm>
          <a:prstGeom prst="rect">
            <a:avLst/>
          </a:prstGeom>
        </p:spPr>
        <p:txBody>
          <a:bodyPr vert="horz" lIns="90279" tIns="45139" rIns="90279" bIns="45139" rtlCol="0"/>
          <a:lstStyle>
            <a:lvl1pPr algn="r">
              <a:defRPr sz="1200"/>
            </a:lvl1pPr>
          </a:lstStyle>
          <a:p>
            <a:fld id="{32B16BB7-54B9-4A3E-8286-1A2AA08A84E0}" type="datetimeFigureOut">
              <a:rPr lang="en-IE" smtClean="0"/>
              <a:t>27/10/2017</a:t>
            </a:fld>
            <a:endParaRPr lang="en-IE"/>
          </a:p>
        </p:txBody>
      </p:sp>
      <p:sp>
        <p:nvSpPr>
          <p:cNvPr id="4" name="Footer Placeholder 3"/>
          <p:cNvSpPr>
            <a:spLocks noGrp="1"/>
          </p:cNvSpPr>
          <p:nvPr>
            <p:ph type="ftr" sz="quarter" idx="2"/>
          </p:nvPr>
        </p:nvSpPr>
        <p:spPr>
          <a:xfrm>
            <a:off x="0" y="9283829"/>
            <a:ext cx="2914015" cy="488712"/>
          </a:xfrm>
          <a:prstGeom prst="rect">
            <a:avLst/>
          </a:prstGeom>
        </p:spPr>
        <p:txBody>
          <a:bodyPr vert="horz" lIns="90279" tIns="45139" rIns="90279" bIns="45139" rtlCol="0" anchor="b"/>
          <a:lstStyle>
            <a:lvl1pPr algn="l">
              <a:defRPr sz="1200"/>
            </a:lvl1pPr>
          </a:lstStyle>
          <a:p>
            <a:endParaRPr lang="en-IE"/>
          </a:p>
        </p:txBody>
      </p:sp>
      <p:sp>
        <p:nvSpPr>
          <p:cNvPr id="5" name="Slide Number Placeholder 4"/>
          <p:cNvSpPr>
            <a:spLocks noGrp="1"/>
          </p:cNvSpPr>
          <p:nvPr>
            <p:ph type="sldNum" sz="quarter" idx="3"/>
          </p:nvPr>
        </p:nvSpPr>
        <p:spPr>
          <a:xfrm>
            <a:off x="3809079" y="9283829"/>
            <a:ext cx="2914015" cy="488712"/>
          </a:xfrm>
          <a:prstGeom prst="rect">
            <a:avLst/>
          </a:prstGeom>
        </p:spPr>
        <p:txBody>
          <a:bodyPr vert="horz" lIns="90279" tIns="45139" rIns="90279" bIns="45139" rtlCol="0" anchor="b"/>
          <a:lstStyle>
            <a:lvl1pPr algn="r">
              <a:defRPr sz="1200"/>
            </a:lvl1pPr>
          </a:lstStyle>
          <a:p>
            <a:fld id="{027EF3ED-F635-4F1F-BA44-B62F6ACF2468}" type="slidenum">
              <a:rPr lang="en-IE" smtClean="0"/>
              <a:t>‹#›</a:t>
            </a:fld>
            <a:endParaRPr lang="en-IE"/>
          </a:p>
        </p:txBody>
      </p:sp>
    </p:spTree>
    <p:extLst>
      <p:ext uri="{BB962C8B-B14F-4D97-AF65-F5344CB8AC3E}">
        <p14:creationId xmlns:p14="http://schemas.microsoft.com/office/powerpoint/2010/main" val="215492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592" cy="489259"/>
          </a:xfrm>
          <a:prstGeom prst="rect">
            <a:avLst/>
          </a:prstGeom>
        </p:spPr>
        <p:txBody>
          <a:bodyPr vert="horz" lIns="90279" tIns="45139" rIns="90279" bIns="45139" rtlCol="0"/>
          <a:lstStyle>
            <a:lvl1pPr algn="l">
              <a:defRPr sz="1200"/>
            </a:lvl1pPr>
          </a:lstStyle>
          <a:p>
            <a:endParaRPr lang="en-IE"/>
          </a:p>
        </p:txBody>
      </p:sp>
      <p:sp>
        <p:nvSpPr>
          <p:cNvPr id="3" name="Date Placeholder 2"/>
          <p:cNvSpPr>
            <a:spLocks noGrp="1"/>
          </p:cNvSpPr>
          <p:nvPr>
            <p:ph type="dt" idx="1"/>
          </p:nvPr>
        </p:nvSpPr>
        <p:spPr>
          <a:xfrm>
            <a:off x="3808484" y="0"/>
            <a:ext cx="2914592" cy="489259"/>
          </a:xfrm>
          <a:prstGeom prst="rect">
            <a:avLst/>
          </a:prstGeom>
        </p:spPr>
        <p:txBody>
          <a:bodyPr vert="horz" lIns="90279" tIns="45139" rIns="90279" bIns="45139" rtlCol="0"/>
          <a:lstStyle>
            <a:lvl1pPr algn="r">
              <a:defRPr sz="1200"/>
            </a:lvl1pPr>
          </a:lstStyle>
          <a:p>
            <a:fld id="{50D67D97-B272-4332-8308-4DD2A11EB5EE}" type="datetimeFigureOut">
              <a:rPr lang="en-IE" smtClean="0"/>
              <a:t>27/10/2017</a:t>
            </a:fld>
            <a:endParaRPr lang="en-IE"/>
          </a:p>
        </p:txBody>
      </p:sp>
      <p:sp>
        <p:nvSpPr>
          <p:cNvPr id="4" name="Slide Image Placeholder 3"/>
          <p:cNvSpPr>
            <a:spLocks noGrp="1" noRot="1" noChangeAspect="1"/>
          </p:cNvSpPr>
          <p:nvPr>
            <p:ph type="sldImg" idx="2"/>
          </p:nvPr>
        </p:nvSpPr>
        <p:spPr>
          <a:xfrm>
            <a:off x="919163" y="733425"/>
            <a:ext cx="4886325" cy="3665538"/>
          </a:xfrm>
          <a:prstGeom prst="rect">
            <a:avLst/>
          </a:prstGeom>
          <a:noFill/>
          <a:ln w="12700">
            <a:solidFill>
              <a:prstClr val="black"/>
            </a:solidFill>
          </a:ln>
        </p:spPr>
        <p:txBody>
          <a:bodyPr vert="horz" lIns="90279" tIns="45139" rIns="90279" bIns="45139" rtlCol="0" anchor="ctr"/>
          <a:lstStyle/>
          <a:p>
            <a:endParaRPr lang="en-IE"/>
          </a:p>
        </p:txBody>
      </p:sp>
      <p:sp>
        <p:nvSpPr>
          <p:cNvPr id="5" name="Notes Placeholder 4"/>
          <p:cNvSpPr>
            <a:spLocks noGrp="1"/>
          </p:cNvSpPr>
          <p:nvPr>
            <p:ph type="body" sz="quarter" idx="3"/>
          </p:nvPr>
        </p:nvSpPr>
        <p:spPr>
          <a:xfrm>
            <a:off x="671994" y="4642490"/>
            <a:ext cx="5380663" cy="4398641"/>
          </a:xfrm>
          <a:prstGeom prst="rect">
            <a:avLst/>
          </a:prstGeom>
        </p:spPr>
        <p:txBody>
          <a:bodyPr vert="horz" lIns="90279" tIns="45139" rIns="90279" bIns="4513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283417"/>
            <a:ext cx="2914592" cy="489258"/>
          </a:xfrm>
          <a:prstGeom prst="rect">
            <a:avLst/>
          </a:prstGeom>
        </p:spPr>
        <p:txBody>
          <a:bodyPr vert="horz" lIns="90279" tIns="45139" rIns="90279" bIns="45139" rtlCol="0" anchor="b"/>
          <a:lstStyle>
            <a:lvl1pPr algn="l">
              <a:defRPr sz="1200"/>
            </a:lvl1pPr>
          </a:lstStyle>
          <a:p>
            <a:endParaRPr lang="en-IE"/>
          </a:p>
        </p:txBody>
      </p:sp>
      <p:sp>
        <p:nvSpPr>
          <p:cNvPr id="7" name="Slide Number Placeholder 6"/>
          <p:cNvSpPr>
            <a:spLocks noGrp="1"/>
          </p:cNvSpPr>
          <p:nvPr>
            <p:ph type="sldNum" sz="quarter" idx="5"/>
          </p:nvPr>
        </p:nvSpPr>
        <p:spPr>
          <a:xfrm>
            <a:off x="3808484" y="9283417"/>
            <a:ext cx="2914592" cy="489258"/>
          </a:xfrm>
          <a:prstGeom prst="rect">
            <a:avLst/>
          </a:prstGeom>
        </p:spPr>
        <p:txBody>
          <a:bodyPr vert="horz" lIns="90279" tIns="45139" rIns="90279" bIns="45139" rtlCol="0" anchor="b"/>
          <a:lstStyle>
            <a:lvl1pPr algn="r">
              <a:defRPr sz="1200"/>
            </a:lvl1pPr>
          </a:lstStyle>
          <a:p>
            <a:fld id="{5E12228F-D54C-43A2-B507-62B9C092DC81}" type="slidenum">
              <a:rPr lang="en-IE" smtClean="0"/>
              <a:t>‹#›</a:t>
            </a:fld>
            <a:endParaRPr lang="en-IE"/>
          </a:p>
        </p:txBody>
      </p:sp>
    </p:spTree>
    <p:extLst>
      <p:ext uri="{BB962C8B-B14F-4D97-AF65-F5344CB8AC3E}">
        <p14:creationId xmlns:p14="http://schemas.microsoft.com/office/powerpoint/2010/main" val="199565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6" descr="PPCover_0509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Placeholder 1"/>
          <p:cNvSpPr txBox="1">
            <a:spLocks/>
          </p:cNvSpPr>
          <p:nvPr userDrawn="1"/>
        </p:nvSpPr>
        <p:spPr bwMode="auto">
          <a:xfrm>
            <a:off x="2489200" y="4567238"/>
            <a:ext cx="5486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000" b="1" kern="1200">
                <a:solidFill>
                  <a:srgbClr val="E11937"/>
                </a:solidFill>
                <a:latin typeface="Arial"/>
                <a:ea typeface="ＭＳ Ｐゴシック" pitchFamily="34" charset="-128"/>
                <a:cs typeface="Arial"/>
              </a:defRPr>
            </a:lvl1pPr>
            <a:lvl2pPr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2pPr>
            <a:lvl3pPr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3pPr>
            <a:lvl4pPr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4pPr>
            <a:lvl5pPr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5pPr>
            <a:lvl6pPr marL="457200"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6pPr>
            <a:lvl7pPr marL="914400"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7pPr>
            <a:lvl8pPr marL="1371600"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8pPr>
            <a:lvl9pPr marL="1828800"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9pPr>
          </a:lstStyle>
          <a:p>
            <a:r>
              <a:rPr lang="en-IE" altLang="en-US" sz="2800" cap="all" baseline="0" dirty="0" smtClean="0">
                <a:solidFill>
                  <a:schemeClr val="bg1"/>
                </a:solidFill>
              </a:rPr>
              <a:t>Click to edit Master title style</a:t>
            </a:r>
          </a:p>
        </p:txBody>
      </p:sp>
      <p:sp>
        <p:nvSpPr>
          <p:cNvPr id="16" name="Text Placeholder 2"/>
          <p:cNvSpPr>
            <a:spLocks noGrp="1"/>
          </p:cNvSpPr>
          <p:nvPr>
            <p:ph idx="13"/>
          </p:nvPr>
        </p:nvSpPr>
        <p:spPr bwMode="auto">
          <a:xfrm>
            <a:off x="2489200" y="5414963"/>
            <a:ext cx="48593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sz="2000">
                <a:solidFill>
                  <a:schemeClr val="bg1"/>
                </a:solidFill>
              </a:defRPr>
            </a:lvl1pPr>
          </a:lstStyle>
          <a:p>
            <a:pPr lvl="0"/>
            <a:r>
              <a:rPr lang="en-US" altLang="en-US" smtClean="0"/>
              <a:t>Click to edit Master text styles</a:t>
            </a:r>
          </a:p>
        </p:txBody>
      </p:sp>
      <p:sp>
        <p:nvSpPr>
          <p:cNvPr id="10" name="TextBox 3"/>
          <p:cNvSpPr txBox="1">
            <a:spLocks noChangeArrowheads="1"/>
          </p:cNvSpPr>
          <p:nvPr userDrawn="1"/>
        </p:nvSpPr>
        <p:spPr bwMode="auto">
          <a:xfrm>
            <a:off x="4787900" y="144463"/>
            <a:ext cx="41973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pPr algn="r"/>
            <a:r>
              <a:rPr lang="en-IE" altLang="en-US" sz="900" b="1" dirty="0">
                <a:solidFill>
                  <a:schemeClr val="bg1"/>
                </a:solidFill>
                <a:latin typeface="Arial" pitchFamily="34" charset="0"/>
                <a:cs typeface="Arial" pitchFamily="34" charset="0"/>
              </a:rPr>
              <a:t>RCSI</a:t>
            </a:r>
            <a:r>
              <a:rPr lang="en-IE" altLang="en-US" sz="900" dirty="0">
                <a:solidFill>
                  <a:schemeClr val="bg1"/>
                </a:solidFill>
                <a:latin typeface="Arial" pitchFamily="34" charset="0"/>
                <a:cs typeface="Arial" pitchFamily="34" charset="0"/>
              </a:rPr>
              <a:t> Royal College of Surgeons in Ireland  </a:t>
            </a:r>
            <a:r>
              <a:rPr lang="en-IE" altLang="en-US" sz="900" i="1" dirty="0" err="1">
                <a:solidFill>
                  <a:schemeClr val="bg1"/>
                </a:solidFill>
                <a:latin typeface="Arial" pitchFamily="34" charset="0"/>
                <a:cs typeface="Arial" pitchFamily="34" charset="0"/>
              </a:rPr>
              <a:t>Coláiste</a:t>
            </a:r>
            <a:r>
              <a:rPr lang="en-IE" altLang="en-US" sz="900" i="1" dirty="0">
                <a:solidFill>
                  <a:schemeClr val="bg1"/>
                </a:solidFill>
                <a:latin typeface="Arial" pitchFamily="34" charset="0"/>
                <a:cs typeface="Arial" pitchFamily="34" charset="0"/>
              </a:rPr>
              <a:t> </a:t>
            </a:r>
            <a:r>
              <a:rPr lang="en-IE" altLang="en-US" sz="900" i="1" dirty="0" err="1">
                <a:solidFill>
                  <a:schemeClr val="bg1"/>
                </a:solidFill>
                <a:latin typeface="Arial" pitchFamily="34" charset="0"/>
                <a:cs typeface="Arial" pitchFamily="34" charset="0"/>
              </a:rPr>
              <a:t>Ríoga</a:t>
            </a:r>
            <a:r>
              <a:rPr lang="en-IE" altLang="en-US" sz="900" i="1" dirty="0">
                <a:solidFill>
                  <a:schemeClr val="bg1"/>
                </a:solidFill>
                <a:latin typeface="Arial" pitchFamily="34" charset="0"/>
                <a:cs typeface="Arial" pitchFamily="34" charset="0"/>
              </a:rPr>
              <a:t> </a:t>
            </a:r>
            <a:r>
              <a:rPr lang="en-IE" altLang="en-US" sz="900" i="1" dirty="0" err="1">
                <a:solidFill>
                  <a:schemeClr val="bg1"/>
                </a:solidFill>
                <a:latin typeface="Arial" pitchFamily="34" charset="0"/>
                <a:cs typeface="Arial" pitchFamily="34" charset="0"/>
              </a:rPr>
              <a:t>na</a:t>
            </a:r>
            <a:r>
              <a:rPr lang="en-IE" altLang="en-US" sz="900" i="1" dirty="0">
                <a:solidFill>
                  <a:schemeClr val="bg1"/>
                </a:solidFill>
                <a:latin typeface="Arial" pitchFamily="34" charset="0"/>
                <a:cs typeface="Arial" pitchFamily="34" charset="0"/>
              </a:rPr>
              <a:t> </a:t>
            </a:r>
            <a:r>
              <a:rPr lang="en-IE" altLang="en-US" sz="900" i="1" dirty="0" err="1">
                <a:solidFill>
                  <a:schemeClr val="bg1"/>
                </a:solidFill>
                <a:latin typeface="Arial" pitchFamily="34" charset="0"/>
                <a:cs typeface="Arial" pitchFamily="34" charset="0"/>
              </a:rPr>
              <a:t>Máinleá</a:t>
            </a:r>
            <a:r>
              <a:rPr lang="en-IE" altLang="en-US" sz="900" i="1" dirty="0">
                <a:solidFill>
                  <a:schemeClr val="bg1"/>
                </a:solidFill>
                <a:latin typeface="Arial" pitchFamily="34" charset="0"/>
                <a:cs typeface="Arial" pitchFamily="34" charset="0"/>
              </a:rPr>
              <a:t> in </a:t>
            </a:r>
            <a:r>
              <a:rPr lang="en-IE" altLang="en-US" sz="900" i="1" dirty="0" err="1">
                <a:solidFill>
                  <a:schemeClr val="bg1"/>
                </a:solidFill>
                <a:latin typeface="Arial" pitchFamily="34" charset="0"/>
                <a:cs typeface="Arial" pitchFamily="34" charset="0"/>
              </a:rPr>
              <a:t>Éirinn</a:t>
            </a:r>
            <a:endParaRPr lang="en-IE" altLang="en-US" sz="900"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226887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11937"/>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5E38FAD-A887-4F10-97A3-F39C3F06675E}" type="datetime1">
              <a:rPr lang="en-IE" altLang="en-US"/>
              <a:pPr/>
              <a:t>27/10/2017</a:t>
            </a:fld>
            <a:endParaRPr lang="en-IE"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C2E9645-A4DE-44A7-B43C-078DB95F0134}" type="slidenum">
              <a:rPr lang="en-IE" altLang="en-US"/>
              <a:pPr/>
              <a:t>‹#›</a:t>
            </a:fld>
            <a:endParaRPr lang="en-IE" altLang="en-US"/>
          </a:p>
        </p:txBody>
      </p:sp>
    </p:spTree>
    <p:extLst>
      <p:ext uri="{BB962C8B-B14F-4D97-AF65-F5344CB8AC3E}">
        <p14:creationId xmlns:p14="http://schemas.microsoft.com/office/powerpoint/2010/main" val="280540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E11937"/>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buClr>
                <a:srgbClr val="E11937"/>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C67B7D9B-5344-436D-8AC3-D47F851DDFE0}" type="datetime1">
              <a:rPr lang="en-IE" altLang="en-US"/>
              <a:pPr/>
              <a:t>27/10/2017</a:t>
            </a:fld>
            <a:endParaRPr lang="en-IE"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DDFABE3-604A-4458-BDCE-ED5D8B5E0E70}" type="slidenum">
              <a:rPr lang="en-IE" altLang="en-US"/>
              <a:pPr/>
              <a:t>‹#›</a:t>
            </a:fld>
            <a:endParaRPr lang="en-IE" altLang="en-US"/>
          </a:p>
        </p:txBody>
      </p:sp>
    </p:spTree>
    <p:extLst>
      <p:ext uri="{BB962C8B-B14F-4D97-AF65-F5344CB8AC3E}">
        <p14:creationId xmlns:p14="http://schemas.microsoft.com/office/powerpoint/2010/main" val="1801029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457200" rtl="0" eaLnBrk="1" latinLnBrk="0" hangingPunct="1">
              <a:spcBef>
                <a:spcPct val="0"/>
              </a:spcBef>
              <a:buNone/>
              <a:defRPr lang="en-US" sz="3000" b="1" kern="1200" dirty="0">
                <a:solidFill>
                  <a:srgbClr val="E11937"/>
                </a:solidFill>
                <a:latin typeface="Arial"/>
                <a:ea typeface="+mn-ea"/>
                <a:cs typeface="Aria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E11937"/>
              </a:buCl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6C07E13E-85E2-4928-86F2-BE3B44BAC78E}" type="datetime1">
              <a:rPr lang="en-IE" altLang="en-US"/>
              <a:pPr/>
              <a:t>27/10/2017</a:t>
            </a:fld>
            <a:endParaRPr lang="en-IE"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B34F632-048B-4087-83BB-721C32C52695}" type="slidenum">
              <a:rPr lang="en-IE" altLang="en-US"/>
              <a:pPr/>
              <a:t>‹#›</a:t>
            </a:fld>
            <a:endParaRPr lang="en-IE" altLang="en-US"/>
          </a:p>
        </p:txBody>
      </p:sp>
    </p:spTree>
    <p:extLst>
      <p:ext uri="{BB962C8B-B14F-4D97-AF65-F5344CB8AC3E}">
        <p14:creationId xmlns:p14="http://schemas.microsoft.com/office/powerpoint/2010/main" val="31573980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E11923"/>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E9A16B-C121-48F0-9D24-914DF2A5E86C}" type="datetime1">
              <a:rPr lang="en-IE" altLang="en-US"/>
              <a:pPr/>
              <a:t>27/10/2017</a:t>
            </a:fld>
            <a:endParaRPr lang="en-IE"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4B9046C-9B90-4FD8-8EBD-8BF2D6B7CF0C}" type="slidenum">
              <a:rPr lang="en-IE" altLang="en-US"/>
              <a:pPr/>
              <a:t>‹#›</a:t>
            </a:fld>
            <a:endParaRPr lang="en-IE" altLang="en-US"/>
          </a:p>
        </p:txBody>
      </p:sp>
    </p:spTree>
    <p:extLst>
      <p:ext uri="{BB962C8B-B14F-4D97-AF65-F5344CB8AC3E}">
        <p14:creationId xmlns:p14="http://schemas.microsoft.com/office/powerpoint/2010/main" val="166596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11937"/>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B755C49-531E-49F9-ABD0-7E8919B5A2EA}" type="datetime1">
              <a:rPr lang="en-IE" altLang="en-US"/>
              <a:pPr/>
              <a:t>27/10/2017</a:t>
            </a:fld>
            <a:endParaRPr lang="en-IE"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907D1DAD-74FC-47B9-B30F-BCA360CCC79A}" type="slidenum">
              <a:rPr lang="en-IE" altLang="en-US"/>
              <a:pPr/>
              <a:t>‹#›</a:t>
            </a:fld>
            <a:endParaRPr lang="en-IE" altLang="en-US"/>
          </a:p>
        </p:txBody>
      </p:sp>
    </p:spTree>
    <p:extLst>
      <p:ext uri="{BB962C8B-B14F-4D97-AF65-F5344CB8AC3E}">
        <p14:creationId xmlns:p14="http://schemas.microsoft.com/office/powerpoint/2010/main" val="338775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11937"/>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A6B7C961-39B5-45F7-9FF8-B44E2797DA68}" type="datetime1">
              <a:rPr lang="en-IE" altLang="en-US"/>
              <a:pPr/>
              <a:t>27/10/2017</a:t>
            </a:fld>
            <a:endParaRPr lang="en-IE"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3F50051B-BD33-418E-AAC5-398BD0AD812B}" type="slidenum">
              <a:rPr lang="en-IE" altLang="en-US"/>
              <a:pPr/>
              <a:t>‹#›</a:t>
            </a:fld>
            <a:endParaRPr lang="en-IE" altLang="en-US"/>
          </a:p>
        </p:txBody>
      </p:sp>
    </p:spTree>
    <p:extLst>
      <p:ext uri="{BB962C8B-B14F-4D97-AF65-F5344CB8AC3E}">
        <p14:creationId xmlns:p14="http://schemas.microsoft.com/office/powerpoint/2010/main" val="420395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11937"/>
                </a:solidFill>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9E1A74B5-0B25-4271-AFC9-D0B4D31D55BE}" type="datetime1">
              <a:rPr lang="en-IE" altLang="en-US"/>
              <a:pPr/>
              <a:t>27/10/2017</a:t>
            </a:fld>
            <a:endParaRPr lang="en-IE"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8CEFBFA1-3EB3-4544-8309-4D46010A7D7F}" type="slidenum">
              <a:rPr lang="en-IE" altLang="en-US"/>
              <a:pPr/>
              <a:t>‹#›</a:t>
            </a:fld>
            <a:endParaRPr lang="en-IE" altLang="en-US"/>
          </a:p>
        </p:txBody>
      </p:sp>
    </p:spTree>
    <p:extLst>
      <p:ext uri="{BB962C8B-B14F-4D97-AF65-F5344CB8AC3E}">
        <p14:creationId xmlns:p14="http://schemas.microsoft.com/office/powerpoint/2010/main" val="3224730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6707695-6D03-49D4-AB51-47A0ABFB7AB7}" type="datetime1">
              <a:rPr lang="en-IE" altLang="en-US"/>
              <a:pPr/>
              <a:t>27/10/2017</a:t>
            </a:fld>
            <a:endParaRPr lang="en-IE"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F8C52402-9329-415E-99DC-CDE1CE77F6D1}" type="slidenum">
              <a:rPr lang="en-IE" altLang="en-US"/>
              <a:pPr/>
              <a:t>‹#›</a:t>
            </a:fld>
            <a:endParaRPr lang="en-IE" altLang="en-US"/>
          </a:p>
        </p:txBody>
      </p:sp>
    </p:spTree>
    <p:extLst>
      <p:ext uri="{BB962C8B-B14F-4D97-AF65-F5344CB8AC3E}">
        <p14:creationId xmlns:p14="http://schemas.microsoft.com/office/powerpoint/2010/main" val="3984040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buClr>
                <a:srgbClr val="E11937"/>
              </a:buCl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D968406-894B-4CAF-8F57-80EF8AAD1AAC}" type="datetime1">
              <a:rPr lang="en-IE" altLang="en-US"/>
              <a:pPr/>
              <a:t>27/10/2017</a:t>
            </a:fld>
            <a:endParaRPr lang="en-IE"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6802A01D-ED0E-4E52-92E9-9C44CEB6A4A4}" type="slidenum">
              <a:rPr lang="en-IE" altLang="en-US"/>
              <a:pPr/>
              <a:t>‹#›</a:t>
            </a:fld>
            <a:endParaRPr lang="en-IE" altLang="en-US"/>
          </a:p>
        </p:txBody>
      </p:sp>
    </p:spTree>
    <p:extLst>
      <p:ext uri="{BB962C8B-B14F-4D97-AF65-F5344CB8AC3E}">
        <p14:creationId xmlns:p14="http://schemas.microsoft.com/office/powerpoint/2010/main" val="128066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E11937"/>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0AFF59C-8C56-4F27-9D82-39AF452674A5}" type="datetime1">
              <a:rPr lang="en-IE" altLang="en-US"/>
              <a:pPr/>
              <a:t>27/10/2017</a:t>
            </a:fld>
            <a:endParaRPr lang="en-IE"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D0525E5C-D3D1-4654-9F2C-434E88C28A5F}" type="slidenum">
              <a:rPr lang="en-IE" altLang="en-US"/>
              <a:pPr/>
              <a:t>‹#›</a:t>
            </a:fld>
            <a:endParaRPr lang="en-IE" altLang="en-US"/>
          </a:p>
        </p:txBody>
      </p:sp>
    </p:spTree>
    <p:extLst>
      <p:ext uri="{BB962C8B-B14F-4D97-AF65-F5344CB8AC3E}">
        <p14:creationId xmlns:p14="http://schemas.microsoft.com/office/powerpoint/2010/main" val="2548485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H6868 RCSI PowerPoint_Follow on_1.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E" altLang="en-US"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IE" altLang="en-US" smtClean="0"/>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6FFAF4A-293D-44A6-987B-190947403E65}" type="datetime1">
              <a:rPr lang="en-IE" altLang="en-US"/>
              <a:pPr/>
              <a:t>27/10/2017</a:t>
            </a:fld>
            <a:endParaRPr lang="en-IE"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495137E5-102B-4908-BBD5-30C2CEF36395}" type="slidenum">
              <a:rPr lang="en-IE" altLang="en-US"/>
              <a:pPr/>
              <a:t>‹#›</a:t>
            </a:fld>
            <a:endParaRPr lang="en-IE" alt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txStyles>
    <p:titleStyle>
      <a:lvl1pPr algn="l" defTabSz="457200" rtl="0" eaLnBrk="1" fontAlgn="base" hangingPunct="1">
        <a:spcBef>
          <a:spcPct val="0"/>
        </a:spcBef>
        <a:spcAft>
          <a:spcPct val="0"/>
        </a:spcAft>
        <a:defRPr sz="3000" b="1" kern="1200">
          <a:solidFill>
            <a:srgbClr val="E11937"/>
          </a:solidFill>
          <a:latin typeface="Arial"/>
          <a:ea typeface="ＭＳ Ｐゴシック" pitchFamily="34" charset="-128"/>
          <a:cs typeface="Arial"/>
        </a:defRPr>
      </a:lvl1pPr>
      <a:lvl2pPr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2pPr>
      <a:lvl3pPr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3pPr>
      <a:lvl4pPr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4pPr>
      <a:lvl5pPr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5pPr>
      <a:lvl6pPr marL="457200"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6pPr>
      <a:lvl7pPr marL="914400"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7pPr>
      <a:lvl8pPr marL="1371600"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8pPr>
      <a:lvl9pPr marL="1828800"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9pPr>
    </p:titleStyle>
    <p:bodyStyle>
      <a:lvl1pPr marL="342900" indent="-342900" algn="l" defTabSz="457200" rtl="0" eaLnBrk="1" fontAlgn="base" hangingPunct="1">
        <a:spcBef>
          <a:spcPct val="20000"/>
        </a:spcBef>
        <a:spcAft>
          <a:spcPct val="0"/>
        </a:spcAft>
        <a:buClr>
          <a:srgbClr val="E11923"/>
        </a:buClr>
        <a:buFont typeface="Arial" pitchFamily="34" charset="0"/>
        <a:buChar char="•"/>
        <a:defRPr kern="1200">
          <a:solidFill>
            <a:schemeClr val="tx1"/>
          </a:solidFill>
          <a:latin typeface="Arial"/>
          <a:ea typeface="ＭＳ Ｐゴシック" pitchFamily="34" charset="-128"/>
          <a:cs typeface="Arial"/>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michellekelly@rcsi.i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605052" y="1365537"/>
            <a:ext cx="8229600" cy="4591443"/>
          </a:xfrm>
        </p:spPr>
        <p:txBody>
          <a:bodyPr/>
          <a:lstStyle/>
          <a:p>
            <a:r>
              <a:rPr lang="en-IE" sz="1700" dirty="0" smtClean="0"/>
              <a:t>Material Transfer Agreement  </a:t>
            </a:r>
            <a:r>
              <a:rPr lang="en-IE" sz="1700" dirty="0"/>
              <a:t> </a:t>
            </a:r>
            <a:endParaRPr lang="en-IE" sz="1700" dirty="0" smtClean="0"/>
          </a:p>
          <a:p>
            <a:r>
              <a:rPr lang="en-IE" sz="1700" dirty="0" smtClean="0"/>
              <a:t>Contract </a:t>
            </a:r>
            <a:r>
              <a:rPr lang="en-IE" sz="1700" dirty="0"/>
              <a:t>governing the </a:t>
            </a:r>
            <a:r>
              <a:rPr lang="en-IE" sz="1700" b="1" dirty="0" smtClean="0"/>
              <a:t>transfer of materials between researchers</a:t>
            </a:r>
          </a:p>
          <a:p>
            <a:r>
              <a:rPr lang="en-IE" sz="1700" dirty="0" smtClean="0"/>
              <a:t>Means of protecting parties’ research and commercial interests in valuable property</a:t>
            </a:r>
          </a:p>
          <a:p>
            <a:r>
              <a:rPr lang="en-IE" sz="1700" dirty="0" smtClean="0"/>
              <a:t>Supplier / provider of the materials is usually the organisation owning the materials but may sometimes be an authorised licensee</a:t>
            </a:r>
          </a:p>
          <a:p>
            <a:r>
              <a:rPr lang="en-IE" sz="1700" dirty="0" smtClean="0"/>
              <a:t>Range of materials transferred may be diverse but generally fall within the biological / chemical category</a:t>
            </a:r>
          </a:p>
          <a:p>
            <a:r>
              <a:rPr lang="en-IE" sz="1700" dirty="0" smtClean="0"/>
              <a:t>Common examples:</a:t>
            </a:r>
          </a:p>
          <a:p>
            <a:pPr lvl="1"/>
            <a:r>
              <a:rPr lang="en-IE" sz="1700" dirty="0" smtClean="0"/>
              <a:t>Transgenic animals</a:t>
            </a:r>
          </a:p>
          <a:p>
            <a:pPr lvl="1"/>
            <a:r>
              <a:rPr lang="en-IE" sz="1700" dirty="0" smtClean="0"/>
              <a:t>Cell lines</a:t>
            </a:r>
          </a:p>
          <a:p>
            <a:pPr lvl="1"/>
            <a:r>
              <a:rPr lang="en-IE" sz="1700" dirty="0" smtClean="0"/>
              <a:t>Cultures</a:t>
            </a:r>
          </a:p>
          <a:p>
            <a:pPr lvl="1"/>
            <a:r>
              <a:rPr lang="en-IE" sz="1700" dirty="0" smtClean="0"/>
              <a:t>Antibodies</a:t>
            </a:r>
          </a:p>
          <a:p>
            <a:pPr lvl="1"/>
            <a:r>
              <a:rPr lang="en-IE" sz="1700" dirty="0" smtClean="0"/>
              <a:t>Vectors</a:t>
            </a:r>
          </a:p>
          <a:p>
            <a:pPr lvl="1"/>
            <a:r>
              <a:rPr lang="en-IE" sz="1700" dirty="0" smtClean="0"/>
              <a:t>Chemicals (including drugs/pharmaceuticals)</a:t>
            </a:r>
          </a:p>
          <a:p>
            <a:pPr marL="0" indent="0">
              <a:buNone/>
            </a:pPr>
            <a:endParaRPr lang="en-IE" sz="1600" dirty="0"/>
          </a:p>
          <a:p>
            <a:pPr marL="0" indent="0">
              <a:buNone/>
            </a:pPr>
            <a:r>
              <a:rPr lang="en-IE" sz="1600" dirty="0"/>
              <a:t> </a:t>
            </a:r>
          </a:p>
          <a:p>
            <a:pPr marL="0" indent="0">
              <a:buNone/>
            </a:pPr>
            <a:endParaRPr lang="en-IE" sz="2000" dirty="0" smtClean="0">
              <a:latin typeface="+mn-lt"/>
            </a:endParaRPr>
          </a:p>
        </p:txBody>
      </p:sp>
      <p:sp>
        <p:nvSpPr>
          <p:cNvPr id="3" name="Title 2"/>
          <p:cNvSpPr>
            <a:spLocks noGrp="1"/>
          </p:cNvSpPr>
          <p:nvPr>
            <p:ph type="title"/>
          </p:nvPr>
        </p:nvSpPr>
        <p:spPr/>
        <p:txBody>
          <a:bodyPr>
            <a:normAutofit/>
          </a:bodyPr>
          <a:lstStyle/>
          <a:p>
            <a:pPr marL="0" lvl="0" indent="0"/>
            <a:r>
              <a:rPr lang="en-IE" sz="2800" dirty="0" smtClean="0"/>
              <a:t>What is an MTA?</a:t>
            </a:r>
            <a:endParaRPr lang="en-IE" sz="2800" dirty="0"/>
          </a:p>
        </p:txBody>
      </p:sp>
    </p:spTree>
    <p:extLst>
      <p:ext uri="{BB962C8B-B14F-4D97-AF65-F5344CB8AC3E}">
        <p14:creationId xmlns:p14="http://schemas.microsoft.com/office/powerpoint/2010/main" val="1625517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685801" y="1287010"/>
            <a:ext cx="8137966" cy="4330020"/>
          </a:xfrm>
        </p:spPr>
        <p:txBody>
          <a:bodyPr/>
          <a:lstStyle/>
          <a:p>
            <a:pPr marL="0" indent="0">
              <a:buNone/>
            </a:pPr>
            <a:r>
              <a:rPr lang="en-IE" sz="1600" b="1" dirty="0" smtClean="0"/>
              <a:t>Liability and Indemnities: </a:t>
            </a:r>
            <a:r>
              <a:rPr lang="en-IE" sz="1600" dirty="0" smtClean="0"/>
              <a:t> </a:t>
            </a:r>
          </a:p>
          <a:p>
            <a:r>
              <a:rPr lang="en-IE" sz="1300" dirty="0" smtClean="0"/>
              <a:t>The Recipient should assume responsibility for use of the materials and all liability for damages that may arise form their use, storage or disposal of the materials</a:t>
            </a:r>
          </a:p>
          <a:p>
            <a:r>
              <a:rPr lang="en-IE" sz="1300" dirty="0" smtClean="0"/>
              <a:t>Preferable to secure a statement of no liability and an indemnity from the Recipient against any claims, losses, or other liabilities that may arise as a result of the Recipient’s use, storage or disposal of the materials</a:t>
            </a:r>
          </a:p>
          <a:p>
            <a:pPr marL="0" indent="0">
              <a:buNone/>
            </a:pPr>
            <a:endParaRPr lang="en-IE" sz="1600" b="1" dirty="0" smtClean="0"/>
          </a:p>
          <a:p>
            <a:pPr marL="0" indent="0">
              <a:buNone/>
            </a:pPr>
            <a:r>
              <a:rPr lang="en-IE" sz="1600" b="1" dirty="0" smtClean="0"/>
              <a:t>Governing Law: </a:t>
            </a:r>
          </a:p>
          <a:p>
            <a:r>
              <a:rPr lang="en-IE" sz="1300" dirty="0" smtClean="0"/>
              <a:t>Preferable to secure Irish law however this is not always achievable.  </a:t>
            </a:r>
          </a:p>
          <a:p>
            <a:pPr marL="0" indent="0">
              <a:buNone/>
            </a:pPr>
            <a:endParaRPr lang="en-IE" sz="2000" b="1" dirty="0" smtClean="0"/>
          </a:p>
          <a:p>
            <a:pPr marL="0" indent="0">
              <a:buNone/>
            </a:pPr>
            <a:r>
              <a:rPr lang="en-IE" sz="2000" b="1" dirty="0" smtClean="0">
                <a:latin typeface="+mn-lt"/>
              </a:rPr>
              <a:t>Termination:</a:t>
            </a:r>
          </a:p>
          <a:p>
            <a:r>
              <a:rPr lang="en-IE" sz="1300" dirty="0" smtClean="0"/>
              <a:t>The MTA should specify a start (effective) and end date</a:t>
            </a:r>
            <a:endParaRPr lang="en-IE" sz="1300" dirty="0"/>
          </a:p>
          <a:p>
            <a:r>
              <a:rPr lang="en-IE" sz="1300" dirty="0" smtClean="0"/>
              <a:t>Should be provision for the parties to terminate the MTA by provision of advance written notice</a:t>
            </a:r>
          </a:p>
          <a:p>
            <a:r>
              <a:rPr lang="en-IE" sz="1300" dirty="0" smtClean="0"/>
              <a:t>Should be provision for the Recipient to stop using the material in the event the MTA is terminated and to return or destroy any remaining material</a:t>
            </a:r>
          </a:p>
          <a:p>
            <a:r>
              <a:rPr lang="en-IE" sz="1300" dirty="0" smtClean="0"/>
              <a:t>Any obligations intended to survive termination should be set out</a:t>
            </a:r>
          </a:p>
          <a:p>
            <a:pPr marL="0" indent="0">
              <a:buNone/>
            </a:pPr>
            <a:endParaRPr lang="en-IE" sz="1300" dirty="0"/>
          </a:p>
        </p:txBody>
      </p:sp>
      <p:sp>
        <p:nvSpPr>
          <p:cNvPr id="3" name="Title 2"/>
          <p:cNvSpPr>
            <a:spLocks noGrp="1"/>
          </p:cNvSpPr>
          <p:nvPr>
            <p:ph type="title"/>
          </p:nvPr>
        </p:nvSpPr>
        <p:spPr>
          <a:xfrm>
            <a:off x="457200" y="144009"/>
            <a:ext cx="8229600" cy="1143000"/>
          </a:xfrm>
        </p:spPr>
        <p:txBody>
          <a:bodyPr>
            <a:normAutofit/>
          </a:bodyPr>
          <a:lstStyle/>
          <a:p>
            <a:pPr marL="0" lvl="0" indent="0"/>
            <a:r>
              <a:rPr lang="en-IE" sz="2800" dirty="0" smtClean="0"/>
              <a:t>Other Issues requiring careful consideration</a:t>
            </a:r>
            <a:endParaRPr lang="en-IE" sz="2800" dirty="0"/>
          </a:p>
        </p:txBody>
      </p:sp>
    </p:spTree>
    <p:extLst>
      <p:ext uri="{BB962C8B-B14F-4D97-AF65-F5344CB8AC3E}">
        <p14:creationId xmlns:p14="http://schemas.microsoft.com/office/powerpoint/2010/main" val="2623853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598714" y="1229360"/>
            <a:ext cx="8238212" cy="4663439"/>
          </a:xfrm>
        </p:spPr>
        <p:style>
          <a:lnRef idx="2">
            <a:schemeClr val="accent1"/>
          </a:lnRef>
          <a:fillRef idx="1">
            <a:schemeClr val="lt1"/>
          </a:fillRef>
          <a:effectRef idx="0">
            <a:schemeClr val="accent1"/>
          </a:effectRef>
          <a:fontRef idx="minor">
            <a:schemeClr val="dk1"/>
          </a:fontRef>
        </p:style>
        <p:txBody>
          <a:bodyPr/>
          <a:lstStyle/>
          <a:p>
            <a:pPr marL="0" indent="0">
              <a:buNone/>
            </a:pPr>
            <a:r>
              <a:rPr lang="en-IE" sz="1600" dirty="0" smtClean="0"/>
              <a:t>Before requesting Materials from an external source contact the ORI to discuss</a:t>
            </a:r>
          </a:p>
          <a:p>
            <a:pPr marL="0" indent="0">
              <a:buNone/>
            </a:pPr>
            <a:endParaRPr lang="en-IE" sz="1800" dirty="0" smtClean="0"/>
          </a:p>
          <a:p>
            <a:pPr marL="0" indent="0">
              <a:buNone/>
            </a:pPr>
            <a:endParaRPr lang="en-IE" sz="1800" dirty="0" smtClean="0"/>
          </a:p>
          <a:p>
            <a:pPr marL="0" indent="0">
              <a:buNone/>
            </a:pPr>
            <a:r>
              <a:rPr lang="en-IE" sz="1600" dirty="0" smtClean="0"/>
              <a:t>When the MTA is received from external party:</a:t>
            </a:r>
          </a:p>
          <a:p>
            <a:pPr marL="0" indent="0">
              <a:buNone/>
            </a:pPr>
            <a:r>
              <a:rPr lang="en-IE" sz="1600" dirty="0" smtClean="0">
                <a:solidFill>
                  <a:schemeClr val="tx1"/>
                </a:solidFill>
              </a:rPr>
              <a:t>Forward to ORI for review (including contact details for the person or office to whom the MTA should be issued for review and signature) and also advise on the following:</a:t>
            </a:r>
          </a:p>
          <a:p>
            <a:pPr lvl="1">
              <a:buFont typeface="+mj-lt"/>
              <a:buAutoNum type="arabicPeriod"/>
            </a:pPr>
            <a:r>
              <a:rPr lang="en-IE" sz="1400" dirty="0" smtClean="0">
                <a:solidFill>
                  <a:schemeClr val="tx1"/>
                </a:solidFill>
              </a:rPr>
              <a:t>Source(s) of funding for the research</a:t>
            </a:r>
          </a:p>
          <a:p>
            <a:pPr lvl="1">
              <a:buFont typeface="+mj-lt"/>
              <a:buAutoNum type="arabicPeriod"/>
            </a:pPr>
            <a:r>
              <a:rPr lang="en-IE" sz="1400" dirty="0" smtClean="0">
                <a:solidFill>
                  <a:schemeClr val="tx1"/>
                </a:solidFill>
              </a:rPr>
              <a:t>Likelihood IP will be generated from use of the Materials</a:t>
            </a:r>
          </a:p>
          <a:p>
            <a:pPr marL="0" indent="0">
              <a:buNone/>
            </a:pPr>
            <a:endParaRPr lang="en-US" sz="1200" b="1" dirty="0" smtClean="0"/>
          </a:p>
          <a:p>
            <a:pPr marL="0" indent="0">
              <a:buNone/>
            </a:pPr>
            <a:endParaRPr lang="en-IE" sz="1800" dirty="0"/>
          </a:p>
          <a:p>
            <a:pPr marL="0" indent="0">
              <a:buNone/>
            </a:pPr>
            <a:endParaRPr lang="en-IE" sz="1600" dirty="0" smtClean="0"/>
          </a:p>
          <a:p>
            <a:pPr marL="0" indent="0">
              <a:buNone/>
            </a:pPr>
            <a:r>
              <a:rPr lang="en-IE" sz="1600" dirty="0" smtClean="0"/>
              <a:t>ORI will use these details to inform its review of the MTA</a:t>
            </a:r>
          </a:p>
          <a:p>
            <a:pPr marL="0" indent="0">
              <a:buNone/>
            </a:pPr>
            <a:endParaRPr lang="en-IE" sz="1800" dirty="0"/>
          </a:p>
          <a:p>
            <a:pPr marL="0" indent="0">
              <a:buNone/>
            </a:pPr>
            <a:endParaRPr lang="en-IE" sz="1600" dirty="0" smtClean="0"/>
          </a:p>
          <a:p>
            <a:pPr marL="0" indent="0">
              <a:buNone/>
            </a:pPr>
            <a:r>
              <a:rPr lang="en-IE" sz="1600" dirty="0" smtClean="0"/>
              <a:t>ORI will liaise with the Provider to negotiate and finalise the MTA</a:t>
            </a:r>
            <a:endParaRPr lang="en-IE" sz="1800" dirty="0" smtClean="0"/>
          </a:p>
          <a:p>
            <a:pPr marL="0" indent="0">
              <a:buNone/>
            </a:pPr>
            <a:endParaRPr lang="en-IE" sz="1800" dirty="0" smtClean="0"/>
          </a:p>
          <a:p>
            <a:pPr marL="0" indent="0">
              <a:buNone/>
            </a:pPr>
            <a:endParaRPr lang="en-IE" sz="1800" dirty="0" smtClean="0"/>
          </a:p>
          <a:p>
            <a:pPr lvl="1"/>
            <a:endParaRPr lang="en-IE" sz="1600" dirty="0"/>
          </a:p>
          <a:p>
            <a:pPr marL="0" indent="0">
              <a:buNone/>
            </a:pPr>
            <a:r>
              <a:rPr lang="en-IE" sz="2000" dirty="0"/>
              <a:t>           </a:t>
            </a:r>
            <a:endParaRPr lang="en-IE" sz="2000" dirty="0" smtClean="0">
              <a:latin typeface="+mn-lt"/>
            </a:endParaRPr>
          </a:p>
        </p:txBody>
      </p:sp>
      <p:sp>
        <p:nvSpPr>
          <p:cNvPr id="3" name="Title 2"/>
          <p:cNvSpPr>
            <a:spLocks noGrp="1"/>
          </p:cNvSpPr>
          <p:nvPr>
            <p:ph type="title"/>
          </p:nvPr>
        </p:nvSpPr>
        <p:spPr>
          <a:xfrm>
            <a:off x="598714" y="274638"/>
            <a:ext cx="8088086" cy="954723"/>
          </a:xfrm>
        </p:spPr>
        <p:txBody>
          <a:bodyPr>
            <a:normAutofit/>
          </a:bodyPr>
          <a:lstStyle/>
          <a:p>
            <a:pPr marL="0" lvl="0" indent="0" algn="ctr"/>
            <a:r>
              <a:rPr lang="en-IE" sz="2800" dirty="0" smtClean="0"/>
              <a:t>MTA Procedures (Incoming Materials)</a:t>
            </a:r>
            <a:endParaRPr lang="en-IE" sz="2800" dirty="0"/>
          </a:p>
        </p:txBody>
      </p:sp>
      <p:sp>
        <p:nvSpPr>
          <p:cNvPr id="8" name="Down Arrow 7"/>
          <p:cNvSpPr/>
          <p:nvPr/>
        </p:nvSpPr>
        <p:spPr>
          <a:xfrm>
            <a:off x="4198620" y="4759960"/>
            <a:ext cx="309880" cy="5791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9" name="Down Arrow 8"/>
          <p:cNvSpPr/>
          <p:nvPr/>
        </p:nvSpPr>
        <p:spPr>
          <a:xfrm>
            <a:off x="4198620" y="3632200"/>
            <a:ext cx="309880" cy="5791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0" name="Down Arrow 9"/>
          <p:cNvSpPr/>
          <p:nvPr/>
        </p:nvSpPr>
        <p:spPr>
          <a:xfrm>
            <a:off x="4193540" y="1559560"/>
            <a:ext cx="309880" cy="5791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381236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598714" y="1229360"/>
            <a:ext cx="8238212" cy="4663439"/>
          </a:xfrm>
        </p:spPr>
        <p:style>
          <a:lnRef idx="2">
            <a:schemeClr val="accent1"/>
          </a:lnRef>
          <a:fillRef idx="1">
            <a:schemeClr val="lt1"/>
          </a:fillRef>
          <a:effectRef idx="0">
            <a:schemeClr val="accent1"/>
          </a:effectRef>
          <a:fontRef idx="minor">
            <a:schemeClr val="dk1"/>
          </a:fontRef>
        </p:style>
        <p:txBody>
          <a:bodyPr/>
          <a:lstStyle/>
          <a:p>
            <a:pPr marL="0" indent="0">
              <a:buNone/>
            </a:pPr>
            <a:r>
              <a:rPr lang="en-IE" sz="1600" dirty="0" smtClean="0"/>
              <a:t>Before providing Materials to an external party contact the ORI and provide the following details:</a:t>
            </a:r>
            <a:endParaRPr lang="en-IE" sz="1800" dirty="0" smtClean="0"/>
          </a:p>
          <a:p>
            <a:pPr lvl="1">
              <a:buFont typeface="+mj-lt"/>
              <a:buAutoNum type="arabicPeriod"/>
            </a:pPr>
            <a:r>
              <a:rPr lang="en-IE" sz="1400" dirty="0" smtClean="0">
                <a:solidFill>
                  <a:schemeClr val="tx1"/>
                </a:solidFill>
              </a:rPr>
              <a:t>Details of Party to whom the Materials are being transferred</a:t>
            </a:r>
          </a:p>
          <a:p>
            <a:pPr lvl="1">
              <a:buFont typeface="+mj-lt"/>
              <a:buAutoNum type="arabicPeriod"/>
            </a:pPr>
            <a:r>
              <a:rPr lang="en-IE" sz="1400" dirty="0" smtClean="0">
                <a:solidFill>
                  <a:schemeClr val="tx1"/>
                </a:solidFill>
              </a:rPr>
              <a:t>Description of the Materials to be transferred</a:t>
            </a:r>
          </a:p>
          <a:p>
            <a:pPr lvl="1">
              <a:buFont typeface="+mj-lt"/>
              <a:buAutoNum type="arabicPeriod"/>
            </a:pPr>
            <a:r>
              <a:rPr lang="en-IE" sz="1400" dirty="0" smtClean="0">
                <a:solidFill>
                  <a:schemeClr val="tx1"/>
                </a:solidFill>
              </a:rPr>
              <a:t>Quantity of Materials </a:t>
            </a:r>
            <a:r>
              <a:rPr lang="en-IE" sz="1400" dirty="0">
                <a:solidFill>
                  <a:schemeClr val="tx1"/>
                </a:solidFill>
              </a:rPr>
              <a:t>to be </a:t>
            </a:r>
            <a:r>
              <a:rPr lang="en-IE" sz="1400" dirty="0" smtClean="0">
                <a:solidFill>
                  <a:schemeClr val="tx1"/>
                </a:solidFill>
              </a:rPr>
              <a:t>transferred</a:t>
            </a:r>
          </a:p>
          <a:p>
            <a:pPr lvl="1">
              <a:buFont typeface="+mj-lt"/>
              <a:buAutoNum type="arabicPeriod"/>
            </a:pPr>
            <a:r>
              <a:rPr lang="en-IE" sz="1400" dirty="0" smtClean="0">
                <a:solidFill>
                  <a:schemeClr val="tx1"/>
                </a:solidFill>
              </a:rPr>
              <a:t>Source of funding for the research from which the Materials arose</a:t>
            </a:r>
          </a:p>
          <a:p>
            <a:pPr lvl="1">
              <a:buFont typeface="+mj-lt"/>
              <a:buAutoNum type="arabicPeriod"/>
            </a:pPr>
            <a:r>
              <a:rPr lang="en-IE" sz="1400" dirty="0" smtClean="0">
                <a:solidFill>
                  <a:schemeClr val="tx1"/>
                </a:solidFill>
              </a:rPr>
              <a:t>‘Value’ of the Materials – are the materials novel and is there a plan to patent them?</a:t>
            </a:r>
          </a:p>
          <a:p>
            <a:pPr marL="0" indent="0">
              <a:buNone/>
            </a:pPr>
            <a:endParaRPr lang="en-US" sz="1200" b="1" dirty="0" smtClean="0"/>
          </a:p>
          <a:p>
            <a:pPr marL="0" indent="0">
              <a:buNone/>
            </a:pPr>
            <a:endParaRPr lang="en-IE" sz="1800" dirty="0"/>
          </a:p>
          <a:p>
            <a:pPr marL="0" indent="0">
              <a:buNone/>
            </a:pPr>
            <a:endParaRPr lang="en-IE" sz="1600" dirty="0" smtClean="0"/>
          </a:p>
          <a:p>
            <a:pPr marL="0" indent="0">
              <a:buNone/>
            </a:pPr>
            <a:r>
              <a:rPr lang="en-IE" sz="1600" dirty="0" smtClean="0"/>
              <a:t>ORI will use these details to inform an appropriate MTA and will issue this MTA to the Recipient’s legal / technology transfer office for review </a:t>
            </a:r>
          </a:p>
          <a:p>
            <a:pPr marL="0" indent="0">
              <a:buNone/>
            </a:pPr>
            <a:endParaRPr lang="en-IE" sz="1800" dirty="0"/>
          </a:p>
          <a:p>
            <a:pPr marL="0" indent="0">
              <a:buNone/>
            </a:pPr>
            <a:endParaRPr lang="en-IE" sz="1600" dirty="0" smtClean="0"/>
          </a:p>
          <a:p>
            <a:pPr marL="0" indent="0">
              <a:buNone/>
            </a:pPr>
            <a:endParaRPr lang="en-IE" sz="1600" dirty="0" smtClean="0"/>
          </a:p>
          <a:p>
            <a:pPr marL="0" indent="0">
              <a:buNone/>
            </a:pPr>
            <a:r>
              <a:rPr lang="en-IE" sz="1600" dirty="0" smtClean="0"/>
              <a:t>ORI will liaise with the </a:t>
            </a:r>
            <a:r>
              <a:rPr lang="en-IE" sz="1600" dirty="0"/>
              <a:t>Recipient </a:t>
            </a:r>
            <a:r>
              <a:rPr lang="en-IE" sz="1600" dirty="0" smtClean="0"/>
              <a:t>to negotiate any requested amendments and finalise the MTA for signature </a:t>
            </a:r>
          </a:p>
          <a:p>
            <a:pPr marL="0" indent="0">
              <a:buNone/>
            </a:pPr>
            <a:endParaRPr lang="en-IE" sz="1800" dirty="0" smtClean="0"/>
          </a:p>
          <a:p>
            <a:pPr marL="0" indent="0">
              <a:buNone/>
            </a:pPr>
            <a:endParaRPr lang="en-IE" sz="1800" dirty="0" smtClean="0"/>
          </a:p>
          <a:p>
            <a:pPr marL="0" indent="0">
              <a:buNone/>
            </a:pPr>
            <a:endParaRPr lang="en-IE" sz="1800" dirty="0" smtClean="0"/>
          </a:p>
          <a:p>
            <a:pPr lvl="1"/>
            <a:endParaRPr lang="en-IE" sz="1600" dirty="0"/>
          </a:p>
          <a:p>
            <a:pPr marL="0" indent="0">
              <a:buNone/>
            </a:pPr>
            <a:r>
              <a:rPr lang="en-IE" sz="2000" dirty="0"/>
              <a:t>           </a:t>
            </a:r>
            <a:endParaRPr lang="en-IE" sz="2000" dirty="0" smtClean="0">
              <a:latin typeface="+mn-lt"/>
            </a:endParaRPr>
          </a:p>
        </p:txBody>
      </p:sp>
      <p:sp>
        <p:nvSpPr>
          <p:cNvPr id="3" name="Title 2"/>
          <p:cNvSpPr>
            <a:spLocks noGrp="1"/>
          </p:cNvSpPr>
          <p:nvPr>
            <p:ph type="title"/>
          </p:nvPr>
        </p:nvSpPr>
        <p:spPr>
          <a:xfrm>
            <a:off x="598714" y="274638"/>
            <a:ext cx="8088086" cy="954723"/>
          </a:xfrm>
        </p:spPr>
        <p:txBody>
          <a:bodyPr>
            <a:normAutofit/>
          </a:bodyPr>
          <a:lstStyle/>
          <a:p>
            <a:pPr marL="0" lvl="0" indent="0" algn="ctr"/>
            <a:r>
              <a:rPr lang="en-IE" sz="2800" dirty="0" smtClean="0"/>
              <a:t>MTA Procedures (Outgoing Materials)</a:t>
            </a:r>
            <a:endParaRPr lang="en-IE" sz="2800" dirty="0"/>
          </a:p>
        </p:txBody>
      </p:sp>
      <p:sp>
        <p:nvSpPr>
          <p:cNvPr id="5" name="Down Arrow 4"/>
          <p:cNvSpPr/>
          <p:nvPr/>
        </p:nvSpPr>
        <p:spPr>
          <a:xfrm>
            <a:off x="4198620" y="4582160"/>
            <a:ext cx="309880" cy="5791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8" name="Down Arrow 7"/>
          <p:cNvSpPr/>
          <p:nvPr/>
        </p:nvSpPr>
        <p:spPr>
          <a:xfrm>
            <a:off x="4198620" y="3215640"/>
            <a:ext cx="309880" cy="5791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036377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607326" y="1363043"/>
            <a:ext cx="8229600" cy="3513757"/>
          </a:xfrm>
        </p:spPr>
        <p:txBody>
          <a:bodyPr/>
          <a:lstStyle/>
          <a:p>
            <a:pPr marL="0" indent="0">
              <a:buNone/>
            </a:pPr>
            <a:r>
              <a:rPr lang="en-IE" sz="1600" dirty="0"/>
              <a:t> </a:t>
            </a:r>
          </a:p>
          <a:p>
            <a:pPr marL="0" indent="0">
              <a:buNone/>
            </a:pPr>
            <a:endParaRPr lang="en-IE" sz="2000" dirty="0" smtClean="0">
              <a:latin typeface="+mn-lt"/>
            </a:endParaRPr>
          </a:p>
        </p:txBody>
      </p:sp>
      <p:sp>
        <p:nvSpPr>
          <p:cNvPr id="3" name="Title 2"/>
          <p:cNvSpPr>
            <a:spLocks noGrp="1"/>
          </p:cNvSpPr>
          <p:nvPr>
            <p:ph type="title"/>
          </p:nvPr>
        </p:nvSpPr>
        <p:spPr>
          <a:xfrm>
            <a:off x="457200" y="274638"/>
            <a:ext cx="8229600" cy="905675"/>
          </a:xfrm>
        </p:spPr>
        <p:txBody>
          <a:bodyPr>
            <a:normAutofit/>
          </a:bodyPr>
          <a:lstStyle/>
          <a:p>
            <a:pPr marL="0" lvl="0" indent="0"/>
            <a:r>
              <a:rPr lang="en-IE" sz="2800" dirty="0" smtClean="0"/>
              <a:t>MTA– Key Terms</a:t>
            </a:r>
            <a:endParaRPr lang="en-IE" sz="2800" dirty="0"/>
          </a:p>
        </p:txBody>
      </p:sp>
      <p:sp>
        <p:nvSpPr>
          <p:cNvPr id="4" name="Content Placeholder 2"/>
          <p:cNvSpPr txBox="1">
            <a:spLocks/>
          </p:cNvSpPr>
          <p:nvPr/>
        </p:nvSpPr>
        <p:spPr bwMode="auto">
          <a:xfrm>
            <a:off x="622275" y="1180313"/>
            <a:ext cx="8229600" cy="4600001"/>
          </a:xfrm>
          <a:prstGeom prst="rect">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E11937"/>
              </a:buClr>
              <a:buFont typeface="Arial" pitchFamily="34" charset="0"/>
              <a:buChar char="•"/>
              <a:defRPr sz="2400" kern="1200">
                <a:solidFill>
                  <a:schemeClr val="tx1"/>
                </a:solidFill>
                <a:latin typeface="Arial" panose="020B0604020202020204" pitchFamily="34" charset="0"/>
                <a:ea typeface="ＭＳ Ｐゴシック" pitchFamily="34"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ＭＳ Ｐゴシック" pitchFamily="34" charset="-128"/>
                <a:cs typeface="Arial" panose="020B0604020202020204" pitchFamily="34" charset="0"/>
              </a:defRPr>
            </a:lvl2pPr>
            <a:lvl3pPr marL="1143000" indent="-228600" algn="l" defTabSz="457200" rtl="0" eaLnBrk="1" fontAlgn="base" hangingPunct="1">
              <a:spcBef>
                <a:spcPct val="20000"/>
              </a:spcBef>
              <a:spcAft>
                <a:spcPct val="0"/>
              </a:spcAft>
              <a:buFont typeface="Arial" pitchFamily="34" charset="0"/>
              <a:buChar char="•"/>
              <a:defRPr sz="1800" kern="1200">
                <a:solidFill>
                  <a:schemeClr val="tx1"/>
                </a:solidFill>
                <a:latin typeface="Arial" panose="020B0604020202020204" pitchFamily="34" charset="0"/>
                <a:ea typeface="ＭＳ Ｐゴシック"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panose="020B0604020202020204" pitchFamily="34" charset="0"/>
                <a:ea typeface="ＭＳ Ｐゴシック"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itchFamily="34" charset="0"/>
              <a:buChar char="»"/>
              <a:defRPr sz="1400" kern="1200">
                <a:solidFill>
                  <a:schemeClr val="tx1"/>
                </a:solidFill>
                <a:latin typeface="Arial" panose="020B0604020202020204" pitchFamily="34" charset="0"/>
                <a:ea typeface="ＭＳ Ｐゴシック"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IE" sz="1800" dirty="0" smtClean="0"/>
          </a:p>
          <a:p>
            <a:pPr marL="457200" indent="-457200">
              <a:buFont typeface="Arial" pitchFamily="34" charset="0"/>
              <a:buAutoNum type="arabicPeriod"/>
            </a:pPr>
            <a:r>
              <a:rPr lang="en-IE" sz="2000" dirty="0" smtClean="0">
                <a:latin typeface="+mn-lt"/>
              </a:rPr>
              <a:t>Preamble</a:t>
            </a:r>
          </a:p>
          <a:p>
            <a:pPr marL="457200" indent="-457200">
              <a:buFont typeface="Arial" pitchFamily="34" charset="0"/>
              <a:buAutoNum type="arabicPeriod"/>
            </a:pPr>
            <a:r>
              <a:rPr lang="en-IE" sz="2000" dirty="0" smtClean="0">
                <a:latin typeface="+mn-lt"/>
              </a:rPr>
              <a:t>Definitions</a:t>
            </a:r>
          </a:p>
          <a:p>
            <a:pPr marL="457200" indent="-457200">
              <a:buFont typeface="Arial" pitchFamily="34" charset="0"/>
              <a:buAutoNum type="arabicPeriod"/>
            </a:pPr>
            <a:r>
              <a:rPr lang="en-IE" sz="2000" dirty="0" smtClean="0">
                <a:latin typeface="+mn-lt"/>
              </a:rPr>
              <a:t>Description of Materials &amp; Permitted Use</a:t>
            </a:r>
          </a:p>
          <a:p>
            <a:pPr marL="457200" indent="-457200">
              <a:buFont typeface="Arial" pitchFamily="34" charset="0"/>
              <a:buAutoNum type="arabicPeriod"/>
            </a:pPr>
            <a:r>
              <a:rPr lang="en-IE" sz="2000" dirty="0" smtClean="0">
                <a:latin typeface="+mn-lt"/>
              </a:rPr>
              <a:t>Restrictions on Use of the Materials</a:t>
            </a:r>
          </a:p>
          <a:p>
            <a:pPr marL="457200" indent="-457200">
              <a:buFont typeface="Arial" pitchFamily="34" charset="0"/>
              <a:buAutoNum type="arabicPeriod"/>
            </a:pPr>
            <a:r>
              <a:rPr lang="en-IE" sz="2000" dirty="0" smtClean="0">
                <a:latin typeface="+mn-lt"/>
              </a:rPr>
              <a:t>Confidentiality</a:t>
            </a:r>
          </a:p>
          <a:p>
            <a:pPr marL="457200" indent="-457200">
              <a:buFont typeface="Arial" pitchFamily="34" charset="0"/>
              <a:buAutoNum type="arabicPeriod"/>
            </a:pPr>
            <a:r>
              <a:rPr lang="en-IE" sz="2000" dirty="0" smtClean="0">
                <a:latin typeface="+mn-lt"/>
              </a:rPr>
              <a:t>IP ownership</a:t>
            </a:r>
          </a:p>
          <a:p>
            <a:pPr marL="457200" indent="-457200">
              <a:buFont typeface="Arial" pitchFamily="34" charset="0"/>
              <a:buAutoNum type="arabicPeriod"/>
            </a:pPr>
            <a:r>
              <a:rPr lang="en-IE" sz="2000" dirty="0" smtClean="0">
                <a:latin typeface="+mn-lt"/>
              </a:rPr>
              <a:t>Publication</a:t>
            </a:r>
          </a:p>
          <a:p>
            <a:pPr marL="457200" indent="-457200">
              <a:buFont typeface="Arial" pitchFamily="34" charset="0"/>
              <a:buAutoNum type="arabicPeriod"/>
            </a:pPr>
            <a:r>
              <a:rPr lang="en-IE" sz="2000" dirty="0" smtClean="0">
                <a:latin typeface="+mn-lt"/>
              </a:rPr>
              <a:t>Warranties</a:t>
            </a:r>
          </a:p>
          <a:p>
            <a:pPr marL="457200" indent="-457200">
              <a:buFont typeface="Arial" pitchFamily="34" charset="0"/>
              <a:buAutoNum type="arabicPeriod"/>
            </a:pPr>
            <a:r>
              <a:rPr lang="en-IE" sz="2000" dirty="0" smtClean="0">
                <a:latin typeface="+mn-lt"/>
              </a:rPr>
              <a:t>Liability and Indemnities</a:t>
            </a:r>
          </a:p>
          <a:p>
            <a:pPr marL="457200" indent="-457200">
              <a:buFont typeface="Arial" pitchFamily="34" charset="0"/>
              <a:buAutoNum type="arabicPeriod"/>
            </a:pPr>
            <a:r>
              <a:rPr lang="en-IE" sz="2000" dirty="0" smtClean="0">
                <a:latin typeface="+mn-lt"/>
              </a:rPr>
              <a:t>Termination</a:t>
            </a:r>
          </a:p>
          <a:p>
            <a:pPr marL="457200" indent="-457200">
              <a:buFont typeface="Arial" pitchFamily="34" charset="0"/>
              <a:buAutoNum type="arabicPeriod"/>
            </a:pPr>
            <a:r>
              <a:rPr lang="en-IE" sz="2000" dirty="0" smtClean="0">
                <a:latin typeface="+mn-lt"/>
              </a:rPr>
              <a:t>Governing Law and General Provisions</a:t>
            </a:r>
          </a:p>
        </p:txBody>
      </p:sp>
    </p:spTree>
    <p:extLst>
      <p:ext uri="{BB962C8B-B14F-4D97-AF65-F5344CB8AC3E}">
        <p14:creationId xmlns:p14="http://schemas.microsoft.com/office/powerpoint/2010/main" val="3252234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058243"/>
            <a:ext cx="8377452" cy="4689414"/>
          </a:xfrm>
        </p:spPr>
        <p:txBody>
          <a:bodyPr/>
          <a:lstStyle/>
          <a:p>
            <a:pPr marL="0" indent="0">
              <a:buNone/>
            </a:pPr>
            <a:r>
              <a:rPr lang="en-IE" sz="1600" dirty="0"/>
              <a:t> </a:t>
            </a:r>
          </a:p>
          <a:p>
            <a:r>
              <a:rPr lang="en-IE" sz="1800" dirty="0" smtClean="0">
                <a:latin typeface="+mn-lt"/>
              </a:rPr>
              <a:t>What materials am I transferring?  Does RCSI own the materials i.e. do I the have the right to transfer them?</a:t>
            </a:r>
          </a:p>
          <a:p>
            <a:r>
              <a:rPr lang="en-IE" sz="1800" dirty="0">
                <a:latin typeface="+mn-lt"/>
              </a:rPr>
              <a:t>Are the materials novel?  Have they been patented or is there a plan to do so? </a:t>
            </a:r>
            <a:r>
              <a:rPr lang="en-IE" sz="1800" dirty="0" smtClean="0">
                <a:latin typeface="+mn-lt"/>
              </a:rPr>
              <a:t>This is critical to informing appropriate IP provisions</a:t>
            </a:r>
          </a:p>
          <a:p>
            <a:r>
              <a:rPr lang="en-IE" sz="1800" dirty="0" smtClean="0">
                <a:latin typeface="+mn-lt"/>
              </a:rPr>
              <a:t>Who is funding the research? Are the materials subject to any restrictions under existing Agreement(s)?</a:t>
            </a:r>
          </a:p>
          <a:p>
            <a:r>
              <a:rPr lang="en-IE" sz="1800" dirty="0" smtClean="0">
                <a:latin typeface="+mn-lt"/>
              </a:rPr>
              <a:t>Are the materials human / </a:t>
            </a:r>
            <a:r>
              <a:rPr lang="en-IE" sz="1800" dirty="0" err="1" smtClean="0">
                <a:latin typeface="+mn-lt"/>
              </a:rPr>
              <a:t>biosamples</a:t>
            </a:r>
            <a:r>
              <a:rPr lang="en-IE" sz="1800" dirty="0" smtClean="0">
                <a:latin typeface="+mn-lt"/>
              </a:rPr>
              <a:t>?  Is their valid patient consent for their transfer?  </a:t>
            </a:r>
          </a:p>
          <a:p>
            <a:r>
              <a:rPr lang="en-IE" sz="1800" dirty="0" smtClean="0">
                <a:latin typeface="+mn-lt"/>
              </a:rPr>
              <a:t>Are the materials and their permitted use clearly and accurately detailed?</a:t>
            </a:r>
          </a:p>
          <a:p>
            <a:r>
              <a:rPr lang="en-IE" sz="1800" dirty="0" smtClean="0">
                <a:latin typeface="+mn-lt"/>
              </a:rPr>
              <a:t>What am I receiving in return and is it appropriate to the value of the materials? i.e. right to acknowledgement in publications v. right to co-authorship; reach through on royalties</a:t>
            </a:r>
          </a:p>
        </p:txBody>
      </p:sp>
      <p:sp>
        <p:nvSpPr>
          <p:cNvPr id="3" name="Title 2"/>
          <p:cNvSpPr>
            <a:spLocks noGrp="1"/>
          </p:cNvSpPr>
          <p:nvPr>
            <p:ph type="title"/>
          </p:nvPr>
        </p:nvSpPr>
        <p:spPr/>
        <p:txBody>
          <a:bodyPr>
            <a:normAutofit/>
          </a:bodyPr>
          <a:lstStyle/>
          <a:p>
            <a:pPr marL="0" lvl="0" indent="0"/>
            <a:r>
              <a:rPr lang="en-IE" sz="2800" dirty="0" smtClean="0"/>
              <a:t>MTA Checklist (Outgoing Materials)</a:t>
            </a:r>
            <a:endParaRPr lang="en-IE" sz="2800" dirty="0"/>
          </a:p>
        </p:txBody>
      </p:sp>
    </p:spTree>
    <p:extLst>
      <p:ext uri="{BB962C8B-B14F-4D97-AF65-F5344CB8AC3E}">
        <p14:creationId xmlns:p14="http://schemas.microsoft.com/office/powerpoint/2010/main" val="1111929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058243"/>
            <a:ext cx="8377452" cy="4613214"/>
          </a:xfrm>
        </p:spPr>
        <p:txBody>
          <a:bodyPr/>
          <a:lstStyle/>
          <a:p>
            <a:pPr marL="0" indent="0">
              <a:buNone/>
            </a:pPr>
            <a:r>
              <a:rPr lang="en-IE" sz="1600" dirty="0"/>
              <a:t> </a:t>
            </a:r>
          </a:p>
          <a:p>
            <a:r>
              <a:rPr lang="en-IE" sz="2000" dirty="0" smtClean="0">
                <a:latin typeface="+mn-lt"/>
              </a:rPr>
              <a:t>Who is funding the research?</a:t>
            </a:r>
          </a:p>
          <a:p>
            <a:r>
              <a:rPr lang="en-IE" sz="2000" dirty="0" smtClean="0">
                <a:latin typeface="+mn-lt"/>
              </a:rPr>
              <a:t>Is there likelihood of an invention?</a:t>
            </a:r>
          </a:p>
          <a:p>
            <a:r>
              <a:rPr lang="en-IE" sz="2000" dirty="0" smtClean="0">
                <a:latin typeface="+mn-lt"/>
              </a:rPr>
              <a:t>Are the materials human / </a:t>
            </a:r>
            <a:r>
              <a:rPr lang="en-IE" sz="2000" dirty="0" err="1" smtClean="0">
                <a:latin typeface="+mn-lt"/>
              </a:rPr>
              <a:t>biosamples</a:t>
            </a:r>
            <a:r>
              <a:rPr lang="en-IE" sz="2000" dirty="0" smtClean="0">
                <a:latin typeface="+mn-lt"/>
              </a:rPr>
              <a:t>? </a:t>
            </a:r>
            <a:r>
              <a:rPr lang="en-IE" sz="2000" dirty="0">
                <a:latin typeface="+mn-lt"/>
              </a:rPr>
              <a:t>Is their valid patient consent for their </a:t>
            </a:r>
            <a:r>
              <a:rPr lang="en-IE" sz="2000" dirty="0" smtClean="0">
                <a:latin typeface="+mn-lt"/>
              </a:rPr>
              <a:t>transfer so that I am entitled to use them in the research?  </a:t>
            </a:r>
            <a:endParaRPr lang="en-IE" sz="2000" dirty="0">
              <a:latin typeface="+mn-lt"/>
            </a:endParaRPr>
          </a:p>
          <a:p>
            <a:r>
              <a:rPr lang="en-IE" sz="2000" dirty="0" smtClean="0">
                <a:latin typeface="+mn-lt"/>
              </a:rPr>
              <a:t>Is the Provider seeking ownership of or access to resulting IP?  </a:t>
            </a:r>
            <a:r>
              <a:rPr lang="en-IE" sz="2000" dirty="0">
                <a:latin typeface="+mn-lt"/>
              </a:rPr>
              <a:t>T</a:t>
            </a:r>
            <a:r>
              <a:rPr lang="en-IE" sz="2000" dirty="0" smtClean="0">
                <a:latin typeface="+mn-lt"/>
              </a:rPr>
              <a:t>his may conflict with RCSI’s IP Policy and funders’ terms and conditions</a:t>
            </a:r>
          </a:p>
          <a:p>
            <a:r>
              <a:rPr lang="en-IE" sz="2000" dirty="0" smtClean="0">
                <a:latin typeface="+mn-lt"/>
              </a:rPr>
              <a:t>Do I retain the right to publish?</a:t>
            </a:r>
          </a:p>
          <a:p>
            <a:r>
              <a:rPr lang="en-IE" sz="2000" dirty="0" smtClean="0">
                <a:latin typeface="+mn-lt"/>
              </a:rPr>
              <a:t>Are there any unreasonable reporting requirements?</a:t>
            </a:r>
          </a:p>
        </p:txBody>
      </p:sp>
      <p:sp>
        <p:nvSpPr>
          <p:cNvPr id="3" name="Title 2"/>
          <p:cNvSpPr>
            <a:spLocks noGrp="1"/>
          </p:cNvSpPr>
          <p:nvPr>
            <p:ph type="title"/>
          </p:nvPr>
        </p:nvSpPr>
        <p:spPr/>
        <p:txBody>
          <a:bodyPr>
            <a:normAutofit/>
          </a:bodyPr>
          <a:lstStyle/>
          <a:p>
            <a:pPr marL="0" lvl="0" indent="0"/>
            <a:r>
              <a:rPr lang="en-IE" sz="2800" dirty="0" smtClean="0"/>
              <a:t>MTA Checklist (Incoming Materials)</a:t>
            </a:r>
            <a:endParaRPr lang="en-IE" sz="2800" dirty="0"/>
          </a:p>
        </p:txBody>
      </p:sp>
    </p:spTree>
    <p:extLst>
      <p:ext uri="{BB962C8B-B14F-4D97-AF65-F5344CB8AC3E}">
        <p14:creationId xmlns:p14="http://schemas.microsoft.com/office/powerpoint/2010/main" val="2545585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1143000"/>
          </a:xfrm>
        </p:spPr>
        <p:txBody>
          <a:bodyPr>
            <a:normAutofit fontScale="90000"/>
          </a:bodyPr>
          <a:lstStyle/>
          <a:p>
            <a:pPr algn="l"/>
            <a:r>
              <a:rPr lang="en-IE" b="1" dirty="0" smtClean="0">
                <a:solidFill>
                  <a:schemeClr val="tx1">
                    <a:lumMod val="50000"/>
                    <a:lumOff val="50000"/>
                  </a:schemeClr>
                </a:solidFill>
              </a:rPr>
              <a:t>Thank you…</a:t>
            </a:r>
            <a:br>
              <a:rPr lang="en-IE" b="1" dirty="0" smtClean="0">
                <a:solidFill>
                  <a:schemeClr val="tx1">
                    <a:lumMod val="50000"/>
                    <a:lumOff val="50000"/>
                  </a:schemeClr>
                </a:solidFill>
              </a:rPr>
            </a:br>
            <a:r>
              <a:rPr lang="en-IE" dirty="0" smtClean="0">
                <a:solidFill>
                  <a:schemeClr val="tx1">
                    <a:lumMod val="50000"/>
                    <a:lumOff val="50000"/>
                  </a:schemeClr>
                </a:solidFill>
              </a:rPr>
              <a:t>Please feel free to contact me:</a:t>
            </a:r>
            <a:br>
              <a:rPr lang="en-IE" dirty="0" smtClean="0">
                <a:solidFill>
                  <a:schemeClr val="tx1">
                    <a:lumMod val="50000"/>
                    <a:lumOff val="50000"/>
                  </a:schemeClr>
                </a:solidFill>
              </a:rPr>
            </a:br>
            <a:r>
              <a:rPr lang="en-IE" dirty="0" smtClean="0">
                <a:solidFill>
                  <a:schemeClr val="tx1">
                    <a:lumMod val="50000"/>
                    <a:lumOff val="50000"/>
                  </a:schemeClr>
                </a:solidFill>
                <a:hlinkClick r:id="rId2"/>
              </a:rPr>
              <a:t>michellekelly@rcsi.ie</a:t>
            </a:r>
            <a:r>
              <a:rPr lang="en-IE" dirty="0" smtClean="0">
                <a:solidFill>
                  <a:schemeClr val="tx1">
                    <a:lumMod val="50000"/>
                    <a:lumOff val="50000"/>
                  </a:schemeClr>
                </a:solidFill>
              </a:rPr>
              <a:t>; Ext. 5002</a:t>
            </a:r>
            <a:endParaRPr lang="en-IE" dirty="0"/>
          </a:p>
        </p:txBody>
      </p:sp>
      <p:sp>
        <p:nvSpPr>
          <p:cNvPr id="2" name="AutoShape 2" descr="Výsledek obrázku pro Ques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3" y="1662456"/>
            <a:ext cx="5487951" cy="3638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9868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607326" y="1363043"/>
            <a:ext cx="8229600" cy="3513757"/>
          </a:xfrm>
        </p:spPr>
        <p:txBody>
          <a:bodyPr/>
          <a:lstStyle/>
          <a:p>
            <a:pPr marL="0" indent="0">
              <a:buNone/>
            </a:pPr>
            <a:r>
              <a:rPr lang="en-IE" sz="1600" dirty="0"/>
              <a:t> </a:t>
            </a:r>
          </a:p>
          <a:p>
            <a:pPr marL="0" indent="0">
              <a:buNone/>
            </a:pPr>
            <a:endParaRPr lang="en-IE" sz="2000" dirty="0" smtClean="0">
              <a:latin typeface="+mn-lt"/>
            </a:endParaRPr>
          </a:p>
        </p:txBody>
      </p:sp>
      <p:sp>
        <p:nvSpPr>
          <p:cNvPr id="3" name="Title 2"/>
          <p:cNvSpPr>
            <a:spLocks noGrp="1"/>
          </p:cNvSpPr>
          <p:nvPr>
            <p:ph type="title"/>
          </p:nvPr>
        </p:nvSpPr>
        <p:spPr>
          <a:xfrm>
            <a:off x="457200" y="274638"/>
            <a:ext cx="8229600" cy="911906"/>
          </a:xfrm>
        </p:spPr>
        <p:txBody>
          <a:bodyPr>
            <a:normAutofit/>
          </a:bodyPr>
          <a:lstStyle/>
          <a:p>
            <a:pPr marL="0" lvl="0" indent="0"/>
            <a:r>
              <a:rPr lang="en-IE" sz="2800" dirty="0" smtClean="0"/>
              <a:t>Reasons for Providing and Receiving </a:t>
            </a:r>
            <a:r>
              <a:rPr lang="en-IE" sz="2800" dirty="0"/>
              <a:t>M</a:t>
            </a:r>
            <a:r>
              <a:rPr lang="en-IE" sz="2800" dirty="0" smtClean="0"/>
              <a:t>aterials</a:t>
            </a:r>
            <a:endParaRPr lang="en-IE" sz="2800" dirty="0"/>
          </a:p>
        </p:txBody>
      </p:sp>
      <p:sp>
        <p:nvSpPr>
          <p:cNvPr id="4" name="Content Placeholder 2"/>
          <p:cNvSpPr txBox="1">
            <a:spLocks/>
          </p:cNvSpPr>
          <p:nvPr/>
        </p:nvSpPr>
        <p:spPr bwMode="auto">
          <a:xfrm>
            <a:off x="696686" y="1186544"/>
            <a:ext cx="8137966" cy="469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E11937"/>
              </a:buClr>
              <a:buFont typeface="Arial" pitchFamily="34" charset="0"/>
              <a:buChar char="•"/>
              <a:defRPr sz="2400" kern="1200">
                <a:solidFill>
                  <a:schemeClr val="tx1"/>
                </a:solidFill>
                <a:latin typeface="Arial" panose="020B0604020202020204" pitchFamily="34" charset="0"/>
                <a:ea typeface="ＭＳ Ｐゴシック" pitchFamily="34"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ＭＳ Ｐゴシック" pitchFamily="34" charset="-128"/>
                <a:cs typeface="Arial" panose="020B0604020202020204" pitchFamily="34" charset="0"/>
              </a:defRPr>
            </a:lvl2pPr>
            <a:lvl3pPr marL="1143000" indent="-228600" algn="l" defTabSz="457200" rtl="0" eaLnBrk="1" fontAlgn="base" hangingPunct="1">
              <a:spcBef>
                <a:spcPct val="20000"/>
              </a:spcBef>
              <a:spcAft>
                <a:spcPct val="0"/>
              </a:spcAft>
              <a:buFont typeface="Arial" pitchFamily="34" charset="0"/>
              <a:buChar char="•"/>
              <a:defRPr sz="1800" kern="1200">
                <a:solidFill>
                  <a:schemeClr val="tx1"/>
                </a:solidFill>
                <a:latin typeface="Arial" panose="020B0604020202020204" pitchFamily="34" charset="0"/>
                <a:ea typeface="ＭＳ Ｐゴシック"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panose="020B0604020202020204" pitchFamily="34" charset="0"/>
                <a:ea typeface="ＭＳ Ｐゴシック"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itchFamily="34" charset="0"/>
              <a:buChar char="»"/>
              <a:defRPr sz="1400" kern="1200">
                <a:solidFill>
                  <a:schemeClr val="tx1"/>
                </a:solidFill>
                <a:latin typeface="Arial" panose="020B0604020202020204" pitchFamily="34" charset="0"/>
                <a:ea typeface="ＭＳ Ｐゴシック"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IE" sz="1800" b="1" dirty="0" smtClean="0"/>
              <a:t>PROVIDER</a:t>
            </a:r>
          </a:p>
          <a:p>
            <a:r>
              <a:rPr lang="en-IE" sz="1600" dirty="0" smtClean="0"/>
              <a:t>May be willing to provide the materials for </a:t>
            </a:r>
            <a:r>
              <a:rPr lang="en-IE" sz="1600" b="1" dirty="0" smtClean="0"/>
              <a:t>altruistic reasons </a:t>
            </a:r>
            <a:r>
              <a:rPr lang="en-IE" sz="1600" dirty="0" smtClean="0"/>
              <a:t>(e.g. to assist others to conduct research); or</a:t>
            </a:r>
          </a:p>
          <a:p>
            <a:r>
              <a:rPr lang="en-IE" sz="1600" dirty="0" smtClean="0"/>
              <a:t>Provides the materials to </a:t>
            </a:r>
            <a:r>
              <a:rPr lang="en-IE" sz="1600" b="1" dirty="0" smtClean="0"/>
              <a:t>obtain a benefit </a:t>
            </a:r>
            <a:r>
              <a:rPr lang="en-IE" sz="1600" dirty="0" smtClean="0"/>
              <a:t>(e.g. fee for supply, but more usually with a view to generating data on the materials or to obtain longer-term rights)</a:t>
            </a:r>
          </a:p>
          <a:p>
            <a:r>
              <a:rPr lang="en-IE" sz="1600" dirty="0" smtClean="0"/>
              <a:t>Generally insists on use of its own Template MTA</a:t>
            </a:r>
          </a:p>
          <a:p>
            <a:pPr marL="0" indent="0">
              <a:buNone/>
            </a:pPr>
            <a:endParaRPr lang="en-IE" sz="1800" dirty="0" smtClean="0"/>
          </a:p>
          <a:p>
            <a:pPr marL="0" indent="0">
              <a:buNone/>
            </a:pPr>
            <a:r>
              <a:rPr lang="en-IE" sz="1800" b="1" dirty="0" smtClean="0"/>
              <a:t>RECIPIENT</a:t>
            </a:r>
            <a:endParaRPr lang="en-IE" sz="1600" b="1" dirty="0" smtClean="0"/>
          </a:p>
          <a:p>
            <a:r>
              <a:rPr lang="en-IE" sz="1600" dirty="0" smtClean="0"/>
              <a:t> May want to use the materials for a </a:t>
            </a:r>
            <a:r>
              <a:rPr lang="en-IE" sz="1600" b="1" dirty="0" smtClean="0"/>
              <a:t>variety of purposes</a:t>
            </a:r>
            <a:r>
              <a:rPr lang="en-IE" sz="1600" dirty="0" smtClean="0"/>
              <a:t>, including:</a:t>
            </a:r>
            <a:endParaRPr lang="en-IE" sz="1600" dirty="0"/>
          </a:p>
          <a:p>
            <a:pPr lvl="1"/>
            <a:r>
              <a:rPr lang="en-IE" sz="1600" dirty="0" smtClean="0"/>
              <a:t>To carry out research with them (either on its own accord or on behalf of the Provider)</a:t>
            </a:r>
          </a:p>
          <a:p>
            <a:pPr lvl="1"/>
            <a:r>
              <a:rPr lang="en-IE" sz="1600" dirty="0" smtClean="0"/>
              <a:t>To create IP with them or from them</a:t>
            </a:r>
          </a:p>
          <a:p>
            <a:pPr lvl="1"/>
            <a:r>
              <a:rPr lang="en-IE" sz="1600" dirty="0" smtClean="0"/>
              <a:t>To evaluate them to determine whether to enter into further agreements (such as further research or licensing arrangements)</a:t>
            </a:r>
          </a:p>
          <a:p>
            <a:pPr lvl="1"/>
            <a:r>
              <a:rPr lang="en-IE" sz="1600" dirty="0" smtClean="0"/>
              <a:t>To test them either alone or with other materials (e.g. for safety or efficacy purposes)</a:t>
            </a:r>
            <a:endParaRPr lang="en-IE" sz="1600" dirty="0"/>
          </a:p>
          <a:p>
            <a:pPr marL="0" indent="0">
              <a:buFont typeface="Arial" pitchFamily="34" charset="0"/>
              <a:buNone/>
            </a:pPr>
            <a:endParaRPr lang="en-IE" sz="1600" dirty="0" smtClean="0"/>
          </a:p>
          <a:p>
            <a:pPr marL="0" indent="0">
              <a:buFont typeface="Arial" pitchFamily="34" charset="0"/>
              <a:buNone/>
            </a:pPr>
            <a:endParaRPr lang="en-IE" sz="2000" dirty="0" smtClean="0">
              <a:latin typeface="+mn-lt"/>
            </a:endParaRPr>
          </a:p>
        </p:txBody>
      </p:sp>
    </p:spTree>
    <p:extLst>
      <p:ext uri="{BB962C8B-B14F-4D97-AF65-F5344CB8AC3E}">
        <p14:creationId xmlns:p14="http://schemas.microsoft.com/office/powerpoint/2010/main" val="2746113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605052" y="1365537"/>
            <a:ext cx="8229600" cy="4719577"/>
          </a:xfrm>
        </p:spPr>
        <p:txBody>
          <a:bodyPr/>
          <a:lstStyle/>
          <a:p>
            <a:pPr marL="0" indent="0">
              <a:buNone/>
            </a:pPr>
            <a:r>
              <a:rPr lang="en-IE" sz="1600" dirty="0" smtClean="0"/>
              <a:t>Provider of the Materials generally requires a legally-binding contract to be put in place to ensure that it has some or all of the following rights:</a:t>
            </a:r>
          </a:p>
          <a:p>
            <a:r>
              <a:rPr lang="en-IE" sz="1600" b="1" dirty="0" smtClean="0"/>
              <a:t>Permit use of the materials: </a:t>
            </a:r>
            <a:r>
              <a:rPr lang="en-IE" sz="1600" dirty="0" smtClean="0"/>
              <a:t>to control or limit the use that the Recipient makes of the materials in research</a:t>
            </a:r>
            <a:endParaRPr lang="en-IE" sz="1600" b="1" dirty="0" smtClean="0"/>
          </a:p>
          <a:p>
            <a:r>
              <a:rPr lang="en-IE" sz="1600" b="1" dirty="0" smtClean="0"/>
              <a:t>Prohibit use of the materials: </a:t>
            </a:r>
            <a:r>
              <a:rPr lang="en-IE" sz="1600" dirty="0" smtClean="0"/>
              <a:t>to prohibit the Recipient from using the materials for non-research / commercial purposes (e.g. using the Provider’s cell line to generate antibodies for sale to third parties)</a:t>
            </a:r>
          </a:p>
          <a:p>
            <a:r>
              <a:rPr lang="en-IE" sz="1600" b="1" dirty="0" smtClean="0"/>
              <a:t>Access to results: </a:t>
            </a:r>
            <a:r>
              <a:rPr lang="en-IE" sz="1600" dirty="0" smtClean="0"/>
              <a:t>to obtain access to any results and data obtained from the Recipient’s use of the materials</a:t>
            </a:r>
          </a:p>
          <a:p>
            <a:r>
              <a:rPr lang="en-IE" sz="1600" b="1" dirty="0" smtClean="0"/>
              <a:t>Confidentiality: </a:t>
            </a:r>
            <a:r>
              <a:rPr lang="en-IE" sz="1600" dirty="0" smtClean="0"/>
              <a:t>to prevent public disclosure of the Provider’s confidential information associated with the materials</a:t>
            </a:r>
          </a:p>
          <a:p>
            <a:r>
              <a:rPr lang="en-IE" sz="1600" b="1" dirty="0" smtClean="0"/>
              <a:t>Publications:</a:t>
            </a:r>
            <a:r>
              <a:rPr lang="en-IE" sz="1600" dirty="0" smtClean="0"/>
              <a:t> to ensure that the Provider is given appropriate recognition (or direct involvement, e.g. as a co-author) in any publication of results arising from use of the materials</a:t>
            </a:r>
          </a:p>
          <a:p>
            <a:r>
              <a:rPr lang="en-IE" sz="1600" b="1" dirty="0" smtClean="0"/>
              <a:t>Use of results: </a:t>
            </a:r>
            <a:r>
              <a:rPr lang="en-IE" sz="1600" dirty="0" smtClean="0"/>
              <a:t>to obtain a legal right (e.g. a licence or an option to take a licence) to use the results and data (e.g. in further research or commercialisation).  This is often a core requirement for commercial providers</a:t>
            </a:r>
          </a:p>
          <a:p>
            <a:pPr marL="0" indent="0">
              <a:buNone/>
            </a:pPr>
            <a:endParaRPr lang="en-IE" sz="1600" dirty="0"/>
          </a:p>
          <a:p>
            <a:pPr marL="0" indent="0">
              <a:buNone/>
            </a:pPr>
            <a:r>
              <a:rPr lang="en-IE" sz="1600" dirty="0"/>
              <a:t> </a:t>
            </a:r>
          </a:p>
          <a:p>
            <a:pPr marL="0" indent="0">
              <a:buNone/>
            </a:pPr>
            <a:endParaRPr lang="en-IE" sz="2000" dirty="0" smtClean="0">
              <a:latin typeface="+mn-lt"/>
            </a:endParaRPr>
          </a:p>
        </p:txBody>
      </p:sp>
      <p:sp>
        <p:nvSpPr>
          <p:cNvPr id="3" name="Title 2"/>
          <p:cNvSpPr>
            <a:spLocks noGrp="1"/>
          </p:cNvSpPr>
          <p:nvPr>
            <p:ph type="title"/>
          </p:nvPr>
        </p:nvSpPr>
        <p:spPr/>
        <p:txBody>
          <a:bodyPr>
            <a:normAutofit/>
          </a:bodyPr>
          <a:lstStyle/>
          <a:p>
            <a:pPr marL="0" lvl="0" indent="0"/>
            <a:r>
              <a:rPr lang="en-IE" sz="2800" dirty="0" smtClean="0"/>
              <a:t>Why do I need an MTA (Provider)?</a:t>
            </a:r>
            <a:endParaRPr lang="en-IE" sz="2800" dirty="0"/>
          </a:p>
        </p:txBody>
      </p:sp>
    </p:spTree>
    <p:extLst>
      <p:ext uri="{BB962C8B-B14F-4D97-AF65-F5344CB8AC3E}">
        <p14:creationId xmlns:p14="http://schemas.microsoft.com/office/powerpoint/2010/main" val="4161300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696686" y="1365538"/>
            <a:ext cx="8137966" cy="4316806"/>
          </a:xfrm>
        </p:spPr>
        <p:txBody>
          <a:bodyPr/>
          <a:lstStyle/>
          <a:p>
            <a:r>
              <a:rPr lang="en-IE" sz="1600" b="1" dirty="0" smtClean="0"/>
              <a:t>Ownership of resulting IP: </a:t>
            </a:r>
            <a:r>
              <a:rPr lang="en-IE" sz="1600" dirty="0" smtClean="0"/>
              <a:t>to obtain ownership rights in respect of (some or all of) those results and any patents or other intellectual property generated from them</a:t>
            </a:r>
            <a:endParaRPr lang="en-IE" sz="1600" b="1" dirty="0" smtClean="0"/>
          </a:p>
          <a:p>
            <a:pPr marL="342900" lvl="1" indent="-342900">
              <a:buClr>
                <a:srgbClr val="E11937"/>
              </a:buClr>
              <a:buFont typeface="Arial" pitchFamily="34" charset="0"/>
              <a:buChar char="•"/>
            </a:pPr>
            <a:r>
              <a:rPr lang="en-IE" sz="1600" b="1" dirty="0"/>
              <a:t>Exclusion of liability: </a:t>
            </a:r>
            <a:r>
              <a:rPr lang="en-IE" sz="1600" dirty="0"/>
              <a:t>to exclude legal obligations generally (research materials often have unknown toxicity or other properties and Provider does not wish to find itself liable for any injury or damage caused to Recipient / others) and also ensure that the Recipient uses the materials at its own risk</a:t>
            </a:r>
          </a:p>
          <a:p>
            <a:r>
              <a:rPr lang="en-IE" sz="1600" b="1" dirty="0" smtClean="0"/>
              <a:t>Other legal terms</a:t>
            </a:r>
            <a:r>
              <a:rPr lang="en-IE" sz="1600" dirty="0" smtClean="0"/>
              <a:t>: to ensure appropriate terms are included, including:</a:t>
            </a:r>
          </a:p>
          <a:p>
            <a:pPr lvl="1"/>
            <a:r>
              <a:rPr lang="en-IE" sz="1200" b="1" dirty="0" smtClean="0"/>
              <a:t>No implied warranties</a:t>
            </a:r>
            <a:r>
              <a:rPr lang="en-IE" sz="1200" dirty="0" smtClean="0"/>
              <a:t>: to clarify the materials are not being ‘sold’ and therefore the Provider does not have the legal obligations that come with the sale of goods;</a:t>
            </a:r>
          </a:p>
          <a:p>
            <a:pPr lvl="1"/>
            <a:r>
              <a:rPr lang="en-IE" sz="1200" b="1" dirty="0" smtClean="0"/>
              <a:t>Indemnities</a:t>
            </a:r>
            <a:r>
              <a:rPr lang="en-IE" sz="1200" dirty="0" smtClean="0"/>
              <a:t>: to require the Recipient to indemnify the Provider against any legal liabilities that may arise from the Recipient’s use of the materials (this goes one stage further than exclusion of liability, affording an additional protection to the Provider)</a:t>
            </a:r>
          </a:p>
          <a:p>
            <a:pPr lvl="1"/>
            <a:r>
              <a:rPr lang="en-IE" sz="1200" b="1" dirty="0" smtClean="0"/>
              <a:t>Regulations</a:t>
            </a:r>
            <a:r>
              <a:rPr lang="en-IE" sz="1200" dirty="0" smtClean="0"/>
              <a:t>: to clarify that the Recipient, rather than the Provider, is responsible for dealing with any regulatory requirements (e.g. the regulations or transportation and use of genetically modified organisms)</a:t>
            </a:r>
          </a:p>
          <a:p>
            <a:pPr lvl="1"/>
            <a:endParaRPr lang="en-IE" sz="1200" dirty="0" smtClean="0"/>
          </a:p>
          <a:p>
            <a:pPr marL="0" indent="0">
              <a:buNone/>
            </a:pPr>
            <a:endParaRPr lang="en-IE" sz="1600" dirty="0"/>
          </a:p>
          <a:p>
            <a:pPr marL="0" indent="0">
              <a:buNone/>
            </a:pPr>
            <a:r>
              <a:rPr lang="en-IE" sz="1600" dirty="0"/>
              <a:t> </a:t>
            </a:r>
          </a:p>
          <a:p>
            <a:pPr marL="0" indent="0">
              <a:buNone/>
            </a:pPr>
            <a:endParaRPr lang="en-IE" sz="2000" dirty="0" smtClean="0">
              <a:latin typeface="+mn-lt"/>
            </a:endParaRPr>
          </a:p>
        </p:txBody>
      </p:sp>
      <p:sp>
        <p:nvSpPr>
          <p:cNvPr id="3" name="Title 2"/>
          <p:cNvSpPr>
            <a:spLocks noGrp="1"/>
          </p:cNvSpPr>
          <p:nvPr>
            <p:ph type="title"/>
          </p:nvPr>
        </p:nvSpPr>
        <p:spPr/>
        <p:txBody>
          <a:bodyPr>
            <a:normAutofit/>
          </a:bodyPr>
          <a:lstStyle/>
          <a:p>
            <a:pPr marL="0" lvl="0" indent="0"/>
            <a:r>
              <a:rPr lang="en-IE" sz="2800" dirty="0" smtClean="0"/>
              <a:t>Why do I need an MTA (Provider)?</a:t>
            </a:r>
            <a:endParaRPr lang="en-IE" sz="2800" dirty="0"/>
          </a:p>
        </p:txBody>
      </p:sp>
    </p:spTree>
    <p:extLst>
      <p:ext uri="{BB962C8B-B14F-4D97-AF65-F5344CB8AC3E}">
        <p14:creationId xmlns:p14="http://schemas.microsoft.com/office/powerpoint/2010/main" val="2063027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696686" y="1365538"/>
            <a:ext cx="8137966" cy="4316806"/>
          </a:xfrm>
        </p:spPr>
        <p:txBody>
          <a:bodyPr/>
          <a:lstStyle/>
          <a:p>
            <a:r>
              <a:rPr lang="en-IE" sz="1800" b="1" dirty="0" smtClean="0"/>
              <a:t>Ownership of IP: </a:t>
            </a:r>
            <a:r>
              <a:rPr lang="en-IE" sz="1800" dirty="0" smtClean="0"/>
              <a:t>Providers (particularly pharma companies) generally claim ownership of IP generated by Recipient from use of their materials.  Grant of ownership may constitute breach of RCSI’s contract with the funder of the research and must be carefully considered on a case by case basis</a:t>
            </a:r>
          </a:p>
          <a:p>
            <a:r>
              <a:rPr lang="en-IE" sz="1800" b="1" dirty="0" smtClean="0"/>
              <a:t>Publication:</a:t>
            </a:r>
            <a:r>
              <a:rPr lang="en-IE" sz="1800" dirty="0" smtClean="0"/>
              <a:t> To ensure the Recipient retains the right to publish the results of its research with the materials</a:t>
            </a:r>
          </a:p>
          <a:p>
            <a:r>
              <a:rPr lang="en-IE" sz="1800" b="1" dirty="0" smtClean="0"/>
              <a:t>Obligations to Funders: </a:t>
            </a:r>
            <a:r>
              <a:rPr lang="en-IE" sz="1800" dirty="0" smtClean="0"/>
              <a:t>As above, IP arrangements need to be carefully considered, particularly for MTAs with industry parties.  It is important to cross-reference the MTA terms with the agreement between RCSI and the funder of the research to ensure the MTA terms are compatible / RCSI is not in breach of its contract with the funder  </a:t>
            </a:r>
          </a:p>
          <a:p>
            <a:pPr marL="0" indent="0">
              <a:buNone/>
            </a:pPr>
            <a:endParaRPr lang="en-IE" sz="1600" dirty="0" smtClean="0"/>
          </a:p>
          <a:p>
            <a:pPr lvl="1"/>
            <a:endParaRPr lang="en-IE" sz="1200" dirty="0" smtClean="0"/>
          </a:p>
          <a:p>
            <a:pPr marL="0" indent="0">
              <a:buNone/>
            </a:pPr>
            <a:endParaRPr lang="en-IE" sz="1600" dirty="0"/>
          </a:p>
          <a:p>
            <a:pPr marL="0" indent="0">
              <a:buNone/>
            </a:pPr>
            <a:r>
              <a:rPr lang="en-IE" sz="1600" dirty="0"/>
              <a:t> </a:t>
            </a:r>
          </a:p>
          <a:p>
            <a:pPr marL="0" indent="0">
              <a:buNone/>
            </a:pPr>
            <a:endParaRPr lang="en-IE" sz="2000" dirty="0" smtClean="0">
              <a:latin typeface="+mn-lt"/>
            </a:endParaRPr>
          </a:p>
        </p:txBody>
      </p:sp>
      <p:sp>
        <p:nvSpPr>
          <p:cNvPr id="3" name="Title 2"/>
          <p:cNvSpPr>
            <a:spLocks noGrp="1"/>
          </p:cNvSpPr>
          <p:nvPr>
            <p:ph type="title"/>
          </p:nvPr>
        </p:nvSpPr>
        <p:spPr/>
        <p:txBody>
          <a:bodyPr>
            <a:normAutofit/>
          </a:bodyPr>
          <a:lstStyle/>
          <a:p>
            <a:pPr marL="0" lvl="0" indent="0"/>
            <a:r>
              <a:rPr lang="en-IE" sz="2800" dirty="0" smtClean="0"/>
              <a:t>Considerations for Recipient of Materials</a:t>
            </a:r>
            <a:endParaRPr lang="en-IE" sz="2800" dirty="0"/>
          </a:p>
        </p:txBody>
      </p:sp>
    </p:spTree>
    <p:extLst>
      <p:ext uri="{BB962C8B-B14F-4D97-AF65-F5344CB8AC3E}">
        <p14:creationId xmlns:p14="http://schemas.microsoft.com/office/powerpoint/2010/main" val="2251926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Legal Implications – ORI Review </a:t>
            </a:r>
            <a:endParaRPr lang="en-IE" dirty="0"/>
          </a:p>
        </p:txBody>
      </p:sp>
      <p:sp>
        <p:nvSpPr>
          <p:cNvPr id="3" name="Content Placeholder 2"/>
          <p:cNvSpPr>
            <a:spLocks noGrp="1"/>
          </p:cNvSpPr>
          <p:nvPr>
            <p:ph idx="1"/>
          </p:nvPr>
        </p:nvSpPr>
        <p:spPr>
          <a:xfrm>
            <a:off x="435429" y="1352324"/>
            <a:ext cx="8229600" cy="4525963"/>
          </a:xfrm>
        </p:spPr>
        <p:txBody>
          <a:bodyPr/>
          <a:lstStyle/>
          <a:p>
            <a:pPr marL="0" indent="0">
              <a:buNone/>
            </a:pPr>
            <a:r>
              <a:rPr lang="en-IE" sz="2000" dirty="0" smtClean="0"/>
              <a:t>Although they may appear on their face to be relatively straightforward agreements, different areas of law need to be considered when drafting and negotiating MTAs, including:</a:t>
            </a:r>
          </a:p>
          <a:p>
            <a:pPr lvl="1"/>
            <a:r>
              <a:rPr lang="en-IE" dirty="0" smtClean="0"/>
              <a:t>Regulations (on transportation and use of research materials)</a:t>
            </a:r>
          </a:p>
          <a:p>
            <a:pPr lvl="1"/>
            <a:r>
              <a:rPr lang="en-IE" dirty="0" smtClean="0"/>
              <a:t>Data Protection law</a:t>
            </a:r>
          </a:p>
          <a:p>
            <a:pPr lvl="1"/>
            <a:r>
              <a:rPr lang="en-IE" dirty="0" smtClean="0"/>
              <a:t>Intellectual Property Law</a:t>
            </a:r>
          </a:p>
          <a:p>
            <a:pPr lvl="1"/>
            <a:r>
              <a:rPr lang="en-IE" dirty="0" smtClean="0"/>
              <a:t>Contract Law</a:t>
            </a:r>
          </a:p>
          <a:p>
            <a:pPr lvl="1"/>
            <a:r>
              <a:rPr lang="en-IE" dirty="0" smtClean="0"/>
              <a:t>Tort Law</a:t>
            </a:r>
          </a:p>
          <a:p>
            <a:pPr lvl="1"/>
            <a:r>
              <a:rPr lang="en-IE" dirty="0" smtClean="0"/>
              <a:t>Law relating to the use of property owned by another person</a:t>
            </a:r>
          </a:p>
          <a:p>
            <a:pPr marL="457200" lvl="1" indent="0">
              <a:buNone/>
            </a:pPr>
            <a:endParaRPr lang="en-IE" b="1" u="sng" dirty="0" smtClean="0"/>
          </a:p>
          <a:p>
            <a:pPr marL="457200" lvl="1" indent="0">
              <a:buNone/>
            </a:pPr>
            <a:r>
              <a:rPr lang="en-IE" b="1" u="sng" dirty="0" smtClean="0"/>
              <a:t>All </a:t>
            </a:r>
            <a:r>
              <a:rPr lang="en-IE" b="1" u="sng" dirty="0"/>
              <a:t>MTAs must </a:t>
            </a:r>
            <a:r>
              <a:rPr lang="en-IE" b="1" u="sng" dirty="0" smtClean="0"/>
              <a:t>therefore be </a:t>
            </a:r>
            <a:r>
              <a:rPr lang="en-IE" b="1" u="sng" dirty="0"/>
              <a:t>reviewed by the ORI prior to signature and signed by an authorised RCSI representative</a:t>
            </a:r>
          </a:p>
          <a:p>
            <a:pPr marL="457200" lvl="1" indent="0">
              <a:buNone/>
            </a:pPr>
            <a:endParaRPr lang="en-IE" dirty="0" smtClean="0"/>
          </a:p>
        </p:txBody>
      </p:sp>
    </p:spTree>
    <p:extLst>
      <p:ext uri="{BB962C8B-B14F-4D97-AF65-F5344CB8AC3E}">
        <p14:creationId xmlns:p14="http://schemas.microsoft.com/office/powerpoint/2010/main" val="2637825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75920" y="1104280"/>
            <a:ext cx="8458732" cy="4697805"/>
          </a:xfrm>
        </p:spPr>
        <p:txBody>
          <a:bodyPr/>
          <a:lstStyle/>
          <a:p>
            <a:pPr marL="0" indent="0">
              <a:buNone/>
            </a:pPr>
            <a:r>
              <a:rPr lang="en-IE" sz="1600" b="1" dirty="0" smtClean="0"/>
              <a:t>Provider’s Terms and Conditions</a:t>
            </a:r>
            <a:r>
              <a:rPr lang="en-IE" sz="1600" dirty="0" smtClean="0"/>
              <a:t>: Customary Practice (and Provider is generally in a strong enough bargaining position to insist) that Provider’s terms and conditions of supply should apply. This results in negotiations which can be protracted and disproportionate to the value of the materials themselves and their value to the Provider and / or Recipient.  In this scenario the materials should be obtained from an alternative source i.e. purchased, if possible</a:t>
            </a:r>
          </a:p>
          <a:p>
            <a:pPr marL="0" indent="0">
              <a:buNone/>
            </a:pPr>
            <a:r>
              <a:rPr lang="en-IE" sz="1600" dirty="0" smtClean="0"/>
              <a:t>Most contentious issues tend to be:  </a:t>
            </a:r>
          </a:p>
          <a:p>
            <a:r>
              <a:rPr lang="en-IE" sz="1600" b="1" dirty="0" smtClean="0"/>
              <a:t>Ownership of resulting IP: </a:t>
            </a:r>
            <a:r>
              <a:rPr lang="en-IE" sz="1600" dirty="0" smtClean="0"/>
              <a:t>MTAs from commercial organisations will often seek access (via a licence) to IP resulting from use of the materials.  Grant of such licence would result in an inability to commercialise and commercialisation is a requirement of many funders. A generally acceptable compromise is grant of an option to obtain an exclusive licence to the IP at fair market rate</a:t>
            </a:r>
            <a:endParaRPr lang="en-IE" sz="1600" b="1" dirty="0" smtClean="0"/>
          </a:p>
          <a:p>
            <a:r>
              <a:rPr lang="en-IE" sz="1600" b="1" dirty="0" smtClean="0"/>
              <a:t>Publication: </a:t>
            </a:r>
            <a:r>
              <a:rPr lang="en-IE" sz="1600" dirty="0" smtClean="0"/>
              <a:t>MTAs, particularly from commercial organisations, often seek to put restrictions on the publication of results arising from use of the materials.  It is reasonable for the Provider to have access to copies of proposed publications (or oral presentations) so as to afford them the opportunity to remove confidential information.  However, a veto on publication is never acceptable.</a:t>
            </a:r>
          </a:p>
          <a:p>
            <a:pPr marL="0" indent="0">
              <a:buNone/>
            </a:pPr>
            <a:endParaRPr lang="en-IE" sz="2000" dirty="0" smtClean="0">
              <a:latin typeface="+mn-lt"/>
            </a:endParaRPr>
          </a:p>
        </p:txBody>
      </p:sp>
      <p:sp>
        <p:nvSpPr>
          <p:cNvPr id="3" name="Title 2"/>
          <p:cNvSpPr>
            <a:spLocks noGrp="1"/>
          </p:cNvSpPr>
          <p:nvPr>
            <p:ph type="title"/>
          </p:nvPr>
        </p:nvSpPr>
        <p:spPr>
          <a:xfrm>
            <a:off x="558800" y="144009"/>
            <a:ext cx="8128000" cy="960271"/>
          </a:xfrm>
        </p:spPr>
        <p:txBody>
          <a:bodyPr>
            <a:normAutofit/>
          </a:bodyPr>
          <a:lstStyle/>
          <a:p>
            <a:pPr marL="0" lvl="0" indent="0"/>
            <a:r>
              <a:rPr lang="en-IE" sz="2800" dirty="0" smtClean="0"/>
              <a:t>Common Issues with MTAs Received by RCSI</a:t>
            </a:r>
            <a:endParaRPr lang="en-IE" sz="2800" dirty="0"/>
          </a:p>
        </p:txBody>
      </p:sp>
    </p:spTree>
    <p:extLst>
      <p:ext uri="{BB962C8B-B14F-4D97-AF65-F5344CB8AC3E}">
        <p14:creationId xmlns:p14="http://schemas.microsoft.com/office/powerpoint/2010/main" val="2985781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548834" y="1123723"/>
            <a:ext cx="8137966" cy="4697805"/>
          </a:xfrm>
        </p:spPr>
        <p:txBody>
          <a:bodyPr/>
          <a:lstStyle/>
          <a:p>
            <a:pPr marL="0" indent="0">
              <a:buNone/>
            </a:pPr>
            <a:r>
              <a:rPr lang="en-IE" sz="1600" b="1" dirty="0" smtClean="0"/>
              <a:t>Materials: </a:t>
            </a:r>
            <a:r>
              <a:rPr lang="en-IE" sz="1600" dirty="0" smtClean="0"/>
              <a:t> </a:t>
            </a:r>
          </a:p>
          <a:p>
            <a:r>
              <a:rPr lang="en-IE" sz="1400" dirty="0" smtClean="0"/>
              <a:t>Have the materials and their intended use been correctly identified? Generally recommended to describe the materials, including the quantity to be provided, in a Schedule to the MTA </a:t>
            </a:r>
          </a:p>
          <a:p>
            <a:r>
              <a:rPr lang="en-IE" sz="1400" dirty="0" smtClean="0"/>
              <a:t>Confirm the materials are what the academic expects</a:t>
            </a:r>
          </a:p>
          <a:p>
            <a:r>
              <a:rPr lang="en-IE" sz="1400" dirty="0" smtClean="0"/>
              <a:t>Are there any regulations governing use of the materials and can the Recipient comply? (e.g. use of genetically modified organisms)</a:t>
            </a:r>
          </a:p>
          <a:p>
            <a:r>
              <a:rPr lang="en-IE" sz="1400" dirty="0" smtClean="0"/>
              <a:t>Are the materials of human origin?  If they are:</a:t>
            </a:r>
          </a:p>
          <a:p>
            <a:pPr lvl="1"/>
            <a:r>
              <a:rPr lang="en-IE" sz="1200" dirty="0" smtClean="0"/>
              <a:t>Has appropriate patient consent been obtained?</a:t>
            </a:r>
          </a:p>
          <a:p>
            <a:pPr lvl="1"/>
            <a:r>
              <a:rPr lang="en-IE" sz="1200" dirty="0" smtClean="0"/>
              <a:t>Has ethical approval been obtained?</a:t>
            </a:r>
          </a:p>
          <a:p>
            <a:pPr lvl="1"/>
            <a:r>
              <a:rPr lang="en-IE" sz="1200" dirty="0" smtClean="0"/>
              <a:t>Data Protection (GDPR) compliance: will the data and materials be provided in an anonymous / coded form?</a:t>
            </a:r>
          </a:p>
          <a:p>
            <a:pPr lvl="1"/>
            <a:r>
              <a:rPr lang="en-IE" sz="1200" dirty="0" smtClean="0"/>
              <a:t>Are their appropriate technical and organisation safeguards in place?</a:t>
            </a:r>
          </a:p>
          <a:p>
            <a:pPr marL="0" indent="0">
              <a:buNone/>
            </a:pPr>
            <a:endParaRPr lang="en-IE" sz="1600" b="1" dirty="0" smtClean="0"/>
          </a:p>
          <a:p>
            <a:pPr marL="0" indent="0">
              <a:buNone/>
            </a:pPr>
            <a:r>
              <a:rPr lang="en-IE" sz="1600" b="1" dirty="0" smtClean="0"/>
              <a:t>Permitted Use: </a:t>
            </a:r>
          </a:p>
          <a:p>
            <a:r>
              <a:rPr lang="en-IE" sz="1300" dirty="0" smtClean="0"/>
              <a:t>Ensure the purpose is  clearly defined i.e. ’Research’ or ‘Project’</a:t>
            </a:r>
          </a:p>
          <a:p>
            <a:r>
              <a:rPr lang="en-IE" sz="1300" dirty="0" smtClean="0"/>
              <a:t>Ensure the purpose adequately explains what the researcher intends to do with the materials</a:t>
            </a:r>
          </a:p>
          <a:p>
            <a:r>
              <a:rPr lang="en-IE" sz="1300" dirty="0" smtClean="0"/>
              <a:t>Ensure “Non-commercial” use is clearly defined and understood by Provider and Recipient</a:t>
            </a:r>
          </a:p>
          <a:p>
            <a:r>
              <a:rPr lang="en-IE" sz="1300" dirty="0" smtClean="0"/>
              <a:t>Ensure non use in humans and animals </a:t>
            </a:r>
          </a:p>
          <a:p>
            <a:r>
              <a:rPr lang="en-IE" sz="1300" dirty="0" smtClean="0"/>
              <a:t>Ensure provision for non-transfer of the materials to third parties</a:t>
            </a:r>
          </a:p>
          <a:p>
            <a:pPr marL="0" indent="0">
              <a:buNone/>
            </a:pPr>
            <a:endParaRPr lang="en-IE" sz="2000" dirty="0" smtClean="0">
              <a:latin typeface="+mn-lt"/>
            </a:endParaRPr>
          </a:p>
        </p:txBody>
      </p:sp>
      <p:sp>
        <p:nvSpPr>
          <p:cNvPr id="3" name="Title 2"/>
          <p:cNvSpPr>
            <a:spLocks noGrp="1"/>
          </p:cNvSpPr>
          <p:nvPr>
            <p:ph type="title"/>
          </p:nvPr>
        </p:nvSpPr>
        <p:spPr>
          <a:xfrm>
            <a:off x="457200" y="144009"/>
            <a:ext cx="8229600" cy="1143000"/>
          </a:xfrm>
        </p:spPr>
        <p:txBody>
          <a:bodyPr>
            <a:normAutofit/>
          </a:bodyPr>
          <a:lstStyle/>
          <a:p>
            <a:pPr marL="0" lvl="0" indent="0"/>
            <a:r>
              <a:rPr lang="en-IE" sz="2800" dirty="0" smtClean="0"/>
              <a:t>Other Issues requiring careful consideration</a:t>
            </a:r>
            <a:endParaRPr lang="en-IE" sz="2800" dirty="0"/>
          </a:p>
        </p:txBody>
      </p:sp>
    </p:spTree>
    <p:extLst>
      <p:ext uri="{BB962C8B-B14F-4D97-AF65-F5344CB8AC3E}">
        <p14:creationId xmlns:p14="http://schemas.microsoft.com/office/powerpoint/2010/main" val="3980837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685801" y="1287010"/>
            <a:ext cx="8137966" cy="4330020"/>
          </a:xfrm>
        </p:spPr>
        <p:txBody>
          <a:bodyPr/>
          <a:lstStyle/>
          <a:p>
            <a:pPr marL="0" indent="0">
              <a:buNone/>
            </a:pPr>
            <a:r>
              <a:rPr lang="en-IE" sz="1600" b="1" dirty="0" smtClean="0"/>
              <a:t>Security and safety: </a:t>
            </a:r>
            <a:r>
              <a:rPr lang="en-IE" sz="1600" dirty="0" smtClean="0"/>
              <a:t> </a:t>
            </a:r>
          </a:p>
          <a:p>
            <a:r>
              <a:rPr lang="en-IE" sz="1300" dirty="0" smtClean="0"/>
              <a:t>The MTA should specify the materials will be kept secure / in a particular location</a:t>
            </a:r>
          </a:p>
          <a:p>
            <a:r>
              <a:rPr lang="en-IE" sz="1300" dirty="0" smtClean="0"/>
              <a:t>If there are particular safety requirements (e.g. for hazardous materials) these must be specified</a:t>
            </a:r>
          </a:p>
          <a:p>
            <a:r>
              <a:rPr lang="en-IE" sz="1300" dirty="0" smtClean="0"/>
              <a:t>Preferable to include provision restricting access to the materials to recipient scientist / employees of recipient</a:t>
            </a:r>
          </a:p>
          <a:p>
            <a:r>
              <a:rPr lang="en-IE" sz="1300" dirty="0" smtClean="0"/>
              <a:t>Are there any regulations governing use of the materials and can the Recipient comply? (e.g. use of genetically modified organisms)</a:t>
            </a:r>
          </a:p>
          <a:p>
            <a:pPr marL="0" indent="0">
              <a:buNone/>
            </a:pPr>
            <a:endParaRPr lang="en-IE" sz="1600" b="1" dirty="0" smtClean="0"/>
          </a:p>
          <a:p>
            <a:pPr marL="0" indent="0">
              <a:buNone/>
            </a:pPr>
            <a:r>
              <a:rPr lang="en-IE" sz="1600" b="1" dirty="0" smtClean="0"/>
              <a:t>Confidential Information: </a:t>
            </a:r>
          </a:p>
          <a:p>
            <a:r>
              <a:rPr lang="en-IE" sz="1300" dirty="0" smtClean="0"/>
              <a:t>Has confidential information been adequately protected? (information, data, material)</a:t>
            </a:r>
          </a:p>
          <a:p>
            <a:pPr marL="0" indent="0">
              <a:buNone/>
            </a:pPr>
            <a:endParaRPr lang="en-IE" sz="2000" b="1" dirty="0" smtClean="0"/>
          </a:p>
          <a:p>
            <a:pPr marL="0" indent="0">
              <a:buNone/>
            </a:pPr>
            <a:r>
              <a:rPr lang="en-IE" sz="1600" b="1" dirty="0" smtClean="0"/>
              <a:t>Warranties: </a:t>
            </a:r>
            <a:endParaRPr lang="en-IE" sz="1600" b="1" dirty="0"/>
          </a:p>
          <a:p>
            <a:r>
              <a:rPr lang="en-IE" sz="1400" dirty="0" smtClean="0"/>
              <a:t>The material should not come with any warranties. Important to specify the material is supplied “AS-IS” with no warranty as to merchantability, fitness for purpose, non-infringement of third party intellectual property rights</a:t>
            </a:r>
            <a:endParaRPr lang="en-IE" sz="1400" dirty="0"/>
          </a:p>
          <a:p>
            <a:pPr marL="0" indent="0">
              <a:buNone/>
            </a:pPr>
            <a:endParaRPr lang="en-IE" sz="2000" dirty="0" smtClean="0">
              <a:latin typeface="+mn-lt"/>
            </a:endParaRPr>
          </a:p>
        </p:txBody>
      </p:sp>
      <p:sp>
        <p:nvSpPr>
          <p:cNvPr id="3" name="Title 2"/>
          <p:cNvSpPr>
            <a:spLocks noGrp="1"/>
          </p:cNvSpPr>
          <p:nvPr>
            <p:ph type="title"/>
          </p:nvPr>
        </p:nvSpPr>
        <p:spPr>
          <a:xfrm>
            <a:off x="457200" y="144009"/>
            <a:ext cx="8229600" cy="1143000"/>
          </a:xfrm>
        </p:spPr>
        <p:txBody>
          <a:bodyPr>
            <a:normAutofit/>
          </a:bodyPr>
          <a:lstStyle/>
          <a:p>
            <a:pPr marL="0" lvl="0" indent="0"/>
            <a:r>
              <a:rPr lang="en-IE" sz="2800" dirty="0" smtClean="0"/>
              <a:t>Other Issues requiring careful consideration</a:t>
            </a:r>
            <a:endParaRPr lang="en-IE" sz="2800" dirty="0"/>
          </a:p>
        </p:txBody>
      </p:sp>
    </p:spTree>
    <p:extLst>
      <p:ext uri="{BB962C8B-B14F-4D97-AF65-F5344CB8AC3E}">
        <p14:creationId xmlns:p14="http://schemas.microsoft.com/office/powerpoint/2010/main" val="289981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H6868-RCSI-PowerPoint-Template_Corporate11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H6868-RCSI-PowerPoint-Template_Corporate11 (2)</Template>
  <TotalTime>807</TotalTime>
  <Words>1691</Words>
  <Application>Microsoft Office PowerPoint</Application>
  <PresentationFormat>On-screen Show (4:3)</PresentationFormat>
  <Paragraphs>183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H6868-RCSI-PowerPoint-Template_Corporate11 (2)</vt:lpstr>
      <vt:lpstr>What is an MTA?</vt:lpstr>
      <vt:lpstr>Reasons for Providing and Receiving Materials</vt:lpstr>
      <vt:lpstr>Why do I need an MTA (Provider)?</vt:lpstr>
      <vt:lpstr>Why do I need an MTA (Provider)?</vt:lpstr>
      <vt:lpstr>Considerations for Recipient of Materials</vt:lpstr>
      <vt:lpstr>Legal Implications – ORI Review </vt:lpstr>
      <vt:lpstr>Common Issues with MTAs Received by RCSI</vt:lpstr>
      <vt:lpstr>Other Issues requiring careful consideration</vt:lpstr>
      <vt:lpstr>Other Issues requiring careful consideration</vt:lpstr>
      <vt:lpstr>Other Issues requiring careful consideration</vt:lpstr>
      <vt:lpstr>MTA Procedures (Incoming Materials)</vt:lpstr>
      <vt:lpstr>MTA Procedures (Outgoing Materials)</vt:lpstr>
      <vt:lpstr>MTA– Key Terms</vt:lpstr>
      <vt:lpstr>MTA Checklist (Outgoing Materials)</vt:lpstr>
      <vt:lpstr>MTA Checklist (Incoming Materials)</vt:lpstr>
      <vt:lpstr>Thank you… Please feel free to contact me: michellekelly@rcsi.ie; Ext. 5002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Aoife Gallagher</dc:creator>
  <cp:lastModifiedBy>Windows User</cp:lastModifiedBy>
  <cp:revision>85</cp:revision>
  <cp:lastPrinted>2015-09-29T16:56:38Z</cp:lastPrinted>
  <dcterms:created xsi:type="dcterms:W3CDTF">2015-01-30T09:24:37Z</dcterms:created>
  <dcterms:modified xsi:type="dcterms:W3CDTF">2017-10-27T12:53:09Z</dcterms:modified>
</cp:coreProperties>
</file>