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36" r:id="rId2"/>
    <p:sldId id="351" r:id="rId3"/>
    <p:sldId id="348" r:id="rId4"/>
    <p:sldId id="352" r:id="rId5"/>
    <p:sldId id="339" r:id="rId6"/>
    <p:sldId id="337" r:id="rId7"/>
    <p:sldId id="349" r:id="rId8"/>
    <p:sldId id="350" r:id="rId9"/>
    <p:sldId id="330" r:id="rId10"/>
  </p:sldIdLst>
  <p:sldSz cx="9144000" cy="6858000" type="screen4x3"/>
  <p:notesSz cx="6724650" cy="9774238"/>
  <p:defaultTextStyle>
    <a:defPPr>
      <a:defRPr lang="en-IE"/>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1937"/>
    <a:srgbClr val="E11923"/>
    <a:srgbClr val="FF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2" autoAdjust="0"/>
    <p:restoredTop sz="94660"/>
  </p:normalViewPr>
  <p:slideViewPr>
    <p:cSldViewPr snapToGrid="0" snapToObjects="1">
      <p:cViewPr>
        <p:scale>
          <a:sx n="94" d="100"/>
          <a:sy n="94" d="100"/>
        </p:scale>
        <p:origin x="-15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en-IE"/>
          </a:p>
        </p:txBody>
      </p:sp>
      <p:sp>
        <p:nvSpPr>
          <p:cNvPr id="3" name="Date Placeholder 2"/>
          <p:cNvSpPr>
            <a:spLocks noGrp="1"/>
          </p:cNvSpPr>
          <p:nvPr>
            <p:ph type="dt" sz="quarter" idx="1"/>
          </p:nvPr>
        </p:nvSpPr>
        <p:spPr>
          <a:xfrm>
            <a:off x="3809079" y="0"/>
            <a:ext cx="2914015" cy="488712"/>
          </a:xfrm>
          <a:prstGeom prst="rect">
            <a:avLst/>
          </a:prstGeom>
        </p:spPr>
        <p:txBody>
          <a:bodyPr vert="horz" lIns="90279" tIns="45139" rIns="90279" bIns="45139" rtlCol="0"/>
          <a:lstStyle>
            <a:lvl1pPr algn="r">
              <a:defRPr sz="1200"/>
            </a:lvl1pPr>
          </a:lstStyle>
          <a:p>
            <a:fld id="{32B16BB7-54B9-4A3E-8286-1A2AA08A84E0}" type="datetimeFigureOut">
              <a:rPr lang="en-IE" smtClean="0"/>
              <a:t>27/10/2017</a:t>
            </a:fld>
            <a:endParaRPr lang="en-IE"/>
          </a:p>
        </p:txBody>
      </p:sp>
      <p:sp>
        <p:nvSpPr>
          <p:cNvPr id="4" name="Footer Placeholder 3"/>
          <p:cNvSpPr>
            <a:spLocks noGrp="1"/>
          </p:cNvSpPr>
          <p:nvPr>
            <p:ph type="ftr" sz="quarter" idx="2"/>
          </p:nvPr>
        </p:nvSpPr>
        <p:spPr>
          <a:xfrm>
            <a:off x="0" y="9283829"/>
            <a:ext cx="2914015" cy="488712"/>
          </a:xfrm>
          <a:prstGeom prst="rect">
            <a:avLst/>
          </a:prstGeom>
        </p:spPr>
        <p:txBody>
          <a:bodyPr vert="horz" lIns="90279" tIns="45139" rIns="90279" bIns="45139" rtlCol="0" anchor="b"/>
          <a:lstStyle>
            <a:lvl1pPr algn="l">
              <a:defRPr sz="1200"/>
            </a:lvl1pPr>
          </a:lstStyle>
          <a:p>
            <a:endParaRPr lang="en-IE"/>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0279" tIns="45139" rIns="90279" bIns="45139" rtlCol="0" anchor="b"/>
          <a:lstStyle>
            <a:lvl1pPr algn="r">
              <a:defRPr sz="1200"/>
            </a:lvl1pPr>
          </a:lstStyle>
          <a:p>
            <a:fld id="{027EF3ED-F635-4F1F-BA44-B62F6ACF2468}" type="slidenum">
              <a:rPr lang="en-IE" smtClean="0"/>
              <a:t>‹#›</a:t>
            </a:fld>
            <a:endParaRPr lang="en-IE"/>
          </a:p>
        </p:txBody>
      </p:sp>
    </p:spTree>
    <p:extLst>
      <p:ext uri="{BB962C8B-B14F-4D97-AF65-F5344CB8AC3E}">
        <p14:creationId xmlns:p14="http://schemas.microsoft.com/office/powerpoint/2010/main" val="21549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592" cy="489259"/>
          </a:xfrm>
          <a:prstGeom prst="rect">
            <a:avLst/>
          </a:prstGeom>
        </p:spPr>
        <p:txBody>
          <a:bodyPr vert="horz" lIns="90279" tIns="45139" rIns="90279" bIns="45139" rtlCol="0"/>
          <a:lstStyle>
            <a:lvl1pPr algn="l">
              <a:defRPr sz="1200"/>
            </a:lvl1pPr>
          </a:lstStyle>
          <a:p>
            <a:endParaRPr lang="en-IE"/>
          </a:p>
        </p:txBody>
      </p:sp>
      <p:sp>
        <p:nvSpPr>
          <p:cNvPr id="3" name="Date Placeholder 2"/>
          <p:cNvSpPr>
            <a:spLocks noGrp="1"/>
          </p:cNvSpPr>
          <p:nvPr>
            <p:ph type="dt" idx="1"/>
          </p:nvPr>
        </p:nvSpPr>
        <p:spPr>
          <a:xfrm>
            <a:off x="3808484" y="0"/>
            <a:ext cx="2914592" cy="489259"/>
          </a:xfrm>
          <a:prstGeom prst="rect">
            <a:avLst/>
          </a:prstGeom>
        </p:spPr>
        <p:txBody>
          <a:bodyPr vert="horz" lIns="90279" tIns="45139" rIns="90279" bIns="45139" rtlCol="0"/>
          <a:lstStyle>
            <a:lvl1pPr algn="r">
              <a:defRPr sz="1200"/>
            </a:lvl1pPr>
          </a:lstStyle>
          <a:p>
            <a:fld id="{50D67D97-B272-4332-8308-4DD2A11EB5EE}" type="datetimeFigureOut">
              <a:rPr lang="en-IE" smtClean="0"/>
              <a:t>27/10/2017</a:t>
            </a:fld>
            <a:endParaRPr lang="en-IE"/>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en-IE"/>
          </a:p>
        </p:txBody>
      </p:sp>
      <p:sp>
        <p:nvSpPr>
          <p:cNvPr id="5" name="Notes Placeholder 4"/>
          <p:cNvSpPr>
            <a:spLocks noGrp="1"/>
          </p:cNvSpPr>
          <p:nvPr>
            <p:ph type="body" sz="quarter" idx="3"/>
          </p:nvPr>
        </p:nvSpPr>
        <p:spPr>
          <a:xfrm>
            <a:off x="671994" y="4642490"/>
            <a:ext cx="5380663" cy="4398641"/>
          </a:xfrm>
          <a:prstGeom prst="rect">
            <a:avLst/>
          </a:prstGeom>
        </p:spPr>
        <p:txBody>
          <a:bodyPr vert="horz" lIns="90279" tIns="45139" rIns="90279" bIns="451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283417"/>
            <a:ext cx="2914592" cy="489258"/>
          </a:xfrm>
          <a:prstGeom prst="rect">
            <a:avLst/>
          </a:prstGeom>
        </p:spPr>
        <p:txBody>
          <a:bodyPr vert="horz" lIns="90279" tIns="45139" rIns="90279" bIns="45139" rtlCol="0" anchor="b"/>
          <a:lstStyle>
            <a:lvl1pPr algn="l">
              <a:defRPr sz="1200"/>
            </a:lvl1pPr>
          </a:lstStyle>
          <a:p>
            <a:endParaRPr lang="en-IE"/>
          </a:p>
        </p:txBody>
      </p:sp>
      <p:sp>
        <p:nvSpPr>
          <p:cNvPr id="7" name="Slide Number Placeholder 6"/>
          <p:cNvSpPr>
            <a:spLocks noGrp="1"/>
          </p:cNvSpPr>
          <p:nvPr>
            <p:ph type="sldNum" sz="quarter" idx="5"/>
          </p:nvPr>
        </p:nvSpPr>
        <p:spPr>
          <a:xfrm>
            <a:off x="3808484" y="9283417"/>
            <a:ext cx="2914592" cy="489258"/>
          </a:xfrm>
          <a:prstGeom prst="rect">
            <a:avLst/>
          </a:prstGeom>
        </p:spPr>
        <p:txBody>
          <a:bodyPr vert="horz" lIns="90279" tIns="45139" rIns="90279" bIns="45139" rtlCol="0" anchor="b"/>
          <a:lstStyle>
            <a:lvl1pPr algn="r">
              <a:defRPr sz="1200"/>
            </a:lvl1pPr>
          </a:lstStyle>
          <a:p>
            <a:fld id="{5E12228F-D54C-43A2-B507-62B9C092DC81}" type="slidenum">
              <a:rPr lang="en-IE" smtClean="0"/>
              <a:t>‹#›</a:t>
            </a:fld>
            <a:endParaRPr lang="en-IE"/>
          </a:p>
        </p:txBody>
      </p:sp>
    </p:spTree>
    <p:extLst>
      <p:ext uri="{BB962C8B-B14F-4D97-AF65-F5344CB8AC3E}">
        <p14:creationId xmlns:p14="http://schemas.microsoft.com/office/powerpoint/2010/main" val="19956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6" descr="PPCover_0509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Placeholder 1"/>
          <p:cNvSpPr txBox="1">
            <a:spLocks/>
          </p:cNvSpPr>
          <p:nvPr userDrawn="1"/>
        </p:nvSpPr>
        <p:spPr bwMode="auto">
          <a:xfrm>
            <a:off x="2489200" y="4567238"/>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a:lstStyle>
          <a:p>
            <a:r>
              <a:rPr lang="en-IE" altLang="en-US" sz="2800" cap="all" baseline="0" dirty="0" smtClean="0">
                <a:solidFill>
                  <a:schemeClr val="bg1"/>
                </a:solidFill>
              </a:rPr>
              <a:t>Click to edit Master title style</a:t>
            </a:r>
          </a:p>
        </p:txBody>
      </p:sp>
      <p:sp>
        <p:nvSpPr>
          <p:cNvPr id="16" name="Text Placeholder 2"/>
          <p:cNvSpPr>
            <a:spLocks noGrp="1"/>
          </p:cNvSpPr>
          <p:nvPr>
            <p:ph idx="13"/>
          </p:nvPr>
        </p:nvSpPr>
        <p:spPr bwMode="auto">
          <a:xfrm>
            <a:off x="2489200" y="5414963"/>
            <a:ext cx="4859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000">
                <a:solidFill>
                  <a:schemeClr val="bg1"/>
                </a:solidFill>
              </a:defRPr>
            </a:lvl1pPr>
          </a:lstStyle>
          <a:p>
            <a:pPr lvl="0"/>
            <a:r>
              <a:rPr lang="en-US" altLang="en-US" smtClean="0"/>
              <a:t>Click to edit Master text styles</a:t>
            </a:r>
          </a:p>
        </p:txBody>
      </p:sp>
      <p:sp>
        <p:nvSpPr>
          <p:cNvPr id="10" name="TextBox 3"/>
          <p:cNvSpPr txBox="1">
            <a:spLocks noChangeArrowheads="1"/>
          </p:cNvSpPr>
          <p:nvPr userDrawn="1"/>
        </p:nvSpPr>
        <p:spPr bwMode="auto">
          <a:xfrm>
            <a:off x="4787900" y="144463"/>
            <a:ext cx="4197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r>
              <a:rPr lang="en-IE" altLang="en-US" sz="900" b="1" dirty="0">
                <a:solidFill>
                  <a:schemeClr val="bg1"/>
                </a:solidFill>
                <a:latin typeface="Arial" pitchFamily="34" charset="0"/>
                <a:cs typeface="Arial" pitchFamily="34" charset="0"/>
              </a:rPr>
              <a:t>RCSI</a:t>
            </a:r>
            <a:r>
              <a:rPr lang="en-IE" altLang="en-US" sz="900" dirty="0">
                <a:solidFill>
                  <a:schemeClr val="bg1"/>
                </a:solidFill>
                <a:latin typeface="Arial" pitchFamily="34" charset="0"/>
                <a:cs typeface="Arial" pitchFamily="34" charset="0"/>
              </a:rPr>
              <a:t> Royal College of Surgeons in Ireland  </a:t>
            </a:r>
            <a:r>
              <a:rPr lang="en-IE" altLang="en-US" sz="900" i="1" dirty="0" err="1">
                <a:solidFill>
                  <a:schemeClr val="bg1"/>
                </a:solidFill>
                <a:latin typeface="Arial" pitchFamily="34" charset="0"/>
                <a:cs typeface="Arial" pitchFamily="34" charset="0"/>
              </a:rPr>
              <a:t>Coláiste</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Ríoga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na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Máinleá</a:t>
            </a:r>
            <a:r>
              <a:rPr lang="en-IE" altLang="en-US" sz="900" i="1" dirty="0">
                <a:solidFill>
                  <a:schemeClr val="bg1"/>
                </a:solidFill>
                <a:latin typeface="Arial" pitchFamily="34" charset="0"/>
                <a:cs typeface="Arial" pitchFamily="34" charset="0"/>
              </a:rPr>
              <a:t> in </a:t>
            </a:r>
            <a:r>
              <a:rPr lang="en-IE" altLang="en-US" sz="900" i="1" dirty="0" err="1">
                <a:solidFill>
                  <a:schemeClr val="bg1"/>
                </a:solidFill>
                <a:latin typeface="Arial" pitchFamily="34" charset="0"/>
                <a:cs typeface="Arial" pitchFamily="34" charset="0"/>
              </a:rPr>
              <a:t>Éirinn</a:t>
            </a:r>
            <a:endParaRPr lang="en-IE" altLang="en-US" sz="9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2688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E38FAD-A887-4F10-97A3-F39C3F06675E}"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2E9645-A4DE-44A7-B43C-078DB95F0134}" type="slidenum">
              <a:rPr lang="en-IE" altLang="en-US"/>
              <a:pPr/>
              <a:t>‹#›</a:t>
            </a:fld>
            <a:endParaRPr lang="en-IE" altLang="en-US"/>
          </a:p>
        </p:txBody>
      </p:sp>
    </p:spTree>
    <p:extLst>
      <p:ext uri="{BB962C8B-B14F-4D97-AF65-F5344CB8AC3E}">
        <p14:creationId xmlns:p14="http://schemas.microsoft.com/office/powerpoint/2010/main" val="28054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E11937"/>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67B7D9B-5344-436D-8AC3-D47F851DDFE0}"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DFABE3-604A-4458-BDCE-ED5D8B5E0E70}" type="slidenum">
              <a:rPr lang="en-IE" altLang="en-US"/>
              <a:pPr/>
              <a:t>‹#›</a:t>
            </a:fld>
            <a:endParaRPr lang="en-IE" altLang="en-US"/>
          </a:p>
        </p:txBody>
      </p:sp>
    </p:spTree>
    <p:extLst>
      <p:ext uri="{BB962C8B-B14F-4D97-AF65-F5344CB8AC3E}">
        <p14:creationId xmlns:p14="http://schemas.microsoft.com/office/powerpoint/2010/main" val="18010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000" b="1" kern="1200" dirty="0">
                <a:solidFill>
                  <a:srgbClr val="E11937"/>
                </a:solidFill>
                <a:latin typeface="Arial"/>
                <a:ea typeface="+mn-ea"/>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E11937"/>
              </a:buCl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C07E13E-85E2-4928-86F2-BE3B44BAC78E}"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34F632-048B-4087-83BB-721C32C52695}" type="slidenum">
              <a:rPr lang="en-IE" altLang="en-US"/>
              <a:pPr/>
              <a:t>‹#›</a:t>
            </a:fld>
            <a:endParaRPr lang="en-IE" altLang="en-US"/>
          </a:p>
        </p:txBody>
      </p:sp>
    </p:spTree>
    <p:extLst>
      <p:ext uri="{BB962C8B-B14F-4D97-AF65-F5344CB8AC3E}">
        <p14:creationId xmlns:p14="http://schemas.microsoft.com/office/powerpoint/2010/main" val="3157398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E1192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E9A16B-C121-48F0-9D24-914DF2A5E86C}"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B9046C-9B90-4FD8-8EBD-8BF2D6B7CF0C}" type="slidenum">
              <a:rPr lang="en-IE" altLang="en-US"/>
              <a:pPr/>
              <a:t>‹#›</a:t>
            </a:fld>
            <a:endParaRPr lang="en-IE" altLang="en-US"/>
          </a:p>
        </p:txBody>
      </p:sp>
    </p:spTree>
    <p:extLst>
      <p:ext uri="{BB962C8B-B14F-4D97-AF65-F5344CB8AC3E}">
        <p14:creationId xmlns:p14="http://schemas.microsoft.com/office/powerpoint/2010/main" val="166596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B755C49-531E-49F9-ABD0-7E8919B5A2EA}"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07D1DAD-74FC-47B9-B30F-BCA360CCC79A}" type="slidenum">
              <a:rPr lang="en-IE" altLang="en-US"/>
              <a:pPr/>
              <a:t>‹#›</a:t>
            </a:fld>
            <a:endParaRPr lang="en-IE" altLang="en-US"/>
          </a:p>
        </p:txBody>
      </p:sp>
    </p:spTree>
    <p:extLst>
      <p:ext uri="{BB962C8B-B14F-4D97-AF65-F5344CB8AC3E}">
        <p14:creationId xmlns:p14="http://schemas.microsoft.com/office/powerpoint/2010/main" val="338775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6B7C961-39B5-45F7-9FF8-B44E2797DA68}" type="datetime1">
              <a:rPr lang="en-IE" altLang="en-US"/>
              <a:pPr/>
              <a:t>27/10/2017</a:t>
            </a:fld>
            <a:endParaRPr lang="en-IE"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F50051B-BD33-418E-AAC5-398BD0AD812B}" type="slidenum">
              <a:rPr lang="en-IE" altLang="en-US"/>
              <a:pPr/>
              <a:t>‹#›</a:t>
            </a:fld>
            <a:endParaRPr lang="en-IE" altLang="en-US"/>
          </a:p>
        </p:txBody>
      </p:sp>
    </p:spTree>
    <p:extLst>
      <p:ext uri="{BB962C8B-B14F-4D97-AF65-F5344CB8AC3E}">
        <p14:creationId xmlns:p14="http://schemas.microsoft.com/office/powerpoint/2010/main" val="4203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E1A74B5-0B25-4271-AFC9-D0B4D31D55BE}" type="datetime1">
              <a:rPr lang="en-IE" altLang="en-US"/>
              <a:pPr/>
              <a:t>27/10/2017</a:t>
            </a:fld>
            <a:endParaRPr lang="en-IE"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8CEFBFA1-3EB3-4544-8309-4D46010A7D7F}" type="slidenum">
              <a:rPr lang="en-IE" altLang="en-US"/>
              <a:pPr/>
              <a:t>‹#›</a:t>
            </a:fld>
            <a:endParaRPr lang="en-IE" altLang="en-US"/>
          </a:p>
        </p:txBody>
      </p:sp>
    </p:spTree>
    <p:extLst>
      <p:ext uri="{BB962C8B-B14F-4D97-AF65-F5344CB8AC3E}">
        <p14:creationId xmlns:p14="http://schemas.microsoft.com/office/powerpoint/2010/main" val="32247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707695-6D03-49D4-AB51-47A0ABFB7AB7}" type="datetime1">
              <a:rPr lang="en-IE" altLang="en-US"/>
              <a:pPr/>
              <a:t>27/10/2017</a:t>
            </a:fld>
            <a:endParaRPr lang="en-IE"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8C52402-9329-415E-99DC-CDE1CE77F6D1}" type="slidenum">
              <a:rPr lang="en-IE" altLang="en-US"/>
              <a:pPr/>
              <a:t>‹#›</a:t>
            </a:fld>
            <a:endParaRPr lang="en-IE" altLang="en-US"/>
          </a:p>
        </p:txBody>
      </p:sp>
    </p:spTree>
    <p:extLst>
      <p:ext uri="{BB962C8B-B14F-4D97-AF65-F5344CB8AC3E}">
        <p14:creationId xmlns:p14="http://schemas.microsoft.com/office/powerpoint/2010/main" val="39840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E11937"/>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D968406-894B-4CAF-8F57-80EF8AAD1AAC}"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802A01D-ED0E-4E52-92E9-9C44CEB6A4A4}" type="slidenum">
              <a:rPr lang="en-IE" altLang="en-US"/>
              <a:pPr/>
              <a:t>‹#›</a:t>
            </a:fld>
            <a:endParaRPr lang="en-IE" altLang="en-US"/>
          </a:p>
        </p:txBody>
      </p:sp>
    </p:spTree>
    <p:extLst>
      <p:ext uri="{BB962C8B-B14F-4D97-AF65-F5344CB8AC3E}">
        <p14:creationId xmlns:p14="http://schemas.microsoft.com/office/powerpoint/2010/main" val="128066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E1193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AFF59C-8C56-4F27-9D82-39AF452674A5}"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0525E5C-D3D1-4654-9F2C-434E88C28A5F}" type="slidenum">
              <a:rPr lang="en-IE" altLang="en-US"/>
              <a:pPr/>
              <a:t>‹#›</a:t>
            </a:fld>
            <a:endParaRPr lang="en-IE" altLang="en-US"/>
          </a:p>
        </p:txBody>
      </p:sp>
    </p:spTree>
    <p:extLst>
      <p:ext uri="{BB962C8B-B14F-4D97-AF65-F5344CB8AC3E}">
        <p14:creationId xmlns:p14="http://schemas.microsoft.com/office/powerpoint/2010/main" val="254848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H6868 RCSI PowerPoint_Follow on_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E" alt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6FFAF4A-293D-44A6-987B-190947403E65}" type="datetime1">
              <a:rPr lang="en-IE" altLang="en-US"/>
              <a:pPr/>
              <a:t>27/10/2017</a:t>
            </a:fld>
            <a:endParaRPr lang="en-IE"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95137E5-102B-4908-BBD5-30C2CEF36395}" type="slidenum">
              <a:rPr lang="en-IE" altLang="en-US"/>
              <a:pPr/>
              <a:t>‹#›</a:t>
            </a:fld>
            <a:endParaRPr lang="en-IE"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rgbClr val="E11923"/>
        </a:buClr>
        <a:buFont typeface="Arial" pitchFamily="34" charset="0"/>
        <a:buChar char="•"/>
        <a:defRPr kern="1200">
          <a:solidFill>
            <a:schemeClr val="tx1"/>
          </a:solidFill>
          <a:latin typeface="Arial"/>
          <a:ea typeface="ＭＳ Ｐゴシック"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ichellekelly@rcsi.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363043"/>
            <a:ext cx="8238212" cy="4428157"/>
          </a:xfrm>
        </p:spPr>
        <p:txBody>
          <a:bodyPr/>
          <a:lstStyle/>
          <a:p>
            <a:pPr marL="0" indent="0">
              <a:buNone/>
            </a:pPr>
            <a:r>
              <a:rPr lang="en-IE" sz="2000" b="1" dirty="0" smtClean="0"/>
              <a:t>Information which is of value due to it not being in the public domain</a:t>
            </a:r>
          </a:p>
          <a:p>
            <a:pPr marL="0" indent="0">
              <a:buNone/>
            </a:pPr>
            <a:endParaRPr lang="en-IE" sz="2000" b="1" dirty="0" smtClean="0"/>
          </a:p>
          <a:p>
            <a:pPr marL="0" indent="0">
              <a:buNone/>
            </a:pPr>
            <a:r>
              <a:rPr lang="en-IE" sz="2000" b="1" dirty="0" smtClean="0"/>
              <a:t>Examples:</a:t>
            </a:r>
          </a:p>
          <a:p>
            <a:pPr lvl="1"/>
            <a:r>
              <a:rPr lang="en-IE" dirty="0" smtClean="0"/>
              <a:t>Inventions</a:t>
            </a:r>
          </a:p>
          <a:p>
            <a:pPr lvl="1"/>
            <a:r>
              <a:rPr lang="en-IE" dirty="0" smtClean="0"/>
              <a:t>Results, Data</a:t>
            </a:r>
          </a:p>
          <a:p>
            <a:pPr lvl="1"/>
            <a:r>
              <a:rPr lang="en-IE" dirty="0" smtClean="0"/>
              <a:t>Chemical formulae</a:t>
            </a:r>
          </a:p>
          <a:p>
            <a:pPr lvl="1"/>
            <a:r>
              <a:rPr lang="en-IE" dirty="0" smtClean="0"/>
              <a:t>Information from Laboratory notebooks</a:t>
            </a:r>
          </a:p>
          <a:p>
            <a:pPr lvl="1"/>
            <a:r>
              <a:rPr lang="en-IE" dirty="0" smtClean="0"/>
              <a:t>Experimental Procedures or techniques</a:t>
            </a:r>
          </a:p>
          <a:p>
            <a:pPr lvl="1"/>
            <a:r>
              <a:rPr lang="en-IE" dirty="0" smtClean="0"/>
              <a:t>Source code</a:t>
            </a:r>
          </a:p>
          <a:p>
            <a:pPr marL="342900" lvl="1" indent="-342900">
              <a:buClr>
                <a:srgbClr val="E11937"/>
              </a:buClr>
              <a:buFont typeface="Arial" pitchFamily="34" charset="0"/>
              <a:buChar char="•"/>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p:txBody>
          <a:bodyPr>
            <a:normAutofit/>
          </a:bodyPr>
          <a:lstStyle/>
          <a:p>
            <a:pPr marL="0" lvl="0" indent="0" algn="ctr"/>
            <a:r>
              <a:rPr lang="en-IE" sz="3600" dirty="0" smtClean="0"/>
              <a:t>Confidential Information</a:t>
            </a:r>
            <a:br>
              <a:rPr lang="en-IE" sz="3600" dirty="0" smtClean="0"/>
            </a:br>
            <a:endParaRPr lang="en-IE"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034" y="2028256"/>
            <a:ext cx="1898725" cy="1883344"/>
          </a:xfrm>
          <a:prstGeom prst="rect">
            <a:avLst/>
          </a:prstGeom>
        </p:spPr>
      </p:pic>
    </p:spTree>
    <p:extLst>
      <p:ext uri="{BB962C8B-B14F-4D97-AF65-F5344CB8AC3E}">
        <p14:creationId xmlns:p14="http://schemas.microsoft.com/office/powerpoint/2010/main" val="1310311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363043"/>
            <a:ext cx="8238212" cy="4600877"/>
          </a:xfrm>
        </p:spPr>
        <p:txBody>
          <a:bodyPr/>
          <a:lstStyle/>
          <a:p>
            <a:pPr marL="0" indent="0">
              <a:buNone/>
            </a:pPr>
            <a:r>
              <a:rPr lang="en-IE" sz="1600" b="1" dirty="0" smtClean="0"/>
              <a:t>Release of Confidential Information to the public domain</a:t>
            </a:r>
          </a:p>
          <a:p>
            <a:pPr marL="0" indent="0">
              <a:buNone/>
            </a:pPr>
            <a:endParaRPr lang="en-IE" sz="1600" b="1" dirty="0" smtClean="0"/>
          </a:p>
          <a:p>
            <a:pPr marL="0" indent="0">
              <a:buNone/>
            </a:pPr>
            <a:r>
              <a:rPr lang="en-IE" sz="1600" b="1" dirty="0" smtClean="0"/>
              <a:t>Confidential Information may be disclosed in a number of ways, including:</a:t>
            </a:r>
          </a:p>
          <a:p>
            <a:pPr lvl="1"/>
            <a:r>
              <a:rPr lang="en-IE" sz="1600" dirty="0" smtClean="0"/>
              <a:t>Meeting (formal or informal)</a:t>
            </a:r>
          </a:p>
          <a:p>
            <a:pPr lvl="1"/>
            <a:r>
              <a:rPr lang="en-IE" sz="1600" dirty="0" smtClean="0"/>
              <a:t>Conversation</a:t>
            </a:r>
          </a:p>
          <a:p>
            <a:pPr lvl="1"/>
            <a:r>
              <a:rPr lang="en-IE" sz="1600" dirty="0" smtClean="0"/>
              <a:t>Email</a:t>
            </a:r>
          </a:p>
          <a:p>
            <a:pPr lvl="1"/>
            <a:r>
              <a:rPr lang="en-IE" sz="1600" dirty="0" smtClean="0"/>
              <a:t>Pitch to potential investors</a:t>
            </a:r>
          </a:p>
          <a:p>
            <a:pPr lvl="1"/>
            <a:r>
              <a:rPr lang="en-IE" sz="1600" dirty="0" smtClean="0"/>
              <a:t>Conference (Poster / Presentation)</a:t>
            </a:r>
          </a:p>
          <a:p>
            <a:pPr lvl="1"/>
            <a:r>
              <a:rPr lang="en-IE" sz="1600" dirty="0" smtClean="0"/>
              <a:t>Peer review</a:t>
            </a:r>
          </a:p>
          <a:p>
            <a:pPr lvl="1"/>
            <a:r>
              <a:rPr lang="en-IE" sz="1600" dirty="0" smtClean="0"/>
              <a:t>Publication</a:t>
            </a:r>
          </a:p>
          <a:p>
            <a:pPr marL="457200" lvl="1" indent="0">
              <a:buNone/>
            </a:pPr>
            <a:endParaRPr lang="en-IE" dirty="0">
              <a:solidFill>
                <a:srgbClr val="FF0000"/>
              </a:solidFill>
            </a:endParaRPr>
          </a:p>
          <a:p>
            <a:pPr marL="457200" lvl="1" indent="0">
              <a:buNone/>
            </a:pPr>
            <a:r>
              <a:rPr lang="en-IE" dirty="0" smtClean="0">
                <a:solidFill>
                  <a:srgbClr val="FF0000"/>
                </a:solidFill>
              </a:rPr>
              <a:t>N.B. Novelty is a requirement for Patentability: If you disclose an invention prior to filing a patent you will no longer be able to protect it</a:t>
            </a:r>
          </a:p>
          <a:p>
            <a:pPr marL="342900" lvl="1" indent="-342900">
              <a:buClr>
                <a:srgbClr val="E11937"/>
              </a:buClr>
              <a:buFont typeface="Arial" pitchFamily="34" charset="0"/>
              <a:buChar char="•"/>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p:txBody>
          <a:bodyPr>
            <a:normAutofit/>
          </a:bodyPr>
          <a:lstStyle/>
          <a:p>
            <a:pPr marL="0" lvl="0" indent="0" algn="ctr"/>
            <a:r>
              <a:rPr lang="en-IE" sz="3600" dirty="0" smtClean="0"/>
              <a:t>What is Disclosure?</a:t>
            </a:r>
            <a:endParaRPr lang="en-IE" sz="2000" dirty="0"/>
          </a:p>
        </p:txBody>
      </p:sp>
    </p:spTree>
    <p:extLst>
      <p:ext uri="{BB962C8B-B14F-4D97-AF65-F5344CB8AC3E}">
        <p14:creationId xmlns:p14="http://schemas.microsoft.com/office/powerpoint/2010/main" val="417076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45440" y="1241123"/>
            <a:ext cx="8625840" cy="4570397"/>
          </a:xfrm>
        </p:spPr>
        <p:txBody>
          <a:bodyPr/>
          <a:lstStyle/>
          <a:p>
            <a:pPr marL="0" indent="0">
              <a:buNone/>
            </a:pPr>
            <a:r>
              <a:rPr lang="en-IE" sz="1800" dirty="0"/>
              <a:t>Non-Disclosure Agreement (NDA) is the mechanism for protecting </a:t>
            </a:r>
            <a:r>
              <a:rPr lang="en-IE" sz="1800" dirty="0" smtClean="0"/>
              <a:t>Confidential Information</a:t>
            </a:r>
          </a:p>
          <a:p>
            <a:pPr marL="0" indent="0">
              <a:buNone/>
            </a:pPr>
            <a:endParaRPr lang="en-IE" sz="1800" dirty="0" smtClean="0"/>
          </a:p>
          <a:p>
            <a:pPr marL="0" indent="0">
              <a:buNone/>
            </a:pPr>
            <a:r>
              <a:rPr lang="en-IE" sz="1800" dirty="0" smtClean="0"/>
              <a:t>An NDA is a contract governing the disclosure of </a:t>
            </a:r>
            <a:r>
              <a:rPr lang="en-IE" sz="1800" dirty="0"/>
              <a:t>Confidential Information</a:t>
            </a:r>
          </a:p>
          <a:p>
            <a:pPr marL="0" indent="0">
              <a:buNone/>
            </a:pPr>
            <a:r>
              <a:rPr lang="en-IE" sz="1800" dirty="0" smtClean="0"/>
              <a:t>from one party to another (disclosure may be mutual or one-way)</a:t>
            </a:r>
          </a:p>
          <a:p>
            <a:pPr marL="0" indent="0">
              <a:buNone/>
            </a:pPr>
            <a:endParaRPr lang="en-IE" sz="1800" dirty="0" smtClean="0"/>
          </a:p>
          <a:p>
            <a:pPr marL="0" indent="0">
              <a:buNone/>
            </a:pPr>
            <a:r>
              <a:rPr lang="en-IE" sz="1800" dirty="0"/>
              <a:t>Confidential </a:t>
            </a:r>
            <a:r>
              <a:rPr lang="en-IE" sz="1800" dirty="0" smtClean="0"/>
              <a:t>information </a:t>
            </a:r>
            <a:r>
              <a:rPr lang="en-IE" sz="1800" dirty="0"/>
              <a:t>can belong to RCSI or to an External Party</a:t>
            </a:r>
          </a:p>
          <a:p>
            <a:pPr marL="0" indent="0">
              <a:buNone/>
            </a:pPr>
            <a:endParaRPr lang="en-IE" sz="1800" dirty="0"/>
          </a:p>
          <a:p>
            <a:pPr marL="0" indent="0">
              <a:buNone/>
            </a:pPr>
            <a:r>
              <a:rPr lang="en-IE" sz="1800" dirty="0" smtClean="0"/>
              <a:t>If you have to disclose </a:t>
            </a:r>
            <a:r>
              <a:rPr lang="en-IE" sz="1800" dirty="0"/>
              <a:t>Confidential information</a:t>
            </a:r>
            <a:r>
              <a:rPr lang="en-IE" sz="1800" dirty="0" smtClean="0"/>
              <a:t> or are receiving </a:t>
            </a:r>
            <a:r>
              <a:rPr lang="en-IE" sz="1800" dirty="0"/>
              <a:t>Confidential </a:t>
            </a:r>
            <a:r>
              <a:rPr lang="en-IE" sz="1800" dirty="0" smtClean="0"/>
              <a:t>Information from an external party you must ensure an NDA is in place prior to disclosure unless the interaction with the other party involves high level discussions which by their nature will not involve disclosure of </a:t>
            </a:r>
            <a:r>
              <a:rPr lang="en-IE" sz="1800" dirty="0"/>
              <a:t>Confidential </a:t>
            </a:r>
            <a:r>
              <a:rPr lang="en-IE" sz="1800" dirty="0" smtClean="0"/>
              <a:t>Information </a:t>
            </a:r>
            <a:endParaRPr lang="en-IE" sz="1800" dirty="0"/>
          </a:p>
          <a:p>
            <a:pPr marL="0" indent="0" algn="ctr">
              <a:buNone/>
            </a:pPr>
            <a:endParaRPr lang="en-IE" sz="2000" b="1" u="sng" dirty="0" smtClean="0"/>
          </a:p>
          <a:p>
            <a:pPr marL="0" indent="0" algn="ctr">
              <a:buNone/>
            </a:pPr>
            <a:r>
              <a:rPr lang="en-IE" sz="2000" b="1" u="sng" dirty="0" smtClean="0"/>
              <a:t>All NDAs must be reviewed and signed by the ORI</a:t>
            </a:r>
            <a:endParaRPr lang="en-IE" sz="2000" b="1" u="sng" dirty="0"/>
          </a:p>
          <a:p>
            <a:pPr marL="0" indent="0" algn="ctr">
              <a:buNone/>
            </a:pPr>
            <a:endParaRPr lang="en-IE" sz="2000" b="1" u="sng" dirty="0" smtClean="0"/>
          </a:p>
          <a:p>
            <a:pPr marL="0" indent="0">
              <a:buNone/>
            </a:pPr>
            <a:endParaRPr lang="en-IE" sz="1800" dirty="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a:xfrm>
            <a:off x="457200" y="274638"/>
            <a:ext cx="8229600" cy="966485"/>
          </a:xfrm>
        </p:spPr>
        <p:txBody>
          <a:bodyPr>
            <a:normAutofit fontScale="90000"/>
          </a:bodyPr>
          <a:lstStyle/>
          <a:p>
            <a:pPr marL="0" lvl="0" indent="0" algn="ctr"/>
            <a:r>
              <a:rPr lang="en-IE" sz="3600" dirty="0" smtClean="0"/>
              <a:t>Protecting Confidential Information: Non-Disclosure Agreements</a:t>
            </a:r>
            <a:endParaRPr lang="en-IE" sz="2000" dirty="0"/>
          </a:p>
        </p:txBody>
      </p:sp>
    </p:spTree>
    <p:extLst>
      <p:ext uri="{BB962C8B-B14F-4D97-AF65-F5344CB8AC3E}">
        <p14:creationId xmlns:p14="http://schemas.microsoft.com/office/powerpoint/2010/main" val="347776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241123"/>
            <a:ext cx="8238212" cy="4570397"/>
          </a:xfrm>
        </p:spPr>
        <p:txBody>
          <a:bodyPr/>
          <a:lstStyle/>
          <a:p>
            <a:pPr marL="0" indent="0">
              <a:buNone/>
            </a:pPr>
            <a:endParaRPr lang="en-IE" sz="2000" dirty="0" smtClean="0"/>
          </a:p>
          <a:p>
            <a:pPr marL="0" indent="0">
              <a:buNone/>
            </a:pPr>
            <a:r>
              <a:rPr lang="en-IE" sz="2000" dirty="0" smtClean="0"/>
              <a:t>Variety of circumstances where an NDA may be required:</a:t>
            </a:r>
          </a:p>
          <a:p>
            <a:r>
              <a:rPr lang="en-IE" sz="2000" dirty="0"/>
              <a:t>External party may be providing RCSI with information that can be used in research but in its raw form is </a:t>
            </a:r>
            <a:r>
              <a:rPr lang="en-IE" sz="2000" dirty="0" smtClean="0"/>
              <a:t>confidential</a:t>
            </a:r>
          </a:p>
          <a:p>
            <a:r>
              <a:rPr lang="en-IE" sz="2000" dirty="0" smtClean="0"/>
              <a:t>Discussions on possible research collaboration – company interested in working with RCSI on a new project it wishes to keep secret</a:t>
            </a:r>
          </a:p>
          <a:p>
            <a:r>
              <a:rPr lang="en-IE" sz="2000" dirty="0" smtClean="0"/>
              <a:t>RCSI researchers may wish to discuss ideas with a company who has indicated an interest in funding their research but has not yet committed to do so</a:t>
            </a:r>
          </a:p>
          <a:p>
            <a:r>
              <a:rPr lang="en-IE" sz="2000" dirty="0" smtClean="0"/>
              <a:t>Presentation of a new product or technology to a prospective licensee</a:t>
            </a:r>
          </a:p>
          <a:p>
            <a:r>
              <a:rPr lang="en-IE" sz="2000" dirty="0" smtClean="0"/>
              <a:t>Peer review (thesis; funding application; clinical trial protocol, etc.)</a:t>
            </a:r>
            <a:endParaRPr lang="en-IE" sz="2000" dirty="0"/>
          </a:p>
          <a:p>
            <a:pPr marL="0" indent="0">
              <a:buNone/>
            </a:pPr>
            <a:endParaRPr lang="en-IE" sz="2000" dirty="0" smtClean="0"/>
          </a:p>
          <a:p>
            <a:pPr marL="0" indent="0">
              <a:buNone/>
            </a:pPr>
            <a:endParaRPr lang="en-IE" sz="2000" dirty="0"/>
          </a:p>
          <a:p>
            <a:pPr marL="0" indent="0">
              <a:buNone/>
            </a:pPr>
            <a:endParaRPr lang="en-IE" sz="2000" dirty="0" smtClean="0"/>
          </a:p>
          <a:p>
            <a:pPr marL="0" indent="0">
              <a:buNone/>
            </a:pPr>
            <a:endParaRPr lang="en-IE" sz="2000" dirty="0"/>
          </a:p>
          <a:p>
            <a:pPr marL="0" indent="0">
              <a:buNone/>
            </a:pPr>
            <a:endParaRPr lang="en-IE" sz="2000" dirty="0" smtClean="0"/>
          </a:p>
          <a:p>
            <a:pPr marL="0" indent="0">
              <a:buNone/>
            </a:pPr>
            <a:endParaRPr lang="en-IE" sz="2000" dirty="0"/>
          </a:p>
          <a:p>
            <a:pPr marL="0" indent="0" algn="ctr">
              <a:buNone/>
            </a:pPr>
            <a:r>
              <a:rPr lang="en-IE" sz="2000" b="1" u="sng" dirty="0" smtClean="0"/>
              <a:t>All NDAs must be reviewed and signed by the ORI</a:t>
            </a:r>
            <a:endParaRPr lang="en-IE" sz="2000" b="1" u="sng" dirty="0"/>
          </a:p>
          <a:p>
            <a:pPr marL="0" indent="0" algn="ctr">
              <a:buNone/>
            </a:pPr>
            <a:endParaRPr lang="en-IE" sz="2000" b="1" u="sng" dirty="0" smtClean="0"/>
          </a:p>
          <a:p>
            <a:pPr marL="0" indent="0">
              <a:buNone/>
            </a:pPr>
            <a:endParaRPr lang="en-IE" sz="1800" dirty="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p:txBody>
          <a:bodyPr>
            <a:normAutofit/>
          </a:bodyPr>
          <a:lstStyle/>
          <a:p>
            <a:pPr marL="0" lvl="0" indent="0" algn="ctr"/>
            <a:r>
              <a:rPr lang="en-IE" sz="3600" dirty="0" smtClean="0"/>
              <a:t>When do you need an NDA?</a:t>
            </a:r>
            <a:endParaRPr lang="en-IE" sz="2000" dirty="0"/>
          </a:p>
        </p:txBody>
      </p:sp>
    </p:spTree>
    <p:extLst>
      <p:ext uri="{BB962C8B-B14F-4D97-AF65-F5344CB8AC3E}">
        <p14:creationId xmlns:p14="http://schemas.microsoft.com/office/powerpoint/2010/main" val="215033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7326" y="1363043"/>
            <a:ext cx="8229600" cy="3513757"/>
          </a:xfrm>
        </p:spPr>
        <p:txBody>
          <a:bodyPr/>
          <a:lstStyle/>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p:txBody>
          <a:bodyPr>
            <a:normAutofit/>
          </a:bodyPr>
          <a:lstStyle/>
          <a:p>
            <a:pPr marL="0" lvl="0" indent="0"/>
            <a:r>
              <a:rPr lang="en-IE" sz="2800" dirty="0" smtClean="0"/>
              <a:t>NDA – Benefits</a:t>
            </a:r>
            <a:endParaRPr lang="en-IE" sz="2800" dirty="0"/>
          </a:p>
        </p:txBody>
      </p:sp>
      <p:sp>
        <p:nvSpPr>
          <p:cNvPr id="4" name="Content Placeholder 2"/>
          <p:cNvSpPr txBox="1">
            <a:spLocks/>
          </p:cNvSpPr>
          <p:nvPr/>
        </p:nvSpPr>
        <p:spPr bwMode="auto">
          <a:xfrm>
            <a:off x="607326" y="1310067"/>
            <a:ext cx="8227326" cy="4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E11937"/>
              </a:buClr>
              <a:buFont typeface="Arial" pitchFamily="34" charset="0"/>
              <a:buChar char="•"/>
              <a:defRPr sz="2400" kern="1200">
                <a:solidFill>
                  <a:schemeClr val="tx1"/>
                </a:solidFill>
                <a:latin typeface="Arial" panose="020B0604020202020204" pitchFamily="34" charset="0"/>
                <a:ea typeface="ＭＳ Ｐゴシック"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itchFamily="34" charset="0"/>
              <a:buChar char="•"/>
              <a:defRPr sz="1800" kern="1200">
                <a:solidFill>
                  <a:schemeClr val="tx1"/>
                </a:solidFill>
                <a:latin typeface="Arial" panose="020B0604020202020204" pitchFamily="34" charset="0"/>
                <a:ea typeface="ＭＳ Ｐゴシック"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anose="020B0604020202020204" pitchFamily="34" charset="0"/>
                <a:ea typeface="ＭＳ Ｐゴシック"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chemeClr val="tx1"/>
                </a:solidFill>
                <a:latin typeface="Arial" panose="020B0604020202020204" pitchFamily="34" charset="0"/>
                <a:ea typeface="ＭＳ Ｐゴシック"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ü"/>
            </a:pPr>
            <a:r>
              <a:rPr lang="en-IE" sz="2000" dirty="0" smtClean="0"/>
              <a:t>Protects Confidential Information</a:t>
            </a:r>
          </a:p>
          <a:p>
            <a:pPr>
              <a:buFont typeface="Wingdings" panose="05000000000000000000" pitchFamily="2" charset="2"/>
              <a:buChar char="ü"/>
            </a:pPr>
            <a:r>
              <a:rPr lang="en-IE" sz="2000" dirty="0" smtClean="0"/>
              <a:t>Helps ensure patentability of potential future inventions (by ensuring the  invention has not been publicly disclosed prior to filing of a patent application)</a:t>
            </a:r>
          </a:p>
          <a:p>
            <a:pPr>
              <a:buFont typeface="Wingdings" panose="05000000000000000000" pitchFamily="2" charset="2"/>
              <a:buChar char="ü"/>
            </a:pPr>
            <a:r>
              <a:rPr lang="en-IE" sz="2000" dirty="0" smtClean="0"/>
              <a:t>Provides a formal record of the disclosure and a legally binding agreement which may be enforced in the event of breach</a:t>
            </a:r>
          </a:p>
          <a:p>
            <a:pPr>
              <a:buFont typeface="Wingdings" panose="05000000000000000000" pitchFamily="2" charset="2"/>
              <a:buChar char="ü"/>
            </a:pPr>
            <a:r>
              <a:rPr lang="en-IE" sz="2000" dirty="0"/>
              <a:t>Provides clarity on the scope of Confidential </a:t>
            </a:r>
            <a:r>
              <a:rPr lang="en-IE" sz="2000" dirty="0" smtClean="0"/>
              <a:t>Information (which can avoid future disputes)</a:t>
            </a:r>
          </a:p>
          <a:p>
            <a:pPr>
              <a:buFont typeface="Wingdings" panose="05000000000000000000" pitchFamily="2" charset="2"/>
              <a:buChar char="ü"/>
            </a:pPr>
            <a:r>
              <a:rPr lang="en-IE" sz="2000" dirty="0" smtClean="0"/>
              <a:t>Ensures the </a:t>
            </a:r>
            <a:r>
              <a:rPr lang="en-IE" sz="2000" dirty="0"/>
              <a:t>Recipient is </a:t>
            </a:r>
            <a:r>
              <a:rPr lang="en-IE" sz="2000" dirty="0" smtClean="0"/>
              <a:t>bound by obligations of confidentiality</a:t>
            </a:r>
          </a:p>
          <a:p>
            <a:pPr>
              <a:buFont typeface="Wingdings" panose="05000000000000000000" pitchFamily="2" charset="2"/>
              <a:buChar char="ü"/>
            </a:pPr>
            <a:r>
              <a:rPr lang="en-IE" sz="2000" dirty="0" smtClean="0"/>
              <a:t>Ensures the Recipient is obliged to protect the </a:t>
            </a:r>
            <a:r>
              <a:rPr lang="en-IE" sz="2000" dirty="0"/>
              <a:t>Confidential </a:t>
            </a:r>
            <a:r>
              <a:rPr lang="en-IE" sz="2000" dirty="0" smtClean="0"/>
              <a:t>Information by way of appropriate security measures</a:t>
            </a:r>
          </a:p>
          <a:p>
            <a:pPr>
              <a:buFont typeface="Wingdings" panose="05000000000000000000" pitchFamily="2" charset="2"/>
              <a:buChar char="ü"/>
            </a:pPr>
            <a:endParaRPr lang="en-IE" sz="2000" dirty="0" smtClean="0"/>
          </a:p>
          <a:p>
            <a:endParaRPr lang="en-IE" sz="1800" dirty="0" smtClean="0"/>
          </a:p>
          <a:p>
            <a:pPr marL="0" indent="0">
              <a:buFont typeface="Arial" pitchFamily="34" charset="0"/>
              <a:buNone/>
            </a:pPr>
            <a:endParaRPr lang="en-IE" sz="1600" dirty="0" smtClean="0"/>
          </a:p>
          <a:p>
            <a:pPr marL="0" indent="0">
              <a:buFont typeface="Arial" pitchFamily="34" charset="0"/>
              <a:buNone/>
            </a:pPr>
            <a:r>
              <a:rPr lang="en-IE" sz="1600" dirty="0" smtClean="0"/>
              <a:t> </a:t>
            </a:r>
          </a:p>
          <a:p>
            <a:pPr marL="0" indent="0">
              <a:buFont typeface="Arial" pitchFamily="34" charset="0"/>
              <a:buNone/>
            </a:pPr>
            <a:endParaRPr lang="en-IE" sz="2000" dirty="0" smtClean="0">
              <a:latin typeface="+mn-lt"/>
            </a:endParaRPr>
          </a:p>
        </p:txBody>
      </p:sp>
    </p:spTree>
    <p:extLst>
      <p:ext uri="{BB962C8B-B14F-4D97-AF65-F5344CB8AC3E}">
        <p14:creationId xmlns:p14="http://schemas.microsoft.com/office/powerpoint/2010/main" val="274611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7326" y="1363043"/>
            <a:ext cx="8229600" cy="3981117"/>
          </a:xfrm>
        </p:spPr>
        <p:txBody>
          <a:bodyPr/>
          <a:lstStyle/>
          <a:p>
            <a:pPr marL="0" indent="0">
              <a:buNone/>
            </a:pPr>
            <a:r>
              <a:rPr lang="en-IE" sz="1600" dirty="0"/>
              <a:t> </a:t>
            </a:r>
          </a:p>
          <a:p>
            <a:r>
              <a:rPr lang="en-IE" sz="2000" dirty="0" smtClean="0">
                <a:latin typeface="+mn-lt"/>
              </a:rPr>
              <a:t>Parties to the Agreement </a:t>
            </a:r>
          </a:p>
          <a:p>
            <a:r>
              <a:rPr lang="en-IE" sz="2000" dirty="0" smtClean="0">
                <a:latin typeface="+mn-lt"/>
              </a:rPr>
              <a:t>Definition of Confidential Information (including requirement to mark or to reduce to writing within defined time period if disclosed orally)</a:t>
            </a:r>
          </a:p>
          <a:p>
            <a:r>
              <a:rPr lang="en-IE" sz="2000" dirty="0" smtClean="0">
                <a:latin typeface="+mn-lt"/>
              </a:rPr>
              <a:t>Definition of Permitted Purpose</a:t>
            </a:r>
          </a:p>
          <a:p>
            <a:r>
              <a:rPr lang="en-IE" sz="2000" dirty="0" smtClean="0">
                <a:latin typeface="+mn-lt"/>
              </a:rPr>
              <a:t>Scope of Confidentiality Obligation</a:t>
            </a:r>
          </a:p>
          <a:p>
            <a:r>
              <a:rPr lang="en-IE" sz="2000" dirty="0" smtClean="0">
                <a:latin typeface="+mn-lt"/>
              </a:rPr>
              <a:t>Exclusions from </a:t>
            </a:r>
            <a:r>
              <a:rPr lang="en-IE" sz="2000" dirty="0">
                <a:latin typeface="+mn-lt"/>
              </a:rPr>
              <a:t>Confidentiality Obligation</a:t>
            </a:r>
          </a:p>
          <a:p>
            <a:r>
              <a:rPr lang="en-IE" sz="2000" dirty="0" smtClean="0">
                <a:latin typeface="+mn-lt"/>
              </a:rPr>
              <a:t>Term of Agreement</a:t>
            </a:r>
          </a:p>
          <a:p>
            <a:r>
              <a:rPr lang="en-IE" sz="2000" dirty="0" smtClean="0">
                <a:latin typeface="+mn-lt"/>
              </a:rPr>
              <a:t>IP arrangements (no implied licence; particularly important with industry NDAs where companies often seek assignment of Intellectual Property)</a:t>
            </a:r>
          </a:p>
          <a:p>
            <a:r>
              <a:rPr lang="en-IE" sz="2000" dirty="0" smtClean="0">
                <a:latin typeface="+mn-lt"/>
              </a:rPr>
              <a:t>(Boilerplate)</a:t>
            </a:r>
          </a:p>
        </p:txBody>
      </p:sp>
      <p:sp>
        <p:nvSpPr>
          <p:cNvPr id="3" name="Title 2"/>
          <p:cNvSpPr>
            <a:spLocks noGrp="1"/>
          </p:cNvSpPr>
          <p:nvPr>
            <p:ph type="title"/>
          </p:nvPr>
        </p:nvSpPr>
        <p:spPr/>
        <p:txBody>
          <a:bodyPr>
            <a:normAutofit/>
          </a:bodyPr>
          <a:lstStyle/>
          <a:p>
            <a:pPr marL="0" lvl="0" indent="0"/>
            <a:r>
              <a:rPr lang="en-IE" sz="2800" dirty="0" smtClean="0"/>
              <a:t>NDA – Key Terms</a:t>
            </a:r>
            <a:endParaRPr lang="en-IE" sz="2800" dirty="0"/>
          </a:p>
        </p:txBody>
      </p:sp>
    </p:spTree>
    <p:extLst>
      <p:ext uri="{BB962C8B-B14F-4D97-AF65-F5344CB8AC3E}">
        <p14:creationId xmlns:p14="http://schemas.microsoft.com/office/powerpoint/2010/main" val="325223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229360"/>
            <a:ext cx="8238212" cy="4663439"/>
          </a:xfrm>
        </p:spPr>
        <p:style>
          <a:lnRef idx="2">
            <a:schemeClr val="accent1"/>
          </a:lnRef>
          <a:fillRef idx="1">
            <a:schemeClr val="lt1"/>
          </a:fillRef>
          <a:effectRef idx="0">
            <a:schemeClr val="accent1"/>
          </a:effectRef>
          <a:fontRef idx="minor">
            <a:schemeClr val="dk1"/>
          </a:fontRef>
        </p:style>
        <p:txBody>
          <a:bodyPr/>
          <a:lstStyle/>
          <a:p>
            <a:pPr marL="0" indent="0">
              <a:buNone/>
            </a:pPr>
            <a:r>
              <a:rPr lang="en-IE" sz="1400" dirty="0" smtClean="0"/>
              <a:t>If you are disclosing RCSI’s Confidential Information to an external party</a:t>
            </a:r>
          </a:p>
          <a:p>
            <a:pPr marL="0" indent="0">
              <a:buNone/>
            </a:pPr>
            <a:endParaRPr lang="en-IE" sz="1400" dirty="0" smtClean="0"/>
          </a:p>
          <a:p>
            <a:pPr marL="0" indent="0">
              <a:buNone/>
            </a:pPr>
            <a:endParaRPr lang="en-IE" sz="1800" dirty="0" smtClean="0"/>
          </a:p>
          <a:p>
            <a:pPr marL="0" indent="0">
              <a:buNone/>
            </a:pPr>
            <a:r>
              <a:rPr lang="en-IE" sz="1400" dirty="0" smtClean="0"/>
              <a:t>Contact ORI providing details of:</a:t>
            </a:r>
          </a:p>
          <a:p>
            <a:pPr>
              <a:buFont typeface="+mj-lt"/>
              <a:buAutoNum type="arabicPeriod"/>
            </a:pPr>
            <a:r>
              <a:rPr lang="en-IE" sz="1400" dirty="0" smtClean="0">
                <a:solidFill>
                  <a:schemeClr val="tx1"/>
                </a:solidFill>
              </a:rPr>
              <a:t>Party you will be disclosing the </a:t>
            </a:r>
            <a:r>
              <a:rPr lang="en-IE" sz="1400" dirty="0"/>
              <a:t>Confidential Information</a:t>
            </a:r>
            <a:r>
              <a:rPr lang="en-IE" sz="1400" dirty="0" smtClean="0">
                <a:solidFill>
                  <a:schemeClr val="tx1"/>
                </a:solidFill>
              </a:rPr>
              <a:t> to (Recipient) (including contact details for the person or office to whom the NDA should be issued for review and signature)</a:t>
            </a:r>
          </a:p>
          <a:p>
            <a:pPr>
              <a:buFont typeface="+mj-lt"/>
              <a:buAutoNum type="arabicPeriod"/>
            </a:pPr>
            <a:r>
              <a:rPr lang="en-IE" sz="1400" dirty="0" smtClean="0"/>
              <a:t>The Field </a:t>
            </a:r>
          </a:p>
          <a:p>
            <a:pPr>
              <a:buFont typeface="+mj-lt"/>
              <a:buAutoNum type="arabicPeriod"/>
            </a:pPr>
            <a:r>
              <a:rPr lang="en-IE" sz="1400" dirty="0" smtClean="0"/>
              <a:t>The Purpose of the discussion</a:t>
            </a:r>
          </a:p>
          <a:p>
            <a:pPr>
              <a:buFont typeface="+mj-lt"/>
              <a:buAutoNum type="arabicPeriod"/>
            </a:pPr>
            <a:r>
              <a:rPr lang="en-IE" sz="1400" dirty="0" smtClean="0"/>
              <a:t>Whether the disclosure of Confidential Information will be one or two way</a:t>
            </a:r>
          </a:p>
          <a:p>
            <a:pPr marL="0" indent="0">
              <a:buNone/>
            </a:pPr>
            <a:endParaRPr lang="en-US" sz="1200" b="1" dirty="0" smtClean="0"/>
          </a:p>
          <a:p>
            <a:pPr marL="0" indent="0">
              <a:buNone/>
            </a:pPr>
            <a:endParaRPr lang="en-IE" sz="1800" dirty="0"/>
          </a:p>
          <a:p>
            <a:pPr marL="0" indent="0">
              <a:buNone/>
            </a:pPr>
            <a:r>
              <a:rPr lang="en-IE" sz="1400" dirty="0" smtClean="0"/>
              <a:t>ORI will use these details to inform an appropriate NDA and will issue this NDA to the Recipient’s legal / technology transfer office or to an individual if the Recipient is acting in a private capacity </a:t>
            </a:r>
          </a:p>
          <a:p>
            <a:pPr marL="0" indent="0">
              <a:buNone/>
            </a:pPr>
            <a:endParaRPr lang="en-IE" sz="1400" dirty="0"/>
          </a:p>
          <a:p>
            <a:pPr marL="0" indent="0">
              <a:buNone/>
            </a:pPr>
            <a:endParaRPr lang="en-IE" sz="1400" dirty="0" smtClean="0"/>
          </a:p>
          <a:p>
            <a:pPr marL="0" indent="0">
              <a:buNone/>
            </a:pPr>
            <a:endParaRPr lang="en-IE" sz="1400" dirty="0" smtClean="0"/>
          </a:p>
          <a:p>
            <a:pPr marL="0" indent="0">
              <a:buNone/>
            </a:pPr>
            <a:r>
              <a:rPr lang="en-IE" sz="1400" dirty="0" smtClean="0"/>
              <a:t>ORI will liaise with the Recipient to negotiate and sign the NDA </a:t>
            </a:r>
          </a:p>
          <a:p>
            <a:pPr marL="0" indent="0">
              <a:buNone/>
            </a:pPr>
            <a:endParaRPr lang="en-IE" sz="1800" dirty="0" smtClean="0"/>
          </a:p>
          <a:p>
            <a:pPr marL="0" indent="0">
              <a:buNone/>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a:xfrm>
            <a:off x="598714" y="274638"/>
            <a:ext cx="8088086" cy="954723"/>
          </a:xfrm>
        </p:spPr>
        <p:txBody>
          <a:bodyPr>
            <a:normAutofit/>
          </a:bodyPr>
          <a:lstStyle/>
          <a:p>
            <a:pPr marL="0" lvl="0" indent="0" algn="ctr"/>
            <a:r>
              <a:rPr lang="en-IE" sz="2400" dirty="0" smtClean="0"/>
              <a:t>NDA Procedures (Disclosure of RCSI Confidential Information to external party)</a:t>
            </a:r>
            <a:endParaRPr lang="en-IE" sz="2400" dirty="0"/>
          </a:p>
        </p:txBody>
      </p:sp>
      <p:sp>
        <p:nvSpPr>
          <p:cNvPr id="2" name="Down Arrow 1"/>
          <p:cNvSpPr/>
          <p:nvPr/>
        </p:nvSpPr>
        <p:spPr>
          <a:xfrm>
            <a:off x="4003040" y="1656080"/>
            <a:ext cx="274320" cy="4165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 name="Down Arrow 4"/>
          <p:cNvSpPr/>
          <p:nvPr/>
        </p:nvSpPr>
        <p:spPr>
          <a:xfrm>
            <a:off x="4053840" y="3723640"/>
            <a:ext cx="274320" cy="4165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Down Arrow 5"/>
          <p:cNvSpPr/>
          <p:nvPr/>
        </p:nvSpPr>
        <p:spPr>
          <a:xfrm>
            <a:off x="4079240" y="4856480"/>
            <a:ext cx="274320" cy="4165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25245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229361"/>
            <a:ext cx="8238212" cy="4561840"/>
          </a:xfrm>
        </p:spPr>
        <p:style>
          <a:lnRef idx="2">
            <a:schemeClr val="accent1"/>
          </a:lnRef>
          <a:fillRef idx="1">
            <a:schemeClr val="lt1"/>
          </a:fillRef>
          <a:effectRef idx="0">
            <a:schemeClr val="accent1"/>
          </a:effectRef>
          <a:fontRef idx="minor">
            <a:schemeClr val="dk1"/>
          </a:fontRef>
        </p:style>
        <p:txBody>
          <a:bodyPr/>
          <a:lstStyle/>
          <a:p>
            <a:pPr marL="0" indent="0">
              <a:buNone/>
            </a:pPr>
            <a:r>
              <a:rPr lang="en-IE" sz="1600" dirty="0" smtClean="0"/>
              <a:t>If you are receiving Confidential Information from an external party (Disclosing Party)</a:t>
            </a:r>
          </a:p>
          <a:p>
            <a:pPr marL="0" indent="0">
              <a:buNone/>
            </a:pPr>
            <a:endParaRPr lang="en-IE" sz="1800" dirty="0" smtClean="0"/>
          </a:p>
          <a:p>
            <a:pPr marL="0" indent="0">
              <a:buNone/>
            </a:pPr>
            <a:endParaRPr lang="en-IE" sz="1800" dirty="0" smtClean="0"/>
          </a:p>
          <a:p>
            <a:pPr>
              <a:buFont typeface="+mj-lt"/>
              <a:buAutoNum type="arabicPeriod"/>
            </a:pPr>
            <a:r>
              <a:rPr lang="en-IE" sz="1600" dirty="0" smtClean="0"/>
              <a:t>Contact ORI to advise of the engagement</a:t>
            </a:r>
          </a:p>
          <a:p>
            <a:pPr>
              <a:buFont typeface="+mj-lt"/>
              <a:buAutoNum type="arabicPeriod"/>
            </a:pPr>
            <a:r>
              <a:rPr lang="en-IE" sz="1600" dirty="0" smtClean="0"/>
              <a:t>Confirm details of the Field, Purpose and whether the disclosure will be one or two way</a:t>
            </a:r>
          </a:p>
          <a:p>
            <a:pPr>
              <a:buFont typeface="+mj-lt"/>
              <a:buAutoNum type="arabicPeriod"/>
            </a:pPr>
            <a:r>
              <a:rPr lang="en-IE" sz="1600" dirty="0"/>
              <a:t>P</a:t>
            </a:r>
            <a:r>
              <a:rPr lang="en-IE" sz="1600" dirty="0" smtClean="0"/>
              <a:t>rovide a copy of the NDA received from the Disclosing Party for review and signature (if the Disclosing Party does not provide an NDA the ORI will provide a suitable template)</a:t>
            </a:r>
          </a:p>
          <a:p>
            <a:pPr>
              <a:buFont typeface="+mj-lt"/>
              <a:buAutoNum type="arabicPeriod"/>
            </a:pPr>
            <a:r>
              <a:rPr lang="en-IE" sz="1600" dirty="0" smtClean="0"/>
              <a:t>Provide </a:t>
            </a:r>
            <a:r>
              <a:rPr lang="en-IE" sz="1600" dirty="0"/>
              <a:t>contact details for the person or office </a:t>
            </a:r>
            <a:r>
              <a:rPr lang="en-IE" sz="1600" dirty="0" smtClean="0"/>
              <a:t>with </a:t>
            </a:r>
            <a:r>
              <a:rPr lang="en-IE" sz="1600" dirty="0"/>
              <a:t>whom the </a:t>
            </a:r>
            <a:r>
              <a:rPr lang="en-IE" sz="1600" dirty="0" smtClean="0"/>
              <a:t>ORI </a:t>
            </a:r>
            <a:r>
              <a:rPr lang="en-IE" sz="1600" dirty="0"/>
              <a:t>should </a:t>
            </a:r>
            <a:r>
              <a:rPr lang="en-IE" sz="1600" dirty="0" smtClean="0"/>
              <a:t>liaise to negotiate and sign the NDA</a:t>
            </a:r>
          </a:p>
          <a:p>
            <a:pPr marL="0" indent="0">
              <a:buNone/>
            </a:pPr>
            <a:endParaRPr lang="en-US" sz="1200" b="1" dirty="0" smtClean="0"/>
          </a:p>
          <a:p>
            <a:pPr marL="0" indent="0">
              <a:buNone/>
            </a:pPr>
            <a:endParaRPr lang="en-IE" sz="1800" dirty="0"/>
          </a:p>
          <a:p>
            <a:pPr marL="0" indent="0">
              <a:buNone/>
            </a:pPr>
            <a:endParaRPr lang="en-IE" sz="1800" dirty="0"/>
          </a:p>
          <a:p>
            <a:pPr marL="0" indent="0">
              <a:buNone/>
            </a:pPr>
            <a:r>
              <a:rPr lang="en-IE" sz="1600" dirty="0" smtClean="0"/>
              <a:t>ORI will liaise with the Disclosing Party to negotiate and sign the NDA </a:t>
            </a:r>
          </a:p>
          <a:p>
            <a:pPr marL="0" indent="0">
              <a:buNone/>
            </a:pPr>
            <a:endParaRPr lang="en-IE" sz="1800" dirty="0" smtClean="0"/>
          </a:p>
          <a:p>
            <a:pPr marL="0" indent="0">
              <a:buNone/>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a:xfrm>
            <a:off x="598714" y="274638"/>
            <a:ext cx="8088086" cy="954723"/>
          </a:xfrm>
        </p:spPr>
        <p:txBody>
          <a:bodyPr>
            <a:normAutofit/>
          </a:bodyPr>
          <a:lstStyle/>
          <a:p>
            <a:pPr marL="0" lvl="0" indent="0" algn="ctr"/>
            <a:r>
              <a:rPr lang="en-IE" sz="2400" dirty="0" smtClean="0"/>
              <a:t>NDA Procedures (Receipt of Confidential Information from External Party)</a:t>
            </a:r>
            <a:endParaRPr lang="en-IE" sz="2400" dirty="0"/>
          </a:p>
        </p:txBody>
      </p:sp>
      <p:sp>
        <p:nvSpPr>
          <p:cNvPr id="8" name="Down Arrow 7"/>
          <p:cNvSpPr/>
          <p:nvPr/>
        </p:nvSpPr>
        <p:spPr>
          <a:xfrm>
            <a:off x="4373880" y="4470400"/>
            <a:ext cx="43688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Down Arrow 8"/>
          <p:cNvSpPr/>
          <p:nvPr/>
        </p:nvSpPr>
        <p:spPr>
          <a:xfrm>
            <a:off x="4373880" y="1564640"/>
            <a:ext cx="43688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24532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fontScale="90000"/>
          </a:bodyPr>
          <a:lstStyle/>
          <a:p>
            <a:pPr algn="l"/>
            <a:r>
              <a:rPr lang="en-IE" b="1" dirty="0" smtClean="0">
                <a:solidFill>
                  <a:schemeClr val="tx1">
                    <a:lumMod val="50000"/>
                    <a:lumOff val="50000"/>
                  </a:schemeClr>
                </a:solidFill>
              </a:rPr>
              <a:t>Thank you…</a:t>
            </a:r>
            <a:br>
              <a:rPr lang="en-IE" b="1" dirty="0" smtClean="0">
                <a:solidFill>
                  <a:schemeClr val="tx1">
                    <a:lumMod val="50000"/>
                    <a:lumOff val="50000"/>
                  </a:schemeClr>
                </a:solidFill>
              </a:rPr>
            </a:br>
            <a:r>
              <a:rPr lang="en-IE" dirty="0" smtClean="0">
                <a:solidFill>
                  <a:schemeClr val="tx1">
                    <a:lumMod val="50000"/>
                    <a:lumOff val="50000"/>
                  </a:schemeClr>
                </a:solidFill>
              </a:rPr>
              <a:t>Please feel free to contact me:</a:t>
            </a:r>
            <a:br>
              <a:rPr lang="en-IE" dirty="0" smtClean="0">
                <a:solidFill>
                  <a:schemeClr val="tx1">
                    <a:lumMod val="50000"/>
                    <a:lumOff val="50000"/>
                  </a:schemeClr>
                </a:solidFill>
              </a:rPr>
            </a:br>
            <a:r>
              <a:rPr lang="en-IE" dirty="0" smtClean="0">
                <a:solidFill>
                  <a:schemeClr val="tx1">
                    <a:lumMod val="50000"/>
                    <a:lumOff val="50000"/>
                  </a:schemeClr>
                </a:solidFill>
                <a:hlinkClick r:id="rId2"/>
              </a:rPr>
              <a:t>michellekelly@rcsi.ie</a:t>
            </a:r>
            <a:r>
              <a:rPr lang="en-IE" dirty="0" smtClean="0">
                <a:solidFill>
                  <a:schemeClr val="tx1">
                    <a:lumMod val="50000"/>
                    <a:lumOff val="50000"/>
                  </a:schemeClr>
                </a:solidFill>
              </a:rPr>
              <a:t>; Ext. 5002</a:t>
            </a:r>
            <a:endParaRPr lang="en-IE" dirty="0"/>
          </a:p>
        </p:txBody>
      </p:sp>
      <p:sp>
        <p:nvSpPr>
          <p:cNvPr id="2" name="AutoShape 2" descr="Výsledek obrázku pro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1662456"/>
            <a:ext cx="5487951" cy="363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6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H6868-RCSI-PowerPoint-Template_Corporate11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H6868-RCSI-PowerPoint-Template_Corporate11 (2)</Template>
  <TotalTime>720</TotalTime>
  <Words>684</Words>
  <Application>Microsoft Office PowerPoint</Application>
  <PresentationFormat>On-screen Show (4:3)</PresentationFormat>
  <Paragraphs>128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H6868-RCSI-PowerPoint-Template_Corporate11 (2)</vt:lpstr>
      <vt:lpstr>Confidential Information </vt:lpstr>
      <vt:lpstr>What is Disclosure?</vt:lpstr>
      <vt:lpstr>Protecting Confidential Information: Non-Disclosure Agreements</vt:lpstr>
      <vt:lpstr>When do you need an NDA?</vt:lpstr>
      <vt:lpstr>NDA – Benefits</vt:lpstr>
      <vt:lpstr>NDA – Key Terms</vt:lpstr>
      <vt:lpstr>NDA Procedures (Disclosure of RCSI Confidential Information to external party)</vt:lpstr>
      <vt:lpstr>NDA Procedures (Receipt of Confidential Information from External Party)</vt:lpstr>
      <vt:lpstr>Thank you… Please feel free to contact me: michellekelly@rcsi.ie; Ext. 5002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Gallagher</dc:creator>
  <cp:lastModifiedBy>Windows User</cp:lastModifiedBy>
  <cp:revision>77</cp:revision>
  <cp:lastPrinted>2015-09-29T16:56:38Z</cp:lastPrinted>
  <dcterms:created xsi:type="dcterms:W3CDTF">2015-01-30T09:24:37Z</dcterms:created>
  <dcterms:modified xsi:type="dcterms:W3CDTF">2017-10-27T08:23:07Z</dcterms:modified>
</cp:coreProperties>
</file>