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258" r:id="rId3"/>
    <p:sldId id="259" r:id="rId4"/>
    <p:sldId id="260" r:id="rId5"/>
    <p:sldId id="261" r:id="rId6"/>
    <p:sldId id="287" r:id="rId7"/>
    <p:sldId id="268" r:id="rId8"/>
    <p:sldId id="269" r:id="rId9"/>
    <p:sldId id="295" r:id="rId10"/>
    <p:sldId id="270" r:id="rId11"/>
    <p:sldId id="310" r:id="rId12"/>
    <p:sldId id="309" r:id="rId13"/>
    <p:sldId id="308" r:id="rId14"/>
    <p:sldId id="311" r:id="rId15"/>
    <p:sldId id="297" r:id="rId16"/>
    <p:sldId id="312" r:id="rId17"/>
    <p:sldId id="318" r:id="rId18"/>
    <p:sldId id="317" r:id="rId19"/>
    <p:sldId id="321" r:id="rId20"/>
    <p:sldId id="316" r:id="rId21"/>
    <p:sldId id="315" r:id="rId22"/>
    <p:sldId id="314" r:id="rId23"/>
    <p:sldId id="313" r:id="rId24"/>
    <p:sldId id="320" r:id="rId25"/>
    <p:sldId id="298" r:id="rId26"/>
    <p:sldId id="324" r:id="rId27"/>
    <p:sldId id="323" r:id="rId28"/>
    <p:sldId id="322" r:id="rId29"/>
    <p:sldId id="299" r:id="rId30"/>
    <p:sldId id="325" r:id="rId31"/>
    <p:sldId id="273" r:id="rId32"/>
    <p:sldId id="330" r:id="rId33"/>
    <p:sldId id="329" r:id="rId34"/>
    <p:sldId id="328" r:id="rId35"/>
    <p:sldId id="327" r:id="rId36"/>
    <p:sldId id="326" r:id="rId37"/>
    <p:sldId id="271" r:id="rId38"/>
    <p:sldId id="334" r:id="rId39"/>
    <p:sldId id="333" r:id="rId40"/>
    <p:sldId id="332" r:id="rId41"/>
    <p:sldId id="300" r:id="rId42"/>
    <p:sldId id="267" r:id="rId43"/>
    <p:sldId id="286" r:id="rId44"/>
    <p:sldId id="293" r:id="rId45"/>
    <p:sldId id="294" r:id="rId46"/>
    <p:sldId id="276" r:id="rId47"/>
    <p:sldId id="265" r:id="rId48"/>
    <p:sldId id="263" r:id="rId49"/>
    <p:sldId id="288" r:id="rId50"/>
    <p:sldId id="264" r:id="rId51"/>
    <p:sldId id="302" r:id="rId52"/>
    <p:sldId id="301" r:id="rId53"/>
  </p:sldIdLst>
  <p:sldSz cx="9144000" cy="6858000" type="screen4x3"/>
  <p:notesSz cx="6797675" cy="9926638"/>
  <p:defaultTextStyle>
    <a:defPPr>
      <a:defRPr lang="en-IE"/>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1937"/>
    <a:srgbClr val="FF1937"/>
    <a:srgbClr val="E11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87567" autoAdjust="0"/>
  </p:normalViewPr>
  <p:slideViewPr>
    <p:cSldViewPr snapToGrid="0" snapToObjects="1">
      <p:cViewPr varScale="1">
        <p:scale>
          <a:sx n="60" d="100"/>
          <a:sy n="60" d="100"/>
        </p:scale>
        <p:origin x="147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F7404-6F70-47AA-B14C-54E24DCAF6BD}" type="doc">
      <dgm:prSet loTypeId="urn:microsoft.com/office/officeart/2005/8/layout/cycle5" loCatId="cycle" qsTypeId="urn:microsoft.com/office/officeart/2005/8/quickstyle/3d2" qsCatId="3D" csTypeId="urn:microsoft.com/office/officeart/2005/8/colors/colorful1" csCatId="colorful" phldr="1"/>
      <dgm:spPr/>
      <dgm:t>
        <a:bodyPr/>
        <a:lstStyle/>
        <a:p>
          <a:endParaRPr lang="en-IE"/>
        </a:p>
      </dgm:t>
    </dgm:pt>
    <dgm:pt modelId="{E62F6F8A-5262-406E-8780-01AC1F50339F}">
      <dgm:prSet phldrT="[Text]" custT="1"/>
      <dgm:spPr/>
      <dgm:t>
        <a:bodyPr/>
        <a:lstStyle/>
        <a:p>
          <a:r>
            <a:rPr lang="en-IE" sz="1600" b="1" dirty="0" smtClean="0">
              <a:solidFill>
                <a:schemeClr val="tx1"/>
              </a:solidFill>
            </a:rPr>
            <a:t>Initiation</a:t>
          </a:r>
          <a:endParaRPr lang="en-IE" sz="1600" b="1" dirty="0">
            <a:solidFill>
              <a:schemeClr val="tx1"/>
            </a:solidFill>
          </a:endParaRPr>
        </a:p>
      </dgm:t>
    </dgm:pt>
    <dgm:pt modelId="{5CE31A0F-146E-4271-835A-3541EC44EB00}" type="parTrans" cxnId="{67A671F8-5C42-4F73-A657-E256786E5053}">
      <dgm:prSet/>
      <dgm:spPr/>
      <dgm:t>
        <a:bodyPr/>
        <a:lstStyle/>
        <a:p>
          <a:endParaRPr lang="en-IE" sz="1600" b="1">
            <a:solidFill>
              <a:schemeClr val="tx1"/>
            </a:solidFill>
          </a:endParaRPr>
        </a:p>
      </dgm:t>
    </dgm:pt>
    <dgm:pt modelId="{2B89E2D4-C20B-419B-873C-107887C29BD2}" type="sibTrans" cxnId="{67A671F8-5C42-4F73-A657-E256786E5053}">
      <dgm:prSet/>
      <dgm:spPr/>
      <dgm:t>
        <a:bodyPr/>
        <a:lstStyle/>
        <a:p>
          <a:endParaRPr lang="en-IE" sz="1600" b="1">
            <a:solidFill>
              <a:schemeClr val="tx1"/>
            </a:solidFill>
          </a:endParaRPr>
        </a:p>
      </dgm:t>
    </dgm:pt>
    <dgm:pt modelId="{0C7E5217-7CE2-4FC4-8A83-C74C916F915A}">
      <dgm:prSet phldrT="[Text]" custT="1"/>
      <dgm:spPr/>
      <dgm:t>
        <a:bodyPr/>
        <a:lstStyle/>
        <a:p>
          <a:r>
            <a:rPr lang="en-IE" sz="1600" b="1" dirty="0" smtClean="0">
              <a:solidFill>
                <a:schemeClr val="tx1"/>
              </a:solidFill>
            </a:rPr>
            <a:t>Plan</a:t>
          </a:r>
          <a:endParaRPr lang="en-IE" sz="1600" b="1" dirty="0">
            <a:solidFill>
              <a:schemeClr val="tx1"/>
            </a:solidFill>
          </a:endParaRPr>
        </a:p>
      </dgm:t>
    </dgm:pt>
    <dgm:pt modelId="{D15B4802-9737-4618-888F-72D35F15A5E4}" type="parTrans" cxnId="{0FDDA2A2-26BF-4835-ACB0-E79923A7F74C}">
      <dgm:prSet/>
      <dgm:spPr/>
      <dgm:t>
        <a:bodyPr/>
        <a:lstStyle/>
        <a:p>
          <a:endParaRPr lang="en-IE" sz="1600" b="1">
            <a:solidFill>
              <a:schemeClr val="tx1"/>
            </a:solidFill>
          </a:endParaRPr>
        </a:p>
      </dgm:t>
    </dgm:pt>
    <dgm:pt modelId="{CDF4DB9F-1275-47FC-8B98-D30EF0BA537D}" type="sibTrans" cxnId="{0FDDA2A2-26BF-4835-ACB0-E79923A7F74C}">
      <dgm:prSet/>
      <dgm:spPr/>
      <dgm:t>
        <a:bodyPr/>
        <a:lstStyle/>
        <a:p>
          <a:endParaRPr lang="en-IE" sz="1600" b="1">
            <a:solidFill>
              <a:schemeClr val="tx1"/>
            </a:solidFill>
          </a:endParaRPr>
        </a:p>
      </dgm:t>
    </dgm:pt>
    <dgm:pt modelId="{9661A0A2-4C4E-426C-A8D3-B63718A26E5E}">
      <dgm:prSet phldrT="[Text]" custT="1"/>
      <dgm:spPr/>
      <dgm:t>
        <a:bodyPr/>
        <a:lstStyle/>
        <a:p>
          <a:r>
            <a:rPr lang="en-IE" sz="1600" b="1" dirty="0" smtClean="0">
              <a:solidFill>
                <a:schemeClr val="tx1"/>
              </a:solidFill>
            </a:rPr>
            <a:t>Analyse</a:t>
          </a:r>
          <a:endParaRPr lang="en-IE" sz="1600" b="1" dirty="0">
            <a:solidFill>
              <a:schemeClr val="tx1"/>
            </a:solidFill>
          </a:endParaRPr>
        </a:p>
      </dgm:t>
    </dgm:pt>
    <dgm:pt modelId="{7F4E7DE4-400C-4FCD-9A70-47A3BD98A727}" type="parTrans" cxnId="{F20A2B17-81CD-4653-898D-816D8A9B2DF5}">
      <dgm:prSet/>
      <dgm:spPr/>
      <dgm:t>
        <a:bodyPr/>
        <a:lstStyle/>
        <a:p>
          <a:endParaRPr lang="en-IE" sz="1600" b="1">
            <a:solidFill>
              <a:schemeClr val="tx1"/>
            </a:solidFill>
          </a:endParaRPr>
        </a:p>
      </dgm:t>
    </dgm:pt>
    <dgm:pt modelId="{4434B397-2AF1-480B-AE8A-7C1AFA6D84AD}" type="sibTrans" cxnId="{F20A2B17-81CD-4653-898D-816D8A9B2DF5}">
      <dgm:prSet/>
      <dgm:spPr/>
      <dgm:t>
        <a:bodyPr/>
        <a:lstStyle/>
        <a:p>
          <a:endParaRPr lang="en-IE" sz="1600" b="1">
            <a:solidFill>
              <a:schemeClr val="tx1"/>
            </a:solidFill>
          </a:endParaRPr>
        </a:p>
      </dgm:t>
    </dgm:pt>
    <dgm:pt modelId="{4D0C80FD-6D44-4F9D-928E-2D524B749DDC}">
      <dgm:prSet phldrT="[Text]" custT="1"/>
      <dgm:spPr/>
      <dgm:t>
        <a:bodyPr/>
        <a:lstStyle/>
        <a:p>
          <a:r>
            <a:rPr lang="en-IE" sz="1600" b="1" dirty="0" smtClean="0">
              <a:solidFill>
                <a:schemeClr val="tx1"/>
              </a:solidFill>
            </a:rPr>
            <a:t>Design</a:t>
          </a:r>
          <a:endParaRPr lang="en-IE" sz="1600" b="1" dirty="0">
            <a:solidFill>
              <a:schemeClr val="tx1"/>
            </a:solidFill>
          </a:endParaRPr>
        </a:p>
      </dgm:t>
    </dgm:pt>
    <dgm:pt modelId="{FD93F15B-4A6F-4DA5-9AB6-668968AE15DF}" type="parTrans" cxnId="{5F1FEF54-D68D-42F8-9063-AA1DE0B53443}">
      <dgm:prSet/>
      <dgm:spPr/>
      <dgm:t>
        <a:bodyPr/>
        <a:lstStyle/>
        <a:p>
          <a:endParaRPr lang="en-IE" sz="1600" b="1">
            <a:solidFill>
              <a:schemeClr val="tx1"/>
            </a:solidFill>
          </a:endParaRPr>
        </a:p>
      </dgm:t>
    </dgm:pt>
    <dgm:pt modelId="{3814155E-93B7-4D80-B1A2-688D8403A1EE}" type="sibTrans" cxnId="{5F1FEF54-D68D-42F8-9063-AA1DE0B53443}">
      <dgm:prSet/>
      <dgm:spPr/>
      <dgm:t>
        <a:bodyPr/>
        <a:lstStyle/>
        <a:p>
          <a:endParaRPr lang="en-IE" sz="1600" b="1">
            <a:solidFill>
              <a:schemeClr val="tx1"/>
            </a:solidFill>
          </a:endParaRPr>
        </a:p>
      </dgm:t>
    </dgm:pt>
    <dgm:pt modelId="{A1BE4D77-F75E-44CF-804B-66A52174CF8E}">
      <dgm:prSet phldrT="[Text]" custT="1"/>
      <dgm:spPr/>
      <dgm:t>
        <a:bodyPr/>
        <a:lstStyle/>
        <a:p>
          <a:r>
            <a:rPr lang="en-IE" sz="1600" b="1" dirty="0" smtClean="0">
              <a:solidFill>
                <a:schemeClr val="tx1"/>
              </a:solidFill>
            </a:rPr>
            <a:t>Implement</a:t>
          </a:r>
          <a:endParaRPr lang="en-IE" sz="1600" b="1" dirty="0">
            <a:solidFill>
              <a:schemeClr val="tx1"/>
            </a:solidFill>
          </a:endParaRPr>
        </a:p>
      </dgm:t>
    </dgm:pt>
    <dgm:pt modelId="{5FA78FC4-638A-42CC-8BB8-08052B820B98}" type="parTrans" cxnId="{DED985F9-A041-4064-B79B-118FF771C32A}">
      <dgm:prSet/>
      <dgm:spPr/>
      <dgm:t>
        <a:bodyPr/>
        <a:lstStyle/>
        <a:p>
          <a:endParaRPr lang="en-IE" sz="1600" b="1">
            <a:solidFill>
              <a:schemeClr val="tx1"/>
            </a:solidFill>
          </a:endParaRPr>
        </a:p>
      </dgm:t>
    </dgm:pt>
    <dgm:pt modelId="{AAE7D587-7227-4658-9FA4-4942CB8264A3}" type="sibTrans" cxnId="{DED985F9-A041-4064-B79B-118FF771C32A}">
      <dgm:prSet/>
      <dgm:spPr/>
      <dgm:t>
        <a:bodyPr/>
        <a:lstStyle/>
        <a:p>
          <a:endParaRPr lang="en-IE" sz="1600" b="1">
            <a:solidFill>
              <a:schemeClr val="tx1"/>
            </a:solidFill>
          </a:endParaRPr>
        </a:p>
      </dgm:t>
    </dgm:pt>
    <dgm:pt modelId="{CAD3F7C7-E7E9-4896-B4BE-7FBA3428E8EE}">
      <dgm:prSet phldrT="[Text]" custT="1"/>
      <dgm:spPr/>
      <dgm:t>
        <a:bodyPr/>
        <a:lstStyle/>
        <a:p>
          <a:r>
            <a:rPr lang="en-IE" sz="1600" b="1" dirty="0" smtClean="0">
              <a:solidFill>
                <a:schemeClr val="tx1"/>
              </a:solidFill>
            </a:rPr>
            <a:t>Closedown</a:t>
          </a:r>
          <a:endParaRPr lang="en-IE" sz="1600" b="1" dirty="0">
            <a:solidFill>
              <a:schemeClr val="tx1"/>
            </a:solidFill>
          </a:endParaRPr>
        </a:p>
      </dgm:t>
    </dgm:pt>
    <dgm:pt modelId="{FFB98FA5-2EAE-43B9-81CA-69F4D7B16864}" type="parTrans" cxnId="{34AEE9F4-564F-4D39-9537-039CBE1ACFE1}">
      <dgm:prSet/>
      <dgm:spPr/>
      <dgm:t>
        <a:bodyPr/>
        <a:lstStyle/>
        <a:p>
          <a:endParaRPr lang="en-IE" sz="1600" b="1">
            <a:solidFill>
              <a:schemeClr val="tx1"/>
            </a:solidFill>
          </a:endParaRPr>
        </a:p>
      </dgm:t>
    </dgm:pt>
    <dgm:pt modelId="{4FBC89A8-C5E0-4AF6-B1A0-2620072273B5}" type="sibTrans" cxnId="{34AEE9F4-564F-4D39-9537-039CBE1ACFE1}">
      <dgm:prSet/>
      <dgm:spPr/>
      <dgm:t>
        <a:bodyPr/>
        <a:lstStyle/>
        <a:p>
          <a:endParaRPr lang="en-IE" sz="1600" b="1">
            <a:solidFill>
              <a:schemeClr val="tx1"/>
            </a:solidFill>
          </a:endParaRPr>
        </a:p>
      </dgm:t>
    </dgm:pt>
    <dgm:pt modelId="{D318AB74-6A91-4B29-A1A9-92476A22572C}">
      <dgm:prSet phldrT="[Text]" custT="1"/>
      <dgm:spPr/>
      <dgm:t>
        <a:bodyPr tIns="36000" bIns="0"/>
        <a:lstStyle/>
        <a:p>
          <a:r>
            <a:rPr lang="en-IE" sz="1400" b="1" dirty="0" smtClean="0">
              <a:solidFill>
                <a:schemeClr val="tx1"/>
              </a:solidFill>
            </a:rPr>
            <a:t>Post Implementation Review</a:t>
          </a:r>
          <a:endParaRPr lang="en-IE" sz="1400" b="1" dirty="0">
            <a:solidFill>
              <a:schemeClr val="tx1"/>
            </a:solidFill>
          </a:endParaRPr>
        </a:p>
      </dgm:t>
    </dgm:pt>
    <dgm:pt modelId="{C01471D8-8A78-437D-9DA0-7AEABD9280B4}" type="parTrans" cxnId="{703C633F-A5E3-4D0E-9ACF-8C07F1EC7B5C}">
      <dgm:prSet/>
      <dgm:spPr/>
      <dgm:t>
        <a:bodyPr/>
        <a:lstStyle/>
        <a:p>
          <a:endParaRPr lang="en-IE" sz="1600" b="1">
            <a:solidFill>
              <a:schemeClr val="tx1"/>
            </a:solidFill>
          </a:endParaRPr>
        </a:p>
      </dgm:t>
    </dgm:pt>
    <dgm:pt modelId="{15EF7CDA-1B3F-452F-9280-410A86FDD18B}" type="sibTrans" cxnId="{703C633F-A5E3-4D0E-9ACF-8C07F1EC7B5C}">
      <dgm:prSet/>
      <dgm:spPr/>
      <dgm:t>
        <a:bodyPr/>
        <a:lstStyle/>
        <a:p>
          <a:endParaRPr lang="en-IE" sz="1600" b="1">
            <a:solidFill>
              <a:schemeClr val="tx1"/>
            </a:solidFill>
          </a:endParaRPr>
        </a:p>
      </dgm:t>
    </dgm:pt>
    <dgm:pt modelId="{6C35CA49-BCE1-4A71-8D87-1F07653620F8}" type="pres">
      <dgm:prSet presAssocID="{470F7404-6F70-47AA-B14C-54E24DCAF6BD}" presName="cycle" presStyleCnt="0">
        <dgm:presLayoutVars>
          <dgm:dir/>
          <dgm:resizeHandles val="exact"/>
        </dgm:presLayoutVars>
      </dgm:prSet>
      <dgm:spPr/>
      <dgm:t>
        <a:bodyPr/>
        <a:lstStyle/>
        <a:p>
          <a:endParaRPr lang="en-IE"/>
        </a:p>
      </dgm:t>
    </dgm:pt>
    <dgm:pt modelId="{926701AC-4F45-4630-8173-BC13D28B61CE}" type="pres">
      <dgm:prSet presAssocID="{E62F6F8A-5262-406E-8780-01AC1F50339F}" presName="node" presStyleLbl="node1" presStyleIdx="0" presStyleCnt="7" custScaleX="127197" custScaleY="82395">
        <dgm:presLayoutVars>
          <dgm:bulletEnabled val="1"/>
        </dgm:presLayoutVars>
      </dgm:prSet>
      <dgm:spPr/>
      <dgm:t>
        <a:bodyPr/>
        <a:lstStyle/>
        <a:p>
          <a:endParaRPr lang="en-IE"/>
        </a:p>
      </dgm:t>
    </dgm:pt>
    <dgm:pt modelId="{2A1AF6DA-3CC1-4547-A4CB-0607F087C67D}" type="pres">
      <dgm:prSet presAssocID="{E62F6F8A-5262-406E-8780-01AC1F50339F}" presName="spNode" presStyleCnt="0"/>
      <dgm:spPr/>
    </dgm:pt>
    <dgm:pt modelId="{FC868498-1778-4B6F-8413-5872DCE73847}" type="pres">
      <dgm:prSet presAssocID="{2B89E2D4-C20B-419B-873C-107887C29BD2}" presName="sibTrans" presStyleLbl="sibTrans1D1" presStyleIdx="0" presStyleCnt="7"/>
      <dgm:spPr/>
      <dgm:t>
        <a:bodyPr/>
        <a:lstStyle/>
        <a:p>
          <a:endParaRPr lang="en-IE"/>
        </a:p>
      </dgm:t>
    </dgm:pt>
    <dgm:pt modelId="{5B1100AF-DAD3-4A00-B674-FA1E3A290DF0}" type="pres">
      <dgm:prSet presAssocID="{0C7E5217-7CE2-4FC4-8A83-C74C916F915A}" presName="node" presStyleLbl="node1" presStyleIdx="1" presStyleCnt="7" custScaleX="127197" custScaleY="82395">
        <dgm:presLayoutVars>
          <dgm:bulletEnabled val="1"/>
        </dgm:presLayoutVars>
      </dgm:prSet>
      <dgm:spPr/>
      <dgm:t>
        <a:bodyPr/>
        <a:lstStyle/>
        <a:p>
          <a:endParaRPr lang="en-IE"/>
        </a:p>
      </dgm:t>
    </dgm:pt>
    <dgm:pt modelId="{2222BF34-27EF-4838-A310-605BFA3F12AA}" type="pres">
      <dgm:prSet presAssocID="{0C7E5217-7CE2-4FC4-8A83-C74C916F915A}" presName="spNode" presStyleCnt="0"/>
      <dgm:spPr/>
    </dgm:pt>
    <dgm:pt modelId="{26004B69-23AD-41EA-8762-A93318FD4A25}" type="pres">
      <dgm:prSet presAssocID="{CDF4DB9F-1275-47FC-8B98-D30EF0BA537D}" presName="sibTrans" presStyleLbl="sibTrans1D1" presStyleIdx="1" presStyleCnt="7"/>
      <dgm:spPr/>
      <dgm:t>
        <a:bodyPr/>
        <a:lstStyle/>
        <a:p>
          <a:endParaRPr lang="en-IE"/>
        </a:p>
      </dgm:t>
    </dgm:pt>
    <dgm:pt modelId="{0FB2B3B1-BED7-47B1-81C2-9444EBB901C9}" type="pres">
      <dgm:prSet presAssocID="{9661A0A2-4C4E-426C-A8D3-B63718A26E5E}" presName="node" presStyleLbl="node1" presStyleIdx="2" presStyleCnt="7" custScaleX="127197" custScaleY="82395" custRadScaleRad="99428" custRadScaleInc="-8964">
        <dgm:presLayoutVars>
          <dgm:bulletEnabled val="1"/>
        </dgm:presLayoutVars>
      </dgm:prSet>
      <dgm:spPr/>
      <dgm:t>
        <a:bodyPr/>
        <a:lstStyle/>
        <a:p>
          <a:endParaRPr lang="en-IE"/>
        </a:p>
      </dgm:t>
    </dgm:pt>
    <dgm:pt modelId="{EC324AA9-9E19-4BAD-A589-96329540FBAC}" type="pres">
      <dgm:prSet presAssocID="{9661A0A2-4C4E-426C-A8D3-B63718A26E5E}" presName="spNode" presStyleCnt="0"/>
      <dgm:spPr/>
    </dgm:pt>
    <dgm:pt modelId="{BB86B859-DF1E-4A54-AA24-E02A76DA208A}" type="pres">
      <dgm:prSet presAssocID="{4434B397-2AF1-480B-AE8A-7C1AFA6D84AD}" presName="sibTrans" presStyleLbl="sibTrans1D1" presStyleIdx="2" presStyleCnt="7"/>
      <dgm:spPr/>
      <dgm:t>
        <a:bodyPr/>
        <a:lstStyle/>
        <a:p>
          <a:endParaRPr lang="en-IE"/>
        </a:p>
      </dgm:t>
    </dgm:pt>
    <dgm:pt modelId="{AFDBED79-4FC4-4DB0-B0D5-FAF8FF324FA9}" type="pres">
      <dgm:prSet presAssocID="{4D0C80FD-6D44-4F9D-928E-2D524B749DDC}" presName="node" presStyleLbl="node1" presStyleIdx="3" presStyleCnt="7" custScaleX="127197" custScaleY="82395" custRadScaleRad="103824" custRadScaleInc="-23818">
        <dgm:presLayoutVars>
          <dgm:bulletEnabled val="1"/>
        </dgm:presLayoutVars>
      </dgm:prSet>
      <dgm:spPr/>
      <dgm:t>
        <a:bodyPr/>
        <a:lstStyle/>
        <a:p>
          <a:endParaRPr lang="en-IE"/>
        </a:p>
      </dgm:t>
    </dgm:pt>
    <dgm:pt modelId="{6AA3D95B-01D3-4960-B4CE-245987984E50}" type="pres">
      <dgm:prSet presAssocID="{4D0C80FD-6D44-4F9D-928E-2D524B749DDC}" presName="spNode" presStyleCnt="0"/>
      <dgm:spPr/>
    </dgm:pt>
    <dgm:pt modelId="{BD95AB1A-0A8F-4643-93C0-AB6159360B1C}" type="pres">
      <dgm:prSet presAssocID="{3814155E-93B7-4D80-B1A2-688D8403A1EE}" presName="sibTrans" presStyleLbl="sibTrans1D1" presStyleIdx="3" presStyleCnt="7"/>
      <dgm:spPr/>
      <dgm:t>
        <a:bodyPr/>
        <a:lstStyle/>
        <a:p>
          <a:endParaRPr lang="en-IE"/>
        </a:p>
      </dgm:t>
    </dgm:pt>
    <dgm:pt modelId="{03B94080-3DD3-497F-A8F2-F315848952CA}" type="pres">
      <dgm:prSet presAssocID="{A1BE4D77-F75E-44CF-804B-66A52174CF8E}" presName="node" presStyleLbl="node1" presStyleIdx="4" presStyleCnt="7" custScaleX="127197" custScaleY="82395" custRadScaleRad="103486" custRadScaleInc="21902">
        <dgm:presLayoutVars>
          <dgm:bulletEnabled val="1"/>
        </dgm:presLayoutVars>
      </dgm:prSet>
      <dgm:spPr/>
      <dgm:t>
        <a:bodyPr/>
        <a:lstStyle/>
        <a:p>
          <a:endParaRPr lang="en-IE"/>
        </a:p>
      </dgm:t>
    </dgm:pt>
    <dgm:pt modelId="{DE32163F-8100-4B25-BFBC-32A9A90BF0DA}" type="pres">
      <dgm:prSet presAssocID="{A1BE4D77-F75E-44CF-804B-66A52174CF8E}" presName="spNode" presStyleCnt="0"/>
      <dgm:spPr/>
    </dgm:pt>
    <dgm:pt modelId="{4FD0E851-9984-40C9-A2A8-7E352C89680E}" type="pres">
      <dgm:prSet presAssocID="{AAE7D587-7227-4658-9FA4-4942CB8264A3}" presName="sibTrans" presStyleLbl="sibTrans1D1" presStyleIdx="4" presStyleCnt="7"/>
      <dgm:spPr/>
      <dgm:t>
        <a:bodyPr/>
        <a:lstStyle/>
        <a:p>
          <a:endParaRPr lang="en-IE"/>
        </a:p>
      </dgm:t>
    </dgm:pt>
    <dgm:pt modelId="{E6821883-8440-4EB4-9F26-E45018FCB64D}" type="pres">
      <dgm:prSet presAssocID="{CAD3F7C7-E7E9-4896-B4BE-7FBA3428E8EE}" presName="node" presStyleLbl="node1" presStyleIdx="5" presStyleCnt="7" custScaleX="127197" custScaleY="82395" custRadScaleRad="99428" custRadScaleInc="8964">
        <dgm:presLayoutVars>
          <dgm:bulletEnabled val="1"/>
        </dgm:presLayoutVars>
      </dgm:prSet>
      <dgm:spPr/>
      <dgm:t>
        <a:bodyPr/>
        <a:lstStyle/>
        <a:p>
          <a:endParaRPr lang="en-IE"/>
        </a:p>
      </dgm:t>
    </dgm:pt>
    <dgm:pt modelId="{F26BB6D4-4A5B-4117-AE5F-E3ACE23DBF1B}" type="pres">
      <dgm:prSet presAssocID="{CAD3F7C7-E7E9-4896-B4BE-7FBA3428E8EE}" presName="spNode" presStyleCnt="0"/>
      <dgm:spPr/>
    </dgm:pt>
    <dgm:pt modelId="{8F7BF845-EF01-45CD-9BD7-4002BDA7E82B}" type="pres">
      <dgm:prSet presAssocID="{4FBC89A8-C5E0-4AF6-B1A0-2620072273B5}" presName="sibTrans" presStyleLbl="sibTrans1D1" presStyleIdx="5" presStyleCnt="7"/>
      <dgm:spPr/>
      <dgm:t>
        <a:bodyPr/>
        <a:lstStyle/>
        <a:p>
          <a:endParaRPr lang="en-IE"/>
        </a:p>
      </dgm:t>
    </dgm:pt>
    <dgm:pt modelId="{1A106E96-69B8-452C-868F-2F6F2ADE995D}" type="pres">
      <dgm:prSet presAssocID="{D318AB74-6A91-4B29-A1A9-92476A22572C}" presName="node" presStyleLbl="node1" presStyleIdx="6" presStyleCnt="7" custScaleX="138326" custScaleY="82395">
        <dgm:presLayoutVars>
          <dgm:bulletEnabled val="1"/>
        </dgm:presLayoutVars>
      </dgm:prSet>
      <dgm:spPr/>
      <dgm:t>
        <a:bodyPr/>
        <a:lstStyle/>
        <a:p>
          <a:endParaRPr lang="en-IE"/>
        </a:p>
      </dgm:t>
    </dgm:pt>
    <dgm:pt modelId="{B997E5E2-AE35-4B98-AF11-8CE66AEE051E}" type="pres">
      <dgm:prSet presAssocID="{D318AB74-6A91-4B29-A1A9-92476A22572C}" presName="spNode" presStyleCnt="0"/>
      <dgm:spPr/>
    </dgm:pt>
    <dgm:pt modelId="{F080375C-A3ED-493D-9925-34D00D74675F}" type="pres">
      <dgm:prSet presAssocID="{15EF7CDA-1B3F-452F-9280-410A86FDD18B}" presName="sibTrans" presStyleLbl="sibTrans1D1" presStyleIdx="6" presStyleCnt="7"/>
      <dgm:spPr/>
      <dgm:t>
        <a:bodyPr/>
        <a:lstStyle/>
        <a:p>
          <a:endParaRPr lang="en-IE"/>
        </a:p>
      </dgm:t>
    </dgm:pt>
  </dgm:ptLst>
  <dgm:cxnLst>
    <dgm:cxn modelId="{67A671F8-5C42-4F73-A657-E256786E5053}" srcId="{470F7404-6F70-47AA-B14C-54E24DCAF6BD}" destId="{E62F6F8A-5262-406E-8780-01AC1F50339F}" srcOrd="0" destOrd="0" parTransId="{5CE31A0F-146E-4271-835A-3541EC44EB00}" sibTransId="{2B89E2D4-C20B-419B-873C-107887C29BD2}"/>
    <dgm:cxn modelId="{75809D03-9042-4D8B-8D5D-5A99534EE092}" type="presOf" srcId="{CDF4DB9F-1275-47FC-8B98-D30EF0BA537D}" destId="{26004B69-23AD-41EA-8762-A93318FD4A25}" srcOrd="0" destOrd="0" presId="urn:microsoft.com/office/officeart/2005/8/layout/cycle5"/>
    <dgm:cxn modelId="{056671A6-C91F-4A88-B226-B1C6BF0FA62F}" type="presOf" srcId="{9661A0A2-4C4E-426C-A8D3-B63718A26E5E}" destId="{0FB2B3B1-BED7-47B1-81C2-9444EBB901C9}" srcOrd="0" destOrd="0" presId="urn:microsoft.com/office/officeart/2005/8/layout/cycle5"/>
    <dgm:cxn modelId="{2764A1B9-3938-4A7C-97B9-37AADF943A10}" type="presOf" srcId="{470F7404-6F70-47AA-B14C-54E24DCAF6BD}" destId="{6C35CA49-BCE1-4A71-8D87-1F07653620F8}" srcOrd="0" destOrd="0" presId="urn:microsoft.com/office/officeart/2005/8/layout/cycle5"/>
    <dgm:cxn modelId="{EB7230F5-5AD1-41A7-A016-4273547C474A}" type="presOf" srcId="{2B89E2D4-C20B-419B-873C-107887C29BD2}" destId="{FC868498-1778-4B6F-8413-5872DCE73847}" srcOrd="0" destOrd="0" presId="urn:microsoft.com/office/officeart/2005/8/layout/cycle5"/>
    <dgm:cxn modelId="{8FF67B2E-7D6D-44D6-9BE5-BAE5EA772EDB}" type="presOf" srcId="{4FBC89A8-C5E0-4AF6-B1A0-2620072273B5}" destId="{8F7BF845-EF01-45CD-9BD7-4002BDA7E82B}" srcOrd="0" destOrd="0" presId="urn:microsoft.com/office/officeart/2005/8/layout/cycle5"/>
    <dgm:cxn modelId="{34AEE9F4-564F-4D39-9537-039CBE1ACFE1}" srcId="{470F7404-6F70-47AA-B14C-54E24DCAF6BD}" destId="{CAD3F7C7-E7E9-4896-B4BE-7FBA3428E8EE}" srcOrd="5" destOrd="0" parTransId="{FFB98FA5-2EAE-43B9-81CA-69F4D7B16864}" sibTransId="{4FBC89A8-C5E0-4AF6-B1A0-2620072273B5}"/>
    <dgm:cxn modelId="{80E06C46-B023-495B-A547-E0B163BFAD31}" type="presOf" srcId="{0C7E5217-7CE2-4FC4-8A83-C74C916F915A}" destId="{5B1100AF-DAD3-4A00-B674-FA1E3A290DF0}" srcOrd="0" destOrd="0" presId="urn:microsoft.com/office/officeart/2005/8/layout/cycle5"/>
    <dgm:cxn modelId="{5D722130-317C-4623-BBFF-4E0E3FBEAC64}" type="presOf" srcId="{4434B397-2AF1-480B-AE8A-7C1AFA6D84AD}" destId="{BB86B859-DF1E-4A54-AA24-E02A76DA208A}" srcOrd="0" destOrd="0" presId="urn:microsoft.com/office/officeart/2005/8/layout/cycle5"/>
    <dgm:cxn modelId="{F20A2B17-81CD-4653-898D-816D8A9B2DF5}" srcId="{470F7404-6F70-47AA-B14C-54E24DCAF6BD}" destId="{9661A0A2-4C4E-426C-A8D3-B63718A26E5E}" srcOrd="2" destOrd="0" parTransId="{7F4E7DE4-400C-4FCD-9A70-47A3BD98A727}" sibTransId="{4434B397-2AF1-480B-AE8A-7C1AFA6D84AD}"/>
    <dgm:cxn modelId="{ACB435A4-1A5E-4B5C-9C87-1C380D43F02D}" type="presOf" srcId="{E62F6F8A-5262-406E-8780-01AC1F50339F}" destId="{926701AC-4F45-4630-8173-BC13D28B61CE}" srcOrd="0" destOrd="0" presId="urn:microsoft.com/office/officeart/2005/8/layout/cycle5"/>
    <dgm:cxn modelId="{BBF9E8C6-CDEA-4001-9270-E1A923AD271D}" type="presOf" srcId="{15EF7CDA-1B3F-452F-9280-410A86FDD18B}" destId="{F080375C-A3ED-493D-9925-34D00D74675F}" srcOrd="0" destOrd="0" presId="urn:microsoft.com/office/officeart/2005/8/layout/cycle5"/>
    <dgm:cxn modelId="{DED985F9-A041-4064-B79B-118FF771C32A}" srcId="{470F7404-6F70-47AA-B14C-54E24DCAF6BD}" destId="{A1BE4D77-F75E-44CF-804B-66A52174CF8E}" srcOrd="4" destOrd="0" parTransId="{5FA78FC4-638A-42CC-8BB8-08052B820B98}" sibTransId="{AAE7D587-7227-4658-9FA4-4942CB8264A3}"/>
    <dgm:cxn modelId="{AFCE287A-FDA8-49EC-A5F1-517462310D66}" type="presOf" srcId="{A1BE4D77-F75E-44CF-804B-66A52174CF8E}" destId="{03B94080-3DD3-497F-A8F2-F315848952CA}" srcOrd="0" destOrd="0" presId="urn:microsoft.com/office/officeart/2005/8/layout/cycle5"/>
    <dgm:cxn modelId="{E6820130-E79C-48F1-B075-766F8503A969}" type="presOf" srcId="{4D0C80FD-6D44-4F9D-928E-2D524B749DDC}" destId="{AFDBED79-4FC4-4DB0-B0D5-FAF8FF324FA9}" srcOrd="0" destOrd="0" presId="urn:microsoft.com/office/officeart/2005/8/layout/cycle5"/>
    <dgm:cxn modelId="{93E63EA4-9266-4932-ADF1-7D9D4F80EF3F}" type="presOf" srcId="{3814155E-93B7-4D80-B1A2-688D8403A1EE}" destId="{BD95AB1A-0A8F-4643-93C0-AB6159360B1C}" srcOrd="0" destOrd="0" presId="urn:microsoft.com/office/officeart/2005/8/layout/cycle5"/>
    <dgm:cxn modelId="{1DDA1C87-4AD0-4E81-AB7D-3626CD1E3FA4}" type="presOf" srcId="{CAD3F7C7-E7E9-4896-B4BE-7FBA3428E8EE}" destId="{E6821883-8440-4EB4-9F26-E45018FCB64D}" srcOrd="0" destOrd="0" presId="urn:microsoft.com/office/officeart/2005/8/layout/cycle5"/>
    <dgm:cxn modelId="{0ACB6040-15FB-491A-8389-64ED102EF567}" type="presOf" srcId="{D318AB74-6A91-4B29-A1A9-92476A22572C}" destId="{1A106E96-69B8-452C-868F-2F6F2ADE995D}" srcOrd="0" destOrd="0" presId="urn:microsoft.com/office/officeart/2005/8/layout/cycle5"/>
    <dgm:cxn modelId="{5F1FEF54-D68D-42F8-9063-AA1DE0B53443}" srcId="{470F7404-6F70-47AA-B14C-54E24DCAF6BD}" destId="{4D0C80FD-6D44-4F9D-928E-2D524B749DDC}" srcOrd="3" destOrd="0" parTransId="{FD93F15B-4A6F-4DA5-9AB6-668968AE15DF}" sibTransId="{3814155E-93B7-4D80-B1A2-688D8403A1EE}"/>
    <dgm:cxn modelId="{F216A515-93E1-46DD-B447-C6BAFFC727A6}" type="presOf" srcId="{AAE7D587-7227-4658-9FA4-4942CB8264A3}" destId="{4FD0E851-9984-40C9-A2A8-7E352C89680E}" srcOrd="0" destOrd="0" presId="urn:microsoft.com/office/officeart/2005/8/layout/cycle5"/>
    <dgm:cxn modelId="{703C633F-A5E3-4D0E-9ACF-8C07F1EC7B5C}" srcId="{470F7404-6F70-47AA-B14C-54E24DCAF6BD}" destId="{D318AB74-6A91-4B29-A1A9-92476A22572C}" srcOrd="6" destOrd="0" parTransId="{C01471D8-8A78-437D-9DA0-7AEABD9280B4}" sibTransId="{15EF7CDA-1B3F-452F-9280-410A86FDD18B}"/>
    <dgm:cxn modelId="{0FDDA2A2-26BF-4835-ACB0-E79923A7F74C}" srcId="{470F7404-6F70-47AA-B14C-54E24DCAF6BD}" destId="{0C7E5217-7CE2-4FC4-8A83-C74C916F915A}" srcOrd="1" destOrd="0" parTransId="{D15B4802-9737-4618-888F-72D35F15A5E4}" sibTransId="{CDF4DB9F-1275-47FC-8B98-D30EF0BA537D}"/>
    <dgm:cxn modelId="{5802CDCF-D1A0-449D-BB5A-CE826955713C}" type="presParOf" srcId="{6C35CA49-BCE1-4A71-8D87-1F07653620F8}" destId="{926701AC-4F45-4630-8173-BC13D28B61CE}" srcOrd="0" destOrd="0" presId="urn:microsoft.com/office/officeart/2005/8/layout/cycle5"/>
    <dgm:cxn modelId="{4943C67E-54D0-48B2-A01A-CAA3DD2A54F8}" type="presParOf" srcId="{6C35CA49-BCE1-4A71-8D87-1F07653620F8}" destId="{2A1AF6DA-3CC1-4547-A4CB-0607F087C67D}" srcOrd="1" destOrd="0" presId="urn:microsoft.com/office/officeart/2005/8/layout/cycle5"/>
    <dgm:cxn modelId="{EE7479F6-BD05-4A1E-94F7-6E633E1524ED}" type="presParOf" srcId="{6C35CA49-BCE1-4A71-8D87-1F07653620F8}" destId="{FC868498-1778-4B6F-8413-5872DCE73847}" srcOrd="2" destOrd="0" presId="urn:microsoft.com/office/officeart/2005/8/layout/cycle5"/>
    <dgm:cxn modelId="{09C26D80-3654-4780-A7A3-E2EA72A0350F}" type="presParOf" srcId="{6C35CA49-BCE1-4A71-8D87-1F07653620F8}" destId="{5B1100AF-DAD3-4A00-B674-FA1E3A290DF0}" srcOrd="3" destOrd="0" presId="urn:microsoft.com/office/officeart/2005/8/layout/cycle5"/>
    <dgm:cxn modelId="{9EA02EE2-36ED-408E-9DB3-BE75124297F6}" type="presParOf" srcId="{6C35CA49-BCE1-4A71-8D87-1F07653620F8}" destId="{2222BF34-27EF-4838-A310-605BFA3F12AA}" srcOrd="4" destOrd="0" presId="urn:microsoft.com/office/officeart/2005/8/layout/cycle5"/>
    <dgm:cxn modelId="{DF2AF6AF-25A8-43B0-B502-C017C79116EE}" type="presParOf" srcId="{6C35CA49-BCE1-4A71-8D87-1F07653620F8}" destId="{26004B69-23AD-41EA-8762-A93318FD4A25}" srcOrd="5" destOrd="0" presId="urn:microsoft.com/office/officeart/2005/8/layout/cycle5"/>
    <dgm:cxn modelId="{45228A78-86EB-4F27-9F5B-8C70EC97F2A9}" type="presParOf" srcId="{6C35CA49-BCE1-4A71-8D87-1F07653620F8}" destId="{0FB2B3B1-BED7-47B1-81C2-9444EBB901C9}" srcOrd="6" destOrd="0" presId="urn:microsoft.com/office/officeart/2005/8/layout/cycle5"/>
    <dgm:cxn modelId="{5D1FDFBC-71B8-4312-9073-D84253C48BB2}" type="presParOf" srcId="{6C35CA49-BCE1-4A71-8D87-1F07653620F8}" destId="{EC324AA9-9E19-4BAD-A589-96329540FBAC}" srcOrd="7" destOrd="0" presId="urn:microsoft.com/office/officeart/2005/8/layout/cycle5"/>
    <dgm:cxn modelId="{50B99C25-B7F9-4F91-8239-22334AB3FB9A}" type="presParOf" srcId="{6C35CA49-BCE1-4A71-8D87-1F07653620F8}" destId="{BB86B859-DF1E-4A54-AA24-E02A76DA208A}" srcOrd="8" destOrd="0" presId="urn:microsoft.com/office/officeart/2005/8/layout/cycle5"/>
    <dgm:cxn modelId="{B8829214-63F8-4488-8FAD-A64D1CEF4A79}" type="presParOf" srcId="{6C35CA49-BCE1-4A71-8D87-1F07653620F8}" destId="{AFDBED79-4FC4-4DB0-B0D5-FAF8FF324FA9}" srcOrd="9" destOrd="0" presId="urn:microsoft.com/office/officeart/2005/8/layout/cycle5"/>
    <dgm:cxn modelId="{6FC56AB1-50C5-419D-9B1D-F1A9A3167CD6}" type="presParOf" srcId="{6C35CA49-BCE1-4A71-8D87-1F07653620F8}" destId="{6AA3D95B-01D3-4960-B4CE-245987984E50}" srcOrd="10" destOrd="0" presId="urn:microsoft.com/office/officeart/2005/8/layout/cycle5"/>
    <dgm:cxn modelId="{94ABD0E0-4EEE-49FD-B455-965659838A2F}" type="presParOf" srcId="{6C35CA49-BCE1-4A71-8D87-1F07653620F8}" destId="{BD95AB1A-0A8F-4643-93C0-AB6159360B1C}" srcOrd="11" destOrd="0" presId="urn:microsoft.com/office/officeart/2005/8/layout/cycle5"/>
    <dgm:cxn modelId="{3F7D81F3-4788-4269-99D1-C74E16AEA044}" type="presParOf" srcId="{6C35CA49-BCE1-4A71-8D87-1F07653620F8}" destId="{03B94080-3DD3-497F-A8F2-F315848952CA}" srcOrd="12" destOrd="0" presId="urn:microsoft.com/office/officeart/2005/8/layout/cycle5"/>
    <dgm:cxn modelId="{9DAE2A92-2E46-4B84-863F-5FA66E34EFE0}" type="presParOf" srcId="{6C35CA49-BCE1-4A71-8D87-1F07653620F8}" destId="{DE32163F-8100-4B25-BFBC-32A9A90BF0DA}" srcOrd="13" destOrd="0" presId="urn:microsoft.com/office/officeart/2005/8/layout/cycle5"/>
    <dgm:cxn modelId="{CF3B7069-0DC4-4D5D-8BF1-F58313C48090}" type="presParOf" srcId="{6C35CA49-BCE1-4A71-8D87-1F07653620F8}" destId="{4FD0E851-9984-40C9-A2A8-7E352C89680E}" srcOrd="14" destOrd="0" presId="urn:microsoft.com/office/officeart/2005/8/layout/cycle5"/>
    <dgm:cxn modelId="{D5D219CC-B700-4F72-ADEC-DAC89C7969A2}" type="presParOf" srcId="{6C35CA49-BCE1-4A71-8D87-1F07653620F8}" destId="{E6821883-8440-4EB4-9F26-E45018FCB64D}" srcOrd="15" destOrd="0" presId="urn:microsoft.com/office/officeart/2005/8/layout/cycle5"/>
    <dgm:cxn modelId="{40569BF9-0969-4AFA-A3A1-8517E1A1FCCA}" type="presParOf" srcId="{6C35CA49-BCE1-4A71-8D87-1F07653620F8}" destId="{F26BB6D4-4A5B-4117-AE5F-E3ACE23DBF1B}" srcOrd="16" destOrd="0" presId="urn:microsoft.com/office/officeart/2005/8/layout/cycle5"/>
    <dgm:cxn modelId="{D871C833-8506-4731-BF41-1C818176AC19}" type="presParOf" srcId="{6C35CA49-BCE1-4A71-8D87-1F07653620F8}" destId="{8F7BF845-EF01-45CD-9BD7-4002BDA7E82B}" srcOrd="17" destOrd="0" presId="urn:microsoft.com/office/officeart/2005/8/layout/cycle5"/>
    <dgm:cxn modelId="{E8DAB965-1CA8-4026-AB5B-540F1031C15C}" type="presParOf" srcId="{6C35CA49-BCE1-4A71-8D87-1F07653620F8}" destId="{1A106E96-69B8-452C-868F-2F6F2ADE995D}" srcOrd="18" destOrd="0" presId="urn:microsoft.com/office/officeart/2005/8/layout/cycle5"/>
    <dgm:cxn modelId="{B99352EE-4E94-4DA5-B386-11A086509E7D}" type="presParOf" srcId="{6C35CA49-BCE1-4A71-8D87-1F07653620F8}" destId="{B997E5E2-AE35-4B98-AF11-8CE66AEE051E}" srcOrd="19" destOrd="0" presId="urn:microsoft.com/office/officeart/2005/8/layout/cycle5"/>
    <dgm:cxn modelId="{BD6273DC-E1B1-4AE8-85D4-FBF7E1EDE3AF}" type="presParOf" srcId="{6C35CA49-BCE1-4A71-8D87-1F07653620F8}" destId="{F080375C-A3ED-493D-9925-34D00D74675F}" srcOrd="20" destOrd="0" presId="urn:microsoft.com/office/officeart/2005/8/layout/cycle5"/>
  </dgm:cxnLst>
  <dgm:bg>
    <a:noFill/>
  </dgm:bg>
  <dgm:whole>
    <a:ln w="12700" cap="rnd">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86201-755B-4470-A69E-DF30FDD8CAC6}" type="doc">
      <dgm:prSet loTypeId="urn:microsoft.com/office/officeart/2005/8/layout/hierarchy6" loCatId="hierarchy" qsTypeId="urn:microsoft.com/office/officeart/2005/8/quickstyle/3d2" qsCatId="3D" csTypeId="urn:microsoft.com/office/officeart/2005/8/colors/colorful4" csCatId="colorful" phldr="1"/>
      <dgm:spPr/>
      <dgm:t>
        <a:bodyPr/>
        <a:lstStyle/>
        <a:p>
          <a:endParaRPr lang="en-IE"/>
        </a:p>
      </dgm:t>
    </dgm:pt>
    <dgm:pt modelId="{61FC9D84-7F1C-4476-AEE2-17F97BD093AA}">
      <dgm:prSet phldrT="[Text]"/>
      <dgm:spPr/>
      <dgm:t>
        <a:bodyPr/>
        <a:lstStyle/>
        <a:p>
          <a:r>
            <a:rPr lang="en-IE" b="1" dirty="0" smtClean="0">
              <a:solidFill>
                <a:schemeClr val="tx1">
                  <a:lumMod val="95000"/>
                  <a:lumOff val="5000"/>
                </a:schemeClr>
              </a:solidFill>
            </a:rPr>
            <a:t>Executive Sponsor</a:t>
          </a:r>
          <a:endParaRPr lang="en-IE" b="1" dirty="0">
            <a:solidFill>
              <a:schemeClr val="tx1">
                <a:lumMod val="95000"/>
                <a:lumOff val="5000"/>
              </a:schemeClr>
            </a:solidFill>
          </a:endParaRPr>
        </a:p>
      </dgm:t>
    </dgm:pt>
    <dgm:pt modelId="{112E4CB0-D651-4CE1-A603-637074DB6B3B}" type="parTrans" cxnId="{209A9F32-2E4F-409B-A73E-16231C49D5D7}">
      <dgm:prSet/>
      <dgm:spPr/>
      <dgm:t>
        <a:bodyPr/>
        <a:lstStyle/>
        <a:p>
          <a:endParaRPr lang="en-IE" b="1">
            <a:solidFill>
              <a:schemeClr val="tx1">
                <a:lumMod val="95000"/>
                <a:lumOff val="5000"/>
              </a:schemeClr>
            </a:solidFill>
          </a:endParaRPr>
        </a:p>
      </dgm:t>
    </dgm:pt>
    <dgm:pt modelId="{42985FBA-4776-4E47-8389-052A257812A7}" type="sibTrans" cxnId="{209A9F32-2E4F-409B-A73E-16231C49D5D7}">
      <dgm:prSet/>
      <dgm:spPr/>
      <dgm:t>
        <a:bodyPr/>
        <a:lstStyle/>
        <a:p>
          <a:endParaRPr lang="en-IE" b="1">
            <a:solidFill>
              <a:schemeClr val="tx1">
                <a:lumMod val="95000"/>
                <a:lumOff val="5000"/>
              </a:schemeClr>
            </a:solidFill>
          </a:endParaRPr>
        </a:p>
      </dgm:t>
    </dgm:pt>
    <dgm:pt modelId="{01ABF5BB-881B-41DE-A683-D2F9B1441210}">
      <dgm:prSet phldrT="[Text]"/>
      <dgm:spPr/>
      <dgm:t>
        <a:bodyPr/>
        <a:lstStyle/>
        <a:p>
          <a:r>
            <a:rPr lang="en-IE" b="1" dirty="0" smtClean="0">
              <a:solidFill>
                <a:schemeClr val="tx1">
                  <a:lumMod val="95000"/>
                  <a:lumOff val="5000"/>
                </a:schemeClr>
              </a:solidFill>
            </a:rPr>
            <a:t>Project Manager</a:t>
          </a:r>
          <a:endParaRPr lang="en-IE" b="1" dirty="0">
            <a:solidFill>
              <a:schemeClr val="tx1">
                <a:lumMod val="95000"/>
                <a:lumOff val="5000"/>
              </a:schemeClr>
            </a:solidFill>
          </a:endParaRPr>
        </a:p>
      </dgm:t>
    </dgm:pt>
    <dgm:pt modelId="{B9949FBB-0A60-4386-B429-C73B02241704}" type="parTrans" cxnId="{3BDB92CC-2618-491C-B994-58D8EE83940D}">
      <dgm:prSet/>
      <dgm:spPr>
        <a:ln>
          <a:noFill/>
        </a:ln>
      </dgm:spPr>
      <dgm:t>
        <a:bodyPr/>
        <a:lstStyle/>
        <a:p>
          <a:endParaRPr lang="en-IE" b="1">
            <a:solidFill>
              <a:schemeClr val="tx1">
                <a:lumMod val="95000"/>
                <a:lumOff val="5000"/>
              </a:schemeClr>
            </a:solidFill>
          </a:endParaRPr>
        </a:p>
      </dgm:t>
    </dgm:pt>
    <dgm:pt modelId="{92B03B68-5C12-4063-BA7C-D5B92C077872}" type="sibTrans" cxnId="{3BDB92CC-2618-491C-B994-58D8EE83940D}">
      <dgm:prSet/>
      <dgm:spPr/>
      <dgm:t>
        <a:bodyPr/>
        <a:lstStyle/>
        <a:p>
          <a:endParaRPr lang="en-IE" b="1">
            <a:solidFill>
              <a:schemeClr val="tx1">
                <a:lumMod val="95000"/>
                <a:lumOff val="5000"/>
              </a:schemeClr>
            </a:solidFill>
          </a:endParaRPr>
        </a:p>
      </dgm:t>
    </dgm:pt>
    <dgm:pt modelId="{AADC98A2-A81B-464A-853B-B30427B9A9B7}">
      <dgm:prSet phldrT="[Text]"/>
      <dgm:spPr/>
      <dgm:t>
        <a:bodyPr/>
        <a:lstStyle/>
        <a:p>
          <a:r>
            <a:rPr lang="en-IE" b="1" dirty="0" smtClean="0">
              <a:solidFill>
                <a:schemeClr val="tx1">
                  <a:lumMod val="95000"/>
                  <a:lumOff val="5000"/>
                </a:schemeClr>
              </a:solidFill>
            </a:rPr>
            <a:t>Working Group</a:t>
          </a:r>
          <a:endParaRPr lang="en-IE" b="1" dirty="0">
            <a:solidFill>
              <a:schemeClr val="tx1">
                <a:lumMod val="95000"/>
                <a:lumOff val="5000"/>
              </a:schemeClr>
            </a:solidFill>
          </a:endParaRPr>
        </a:p>
      </dgm:t>
    </dgm:pt>
    <dgm:pt modelId="{AFE7B9E9-1035-4EC1-9E47-ACA444D3A5CF}" type="parTrans" cxnId="{510DBDE7-F633-4780-A09C-04134679F04E}">
      <dgm:prSet/>
      <dgm:spPr/>
      <dgm:t>
        <a:bodyPr/>
        <a:lstStyle/>
        <a:p>
          <a:endParaRPr lang="en-IE" b="1">
            <a:solidFill>
              <a:schemeClr val="tx1">
                <a:lumMod val="95000"/>
                <a:lumOff val="5000"/>
              </a:schemeClr>
            </a:solidFill>
          </a:endParaRPr>
        </a:p>
      </dgm:t>
    </dgm:pt>
    <dgm:pt modelId="{4E2CB4A4-5AAE-4112-B1E5-EB5D1EC6A7AA}" type="sibTrans" cxnId="{510DBDE7-F633-4780-A09C-04134679F04E}">
      <dgm:prSet/>
      <dgm:spPr/>
      <dgm:t>
        <a:bodyPr/>
        <a:lstStyle/>
        <a:p>
          <a:endParaRPr lang="en-IE" b="1">
            <a:solidFill>
              <a:schemeClr val="tx1">
                <a:lumMod val="95000"/>
                <a:lumOff val="5000"/>
              </a:schemeClr>
            </a:solidFill>
          </a:endParaRPr>
        </a:p>
      </dgm:t>
    </dgm:pt>
    <dgm:pt modelId="{3C773665-1FDF-4F22-B7A9-F2559D8C6472}">
      <dgm:prSet phldrT="[Text]"/>
      <dgm:spPr>
        <a:gradFill rotWithShape="0">
          <a:gsLst>
            <a:gs pos="0">
              <a:schemeClr val="accent2"/>
            </a:gs>
            <a:gs pos="100000">
              <a:schemeClr val="accent2">
                <a:lumMod val="60000"/>
                <a:lumOff val="40000"/>
              </a:schemeClr>
            </a:gs>
          </a:gsLst>
        </a:gradFill>
      </dgm:spPr>
      <dgm:t>
        <a:bodyPr/>
        <a:lstStyle/>
        <a:p>
          <a:r>
            <a:rPr lang="en-IE" b="1" dirty="0" smtClean="0">
              <a:solidFill>
                <a:schemeClr val="tx1">
                  <a:lumMod val="95000"/>
                  <a:lumOff val="5000"/>
                </a:schemeClr>
              </a:solidFill>
            </a:rPr>
            <a:t>Vendors</a:t>
          </a:r>
          <a:endParaRPr lang="en-IE" b="1" dirty="0">
            <a:solidFill>
              <a:schemeClr val="tx1">
                <a:lumMod val="95000"/>
                <a:lumOff val="5000"/>
              </a:schemeClr>
            </a:solidFill>
          </a:endParaRPr>
        </a:p>
      </dgm:t>
    </dgm:pt>
    <dgm:pt modelId="{C8EC9A53-CF70-45C6-B46C-0E376F41DA98}" type="parTrans" cxnId="{2F9E7D20-08EA-4F35-8F54-FDDCAC05968C}">
      <dgm:prSet/>
      <dgm:spPr/>
      <dgm:t>
        <a:bodyPr/>
        <a:lstStyle/>
        <a:p>
          <a:endParaRPr lang="en-IE" b="1">
            <a:solidFill>
              <a:schemeClr val="tx1">
                <a:lumMod val="95000"/>
                <a:lumOff val="5000"/>
              </a:schemeClr>
            </a:solidFill>
          </a:endParaRPr>
        </a:p>
      </dgm:t>
    </dgm:pt>
    <dgm:pt modelId="{9A29DEE0-EE5C-4DEF-8383-43FC6645B685}" type="sibTrans" cxnId="{2F9E7D20-08EA-4F35-8F54-FDDCAC05968C}">
      <dgm:prSet/>
      <dgm:spPr/>
      <dgm:t>
        <a:bodyPr/>
        <a:lstStyle/>
        <a:p>
          <a:endParaRPr lang="en-IE" b="1">
            <a:solidFill>
              <a:schemeClr val="tx1">
                <a:lumMod val="95000"/>
                <a:lumOff val="5000"/>
              </a:schemeClr>
            </a:solidFill>
          </a:endParaRPr>
        </a:p>
      </dgm:t>
    </dgm:pt>
    <dgm:pt modelId="{9E9755B1-6811-43FA-B84B-E6256E021BE5}">
      <dgm:prSet phldrT="[Text]"/>
      <dgm:spPr/>
      <dgm:t>
        <a:bodyPr/>
        <a:lstStyle/>
        <a:p>
          <a:r>
            <a:rPr lang="en-IE" b="1" dirty="0" smtClean="0">
              <a:solidFill>
                <a:schemeClr val="tx1">
                  <a:lumMod val="95000"/>
                  <a:lumOff val="5000"/>
                </a:schemeClr>
              </a:solidFill>
            </a:rPr>
            <a:t>Project Sponsor</a:t>
          </a:r>
          <a:endParaRPr lang="en-IE" b="1" dirty="0">
            <a:solidFill>
              <a:schemeClr val="tx1">
                <a:lumMod val="95000"/>
                <a:lumOff val="5000"/>
              </a:schemeClr>
            </a:solidFill>
          </a:endParaRPr>
        </a:p>
      </dgm:t>
    </dgm:pt>
    <dgm:pt modelId="{77C1B993-07AD-4351-9770-675125E1DFFF}" type="parTrans" cxnId="{F3228838-5BBF-4E22-9BCA-06FBA56A415B}">
      <dgm:prSet/>
      <dgm:spPr>
        <a:ln>
          <a:solidFill>
            <a:schemeClr val="accent5">
              <a:lumMod val="75000"/>
            </a:schemeClr>
          </a:solidFill>
          <a:headEnd type="arrow"/>
        </a:ln>
      </dgm:spPr>
      <dgm:t>
        <a:bodyPr/>
        <a:lstStyle/>
        <a:p>
          <a:endParaRPr lang="en-IE" b="1">
            <a:solidFill>
              <a:schemeClr val="tx1">
                <a:lumMod val="95000"/>
                <a:lumOff val="5000"/>
              </a:schemeClr>
            </a:solidFill>
          </a:endParaRPr>
        </a:p>
      </dgm:t>
    </dgm:pt>
    <dgm:pt modelId="{C4DA9C40-6930-4F7D-BD86-8D2937473C24}" type="sibTrans" cxnId="{F3228838-5BBF-4E22-9BCA-06FBA56A415B}">
      <dgm:prSet/>
      <dgm:spPr/>
      <dgm:t>
        <a:bodyPr/>
        <a:lstStyle/>
        <a:p>
          <a:endParaRPr lang="en-IE" b="1">
            <a:solidFill>
              <a:schemeClr val="tx1">
                <a:lumMod val="95000"/>
                <a:lumOff val="5000"/>
              </a:schemeClr>
            </a:solidFill>
          </a:endParaRPr>
        </a:p>
      </dgm:t>
    </dgm:pt>
    <dgm:pt modelId="{A9563491-01A8-4579-87B5-CC22356E8FFD}">
      <dgm:prSet phldrT="[Text]"/>
      <dgm:spPr/>
      <dgm:t>
        <a:bodyPr/>
        <a:lstStyle/>
        <a:p>
          <a:r>
            <a:rPr lang="en-IE" b="1" dirty="0" smtClean="0">
              <a:solidFill>
                <a:schemeClr val="tx1">
                  <a:lumMod val="95000"/>
                  <a:lumOff val="5000"/>
                </a:schemeClr>
              </a:solidFill>
            </a:rPr>
            <a:t>Senior Management</a:t>
          </a:r>
          <a:endParaRPr lang="en-IE" b="1" dirty="0">
            <a:solidFill>
              <a:schemeClr val="tx1">
                <a:lumMod val="95000"/>
                <a:lumOff val="5000"/>
              </a:schemeClr>
            </a:solidFill>
          </a:endParaRPr>
        </a:p>
      </dgm:t>
    </dgm:pt>
    <dgm:pt modelId="{B4F91E75-CC7A-481D-9CBA-31630CC16FE0}" type="parTrans" cxnId="{9201EC3D-9268-4488-B4CD-EBFE380A6035}">
      <dgm:prSet/>
      <dgm:spPr/>
      <dgm:t>
        <a:bodyPr/>
        <a:lstStyle/>
        <a:p>
          <a:endParaRPr lang="en-IE" b="1">
            <a:solidFill>
              <a:schemeClr val="tx1">
                <a:lumMod val="95000"/>
                <a:lumOff val="5000"/>
              </a:schemeClr>
            </a:solidFill>
          </a:endParaRPr>
        </a:p>
      </dgm:t>
    </dgm:pt>
    <dgm:pt modelId="{D69D8D8B-06A9-43E1-AF20-DE4AA22C665B}" type="sibTrans" cxnId="{9201EC3D-9268-4488-B4CD-EBFE380A6035}">
      <dgm:prSet/>
      <dgm:spPr/>
      <dgm:t>
        <a:bodyPr/>
        <a:lstStyle/>
        <a:p>
          <a:endParaRPr lang="en-IE" b="1">
            <a:solidFill>
              <a:schemeClr val="tx1">
                <a:lumMod val="95000"/>
                <a:lumOff val="5000"/>
              </a:schemeClr>
            </a:solidFill>
          </a:endParaRPr>
        </a:p>
      </dgm:t>
    </dgm:pt>
    <dgm:pt modelId="{AFEDF587-A179-40D3-AC10-3BC5D0A42F32}">
      <dgm:prSet phldrT="[Text]"/>
      <dgm:spPr/>
      <dgm:t>
        <a:bodyPr/>
        <a:lstStyle/>
        <a:p>
          <a:r>
            <a:rPr lang="en-IE" b="1" dirty="0" smtClean="0">
              <a:solidFill>
                <a:schemeClr val="tx1">
                  <a:lumMod val="95000"/>
                  <a:lumOff val="5000"/>
                </a:schemeClr>
              </a:solidFill>
            </a:rPr>
            <a:t>Management</a:t>
          </a:r>
          <a:endParaRPr lang="en-IE" b="1" dirty="0">
            <a:solidFill>
              <a:schemeClr val="tx1">
                <a:lumMod val="95000"/>
                <a:lumOff val="5000"/>
              </a:schemeClr>
            </a:solidFill>
          </a:endParaRPr>
        </a:p>
      </dgm:t>
    </dgm:pt>
    <dgm:pt modelId="{272128F2-F474-40A8-A697-9B2973BBB0CA}" type="parTrans" cxnId="{DB23BCF2-578B-4C00-BF0F-7D149C15F6E4}">
      <dgm:prSet/>
      <dgm:spPr/>
      <dgm:t>
        <a:bodyPr/>
        <a:lstStyle/>
        <a:p>
          <a:endParaRPr lang="en-IE" b="1">
            <a:solidFill>
              <a:schemeClr val="tx1">
                <a:lumMod val="95000"/>
                <a:lumOff val="5000"/>
              </a:schemeClr>
            </a:solidFill>
          </a:endParaRPr>
        </a:p>
      </dgm:t>
    </dgm:pt>
    <dgm:pt modelId="{5CF1E684-950F-45DB-95DF-FBE41818093E}" type="sibTrans" cxnId="{DB23BCF2-578B-4C00-BF0F-7D149C15F6E4}">
      <dgm:prSet/>
      <dgm:spPr/>
      <dgm:t>
        <a:bodyPr/>
        <a:lstStyle/>
        <a:p>
          <a:endParaRPr lang="en-IE" b="1">
            <a:solidFill>
              <a:schemeClr val="tx1">
                <a:lumMod val="95000"/>
                <a:lumOff val="5000"/>
              </a:schemeClr>
            </a:solidFill>
          </a:endParaRPr>
        </a:p>
      </dgm:t>
    </dgm:pt>
    <dgm:pt modelId="{233B156E-4619-4DCA-A7E8-7105988DD588}">
      <dgm:prSet phldrT="[Text]"/>
      <dgm:spPr/>
      <dgm:t>
        <a:bodyPr/>
        <a:lstStyle/>
        <a:p>
          <a:r>
            <a:rPr lang="en-IE" b="1" dirty="0" smtClean="0">
              <a:solidFill>
                <a:schemeClr val="tx1">
                  <a:lumMod val="95000"/>
                  <a:lumOff val="5000"/>
                </a:schemeClr>
              </a:solidFill>
            </a:rPr>
            <a:t>Support Staff</a:t>
          </a:r>
          <a:endParaRPr lang="en-IE" b="1" dirty="0">
            <a:solidFill>
              <a:schemeClr val="tx1">
                <a:lumMod val="95000"/>
                <a:lumOff val="5000"/>
              </a:schemeClr>
            </a:solidFill>
          </a:endParaRPr>
        </a:p>
      </dgm:t>
    </dgm:pt>
    <dgm:pt modelId="{2CE3478E-10B1-48A7-BD21-345970C0172F}" type="parTrans" cxnId="{1629B357-9D1F-4F97-A5D2-7DD6910DBBAF}">
      <dgm:prSet/>
      <dgm:spPr/>
      <dgm:t>
        <a:bodyPr/>
        <a:lstStyle/>
        <a:p>
          <a:endParaRPr lang="en-IE" b="1">
            <a:solidFill>
              <a:schemeClr val="tx1">
                <a:lumMod val="95000"/>
                <a:lumOff val="5000"/>
              </a:schemeClr>
            </a:solidFill>
          </a:endParaRPr>
        </a:p>
      </dgm:t>
    </dgm:pt>
    <dgm:pt modelId="{09A93ABC-8626-4861-9640-2A1FA4003088}" type="sibTrans" cxnId="{1629B357-9D1F-4F97-A5D2-7DD6910DBBAF}">
      <dgm:prSet/>
      <dgm:spPr/>
      <dgm:t>
        <a:bodyPr/>
        <a:lstStyle/>
        <a:p>
          <a:endParaRPr lang="en-IE" b="1">
            <a:solidFill>
              <a:schemeClr val="tx1">
                <a:lumMod val="95000"/>
                <a:lumOff val="5000"/>
              </a:schemeClr>
            </a:solidFill>
          </a:endParaRPr>
        </a:p>
      </dgm:t>
    </dgm:pt>
    <dgm:pt modelId="{DCEC0B4C-EC53-42B1-9522-F73431C68CA1}">
      <dgm:prSet phldrT="[Text]"/>
      <dgm:spPr/>
      <dgm:t>
        <a:bodyPr/>
        <a:lstStyle/>
        <a:p>
          <a:r>
            <a:rPr lang="en-IE" b="1" dirty="0" smtClean="0">
              <a:solidFill>
                <a:schemeClr val="tx1">
                  <a:lumMod val="95000"/>
                  <a:lumOff val="5000"/>
                </a:schemeClr>
              </a:solidFill>
            </a:rPr>
            <a:t>Steering Group</a:t>
          </a:r>
          <a:endParaRPr lang="en-IE" b="1" dirty="0">
            <a:solidFill>
              <a:schemeClr val="tx1">
                <a:lumMod val="95000"/>
                <a:lumOff val="5000"/>
              </a:schemeClr>
            </a:solidFill>
          </a:endParaRPr>
        </a:p>
      </dgm:t>
    </dgm:pt>
    <dgm:pt modelId="{A461485C-D0A1-49A8-988C-ADAE0081A30D}" type="parTrans" cxnId="{B125FF58-7B19-496C-B436-9A6840A1ACB9}">
      <dgm:prSet/>
      <dgm:spPr>
        <a:ln>
          <a:noFill/>
        </a:ln>
      </dgm:spPr>
      <dgm:t>
        <a:bodyPr/>
        <a:lstStyle/>
        <a:p>
          <a:endParaRPr lang="en-IE" b="1">
            <a:solidFill>
              <a:schemeClr val="tx1">
                <a:lumMod val="95000"/>
                <a:lumOff val="5000"/>
              </a:schemeClr>
            </a:solidFill>
          </a:endParaRPr>
        </a:p>
      </dgm:t>
    </dgm:pt>
    <dgm:pt modelId="{56DD6EA9-159E-4157-9AA1-5CF0643CD306}" type="sibTrans" cxnId="{B125FF58-7B19-496C-B436-9A6840A1ACB9}">
      <dgm:prSet/>
      <dgm:spPr/>
      <dgm:t>
        <a:bodyPr/>
        <a:lstStyle/>
        <a:p>
          <a:endParaRPr lang="en-IE" b="1">
            <a:solidFill>
              <a:schemeClr val="tx1">
                <a:lumMod val="95000"/>
                <a:lumOff val="5000"/>
              </a:schemeClr>
            </a:solidFill>
          </a:endParaRPr>
        </a:p>
      </dgm:t>
    </dgm:pt>
    <dgm:pt modelId="{66665D5B-D822-44F4-9BE1-ACC40AD1AE92}">
      <dgm:prSet phldrT="[Text]"/>
      <dgm:spPr/>
      <dgm:t>
        <a:bodyPr/>
        <a:lstStyle/>
        <a:p>
          <a:r>
            <a:rPr lang="en-IE" b="1" dirty="0" smtClean="0">
              <a:solidFill>
                <a:schemeClr val="tx1">
                  <a:lumMod val="95000"/>
                  <a:lumOff val="5000"/>
                </a:schemeClr>
              </a:solidFill>
            </a:rPr>
            <a:t>External</a:t>
          </a:r>
          <a:endParaRPr lang="en-IE" b="1" dirty="0">
            <a:solidFill>
              <a:schemeClr val="tx1">
                <a:lumMod val="95000"/>
                <a:lumOff val="5000"/>
              </a:schemeClr>
            </a:solidFill>
          </a:endParaRPr>
        </a:p>
      </dgm:t>
    </dgm:pt>
    <dgm:pt modelId="{4EF1637C-644E-482F-93D2-11AB647226C1}" type="parTrans" cxnId="{F859DC8D-33D0-4E21-A5E5-D7E75A0C3054}">
      <dgm:prSet/>
      <dgm:spPr/>
      <dgm:t>
        <a:bodyPr/>
        <a:lstStyle/>
        <a:p>
          <a:endParaRPr lang="en-IE" b="1">
            <a:solidFill>
              <a:schemeClr val="tx1">
                <a:lumMod val="95000"/>
                <a:lumOff val="5000"/>
              </a:schemeClr>
            </a:solidFill>
          </a:endParaRPr>
        </a:p>
      </dgm:t>
    </dgm:pt>
    <dgm:pt modelId="{AE035E9C-7090-4C3E-9376-0DCBBDCB9AD6}" type="sibTrans" cxnId="{F859DC8D-33D0-4E21-A5E5-D7E75A0C3054}">
      <dgm:prSet/>
      <dgm:spPr/>
      <dgm:t>
        <a:bodyPr/>
        <a:lstStyle/>
        <a:p>
          <a:endParaRPr lang="en-IE" b="1">
            <a:solidFill>
              <a:schemeClr val="tx1">
                <a:lumMod val="95000"/>
                <a:lumOff val="5000"/>
              </a:schemeClr>
            </a:solidFill>
          </a:endParaRPr>
        </a:p>
      </dgm:t>
    </dgm:pt>
    <dgm:pt modelId="{C2FEED5C-6323-419F-827A-50E2DF9E8F2B}">
      <dgm:prSet phldrT="[Text]"/>
      <dgm:spPr/>
      <dgm:t>
        <a:bodyPr/>
        <a:lstStyle/>
        <a:p>
          <a:pPr>
            <a:spcAft>
              <a:spcPts val="0"/>
            </a:spcAft>
          </a:pPr>
          <a:r>
            <a:rPr lang="en-IE" b="1" dirty="0" smtClean="0">
              <a:solidFill>
                <a:schemeClr val="tx1">
                  <a:lumMod val="95000"/>
                  <a:lumOff val="5000"/>
                </a:schemeClr>
              </a:solidFill>
            </a:rPr>
            <a:t>Project </a:t>
          </a:r>
        </a:p>
        <a:p>
          <a:pPr>
            <a:spcAft>
              <a:spcPts val="0"/>
            </a:spcAft>
          </a:pPr>
          <a:r>
            <a:rPr lang="en-IE" b="1" dirty="0" smtClean="0">
              <a:solidFill>
                <a:schemeClr val="tx1">
                  <a:lumMod val="95000"/>
                  <a:lumOff val="5000"/>
                </a:schemeClr>
              </a:solidFill>
            </a:rPr>
            <a:t>Team</a:t>
          </a:r>
          <a:endParaRPr lang="en-IE" b="1" dirty="0">
            <a:solidFill>
              <a:schemeClr val="tx1">
                <a:lumMod val="95000"/>
                <a:lumOff val="5000"/>
              </a:schemeClr>
            </a:solidFill>
          </a:endParaRPr>
        </a:p>
      </dgm:t>
    </dgm:pt>
    <dgm:pt modelId="{12926B71-79B8-4853-A5CB-545883A05D5E}" type="parTrans" cxnId="{B04CB84E-093E-464F-96E7-909E03523EAE}">
      <dgm:prSet/>
      <dgm:spPr/>
      <dgm:t>
        <a:bodyPr/>
        <a:lstStyle/>
        <a:p>
          <a:endParaRPr lang="en-IE" b="1">
            <a:solidFill>
              <a:schemeClr val="tx1">
                <a:lumMod val="95000"/>
                <a:lumOff val="5000"/>
              </a:schemeClr>
            </a:solidFill>
          </a:endParaRPr>
        </a:p>
      </dgm:t>
    </dgm:pt>
    <dgm:pt modelId="{89C51399-9E95-4C83-AE57-304D7F50F865}" type="sibTrans" cxnId="{B04CB84E-093E-464F-96E7-909E03523EAE}">
      <dgm:prSet/>
      <dgm:spPr/>
      <dgm:t>
        <a:bodyPr/>
        <a:lstStyle/>
        <a:p>
          <a:endParaRPr lang="en-IE" b="1">
            <a:solidFill>
              <a:schemeClr val="tx1">
                <a:lumMod val="95000"/>
                <a:lumOff val="5000"/>
              </a:schemeClr>
            </a:solidFill>
          </a:endParaRPr>
        </a:p>
      </dgm:t>
    </dgm:pt>
    <dgm:pt modelId="{1C968405-89E5-42D0-9229-E36645FD2754}">
      <dgm:prSet phldrT="[Text]"/>
      <dgm:spPr>
        <a:gradFill rotWithShape="0">
          <a:gsLst>
            <a:gs pos="0">
              <a:schemeClr val="accent2"/>
            </a:gs>
            <a:gs pos="100000">
              <a:schemeClr val="accent2">
                <a:lumMod val="60000"/>
                <a:lumOff val="40000"/>
              </a:schemeClr>
            </a:gs>
          </a:gsLst>
        </a:gradFill>
      </dgm:spPr>
      <dgm:t>
        <a:bodyPr/>
        <a:lstStyle/>
        <a:p>
          <a:r>
            <a:rPr lang="en-IE" b="1" dirty="0" smtClean="0">
              <a:solidFill>
                <a:schemeClr val="tx1">
                  <a:lumMod val="95000"/>
                  <a:lumOff val="5000"/>
                </a:schemeClr>
              </a:solidFill>
            </a:rPr>
            <a:t>Consumers</a:t>
          </a:r>
          <a:endParaRPr lang="en-IE" b="1" dirty="0">
            <a:solidFill>
              <a:schemeClr val="tx1">
                <a:lumMod val="95000"/>
                <a:lumOff val="5000"/>
              </a:schemeClr>
            </a:solidFill>
          </a:endParaRPr>
        </a:p>
      </dgm:t>
    </dgm:pt>
    <dgm:pt modelId="{F159422B-8C62-4244-8705-2A159AC19A05}" type="parTrans" cxnId="{CC4FB763-89FE-4DD1-B466-38A34E778767}">
      <dgm:prSet/>
      <dgm:spPr/>
      <dgm:t>
        <a:bodyPr/>
        <a:lstStyle/>
        <a:p>
          <a:endParaRPr lang="en-IE" b="1">
            <a:solidFill>
              <a:schemeClr val="tx1">
                <a:lumMod val="95000"/>
                <a:lumOff val="5000"/>
              </a:schemeClr>
            </a:solidFill>
          </a:endParaRPr>
        </a:p>
      </dgm:t>
    </dgm:pt>
    <dgm:pt modelId="{097E197A-6E3F-4991-B9C8-C150D7272761}" type="sibTrans" cxnId="{CC4FB763-89FE-4DD1-B466-38A34E778767}">
      <dgm:prSet/>
      <dgm:spPr/>
      <dgm:t>
        <a:bodyPr/>
        <a:lstStyle/>
        <a:p>
          <a:endParaRPr lang="en-IE" b="1">
            <a:solidFill>
              <a:schemeClr val="tx1">
                <a:lumMod val="95000"/>
                <a:lumOff val="5000"/>
              </a:schemeClr>
            </a:solidFill>
          </a:endParaRPr>
        </a:p>
      </dgm:t>
    </dgm:pt>
    <dgm:pt modelId="{A17A22BD-8D7B-42FC-AC7B-FE69119D1E30}">
      <dgm:prSet phldrT="[Text]"/>
      <dgm:spPr/>
      <dgm:t>
        <a:bodyPr/>
        <a:lstStyle/>
        <a:p>
          <a:r>
            <a:rPr lang="en-IE" b="1" dirty="0" smtClean="0">
              <a:solidFill>
                <a:schemeClr val="tx1">
                  <a:lumMod val="95000"/>
                  <a:lumOff val="5000"/>
                </a:schemeClr>
              </a:solidFill>
            </a:rPr>
            <a:t>Key Stakeholders</a:t>
          </a:r>
          <a:endParaRPr lang="en-IE" b="1" dirty="0">
            <a:solidFill>
              <a:schemeClr val="tx1">
                <a:lumMod val="95000"/>
                <a:lumOff val="5000"/>
              </a:schemeClr>
            </a:solidFill>
          </a:endParaRPr>
        </a:p>
      </dgm:t>
    </dgm:pt>
    <dgm:pt modelId="{38B57D1B-0521-4321-A7BE-69F6FEA38FF3}" type="parTrans" cxnId="{1F553EEE-B284-451D-8A52-A2559C8A175D}">
      <dgm:prSet/>
      <dgm:spPr/>
      <dgm:t>
        <a:bodyPr/>
        <a:lstStyle/>
        <a:p>
          <a:endParaRPr lang="en-IE"/>
        </a:p>
      </dgm:t>
    </dgm:pt>
    <dgm:pt modelId="{A516B1F2-708A-4F0D-A6DB-5EA88A02220D}" type="sibTrans" cxnId="{1F553EEE-B284-451D-8A52-A2559C8A175D}">
      <dgm:prSet/>
      <dgm:spPr/>
      <dgm:t>
        <a:bodyPr/>
        <a:lstStyle/>
        <a:p>
          <a:endParaRPr lang="en-IE"/>
        </a:p>
      </dgm:t>
    </dgm:pt>
    <dgm:pt modelId="{3C414FAF-2F4A-4974-A3F0-92E59AACBD56}" type="pres">
      <dgm:prSet presAssocID="{9E186201-755B-4470-A69E-DF30FDD8CAC6}" presName="mainComposite" presStyleCnt="0">
        <dgm:presLayoutVars>
          <dgm:chPref val="1"/>
          <dgm:dir/>
          <dgm:animOne val="branch"/>
          <dgm:animLvl val="lvl"/>
          <dgm:resizeHandles val="exact"/>
        </dgm:presLayoutVars>
      </dgm:prSet>
      <dgm:spPr/>
      <dgm:t>
        <a:bodyPr/>
        <a:lstStyle/>
        <a:p>
          <a:endParaRPr lang="en-IE"/>
        </a:p>
      </dgm:t>
    </dgm:pt>
    <dgm:pt modelId="{B1896307-56E4-4398-868C-93F9E8441405}" type="pres">
      <dgm:prSet presAssocID="{9E186201-755B-4470-A69E-DF30FDD8CAC6}" presName="hierFlow" presStyleCnt="0"/>
      <dgm:spPr/>
    </dgm:pt>
    <dgm:pt modelId="{7E5648E5-57E9-454E-8F86-4839861619F7}" type="pres">
      <dgm:prSet presAssocID="{9E186201-755B-4470-A69E-DF30FDD8CAC6}" presName="firstBuf" presStyleCnt="0"/>
      <dgm:spPr/>
    </dgm:pt>
    <dgm:pt modelId="{2031C797-5BA0-4678-963E-3EEF46BE4E16}" type="pres">
      <dgm:prSet presAssocID="{9E186201-755B-4470-A69E-DF30FDD8CAC6}" presName="hierChild1" presStyleCnt="0">
        <dgm:presLayoutVars>
          <dgm:chPref val="1"/>
          <dgm:animOne val="branch"/>
          <dgm:animLvl val="lvl"/>
        </dgm:presLayoutVars>
      </dgm:prSet>
      <dgm:spPr/>
    </dgm:pt>
    <dgm:pt modelId="{E7FF0643-52B5-4C19-8B27-12F7366DB90D}" type="pres">
      <dgm:prSet presAssocID="{61FC9D84-7F1C-4476-AEE2-17F97BD093AA}" presName="Name14" presStyleCnt="0"/>
      <dgm:spPr/>
    </dgm:pt>
    <dgm:pt modelId="{F49EC888-2C39-4F24-8ABB-39B5675D9D8E}" type="pres">
      <dgm:prSet presAssocID="{61FC9D84-7F1C-4476-AEE2-17F97BD093AA}" presName="level1Shape" presStyleLbl="node0" presStyleIdx="0" presStyleCnt="1">
        <dgm:presLayoutVars>
          <dgm:chPref val="3"/>
        </dgm:presLayoutVars>
      </dgm:prSet>
      <dgm:spPr/>
      <dgm:t>
        <a:bodyPr/>
        <a:lstStyle/>
        <a:p>
          <a:endParaRPr lang="en-IE"/>
        </a:p>
      </dgm:t>
    </dgm:pt>
    <dgm:pt modelId="{495570A0-78C2-4BBF-B8B5-79E6AB5C87DB}" type="pres">
      <dgm:prSet presAssocID="{61FC9D84-7F1C-4476-AEE2-17F97BD093AA}" presName="hierChild2" presStyleCnt="0"/>
      <dgm:spPr/>
    </dgm:pt>
    <dgm:pt modelId="{9CB1CFB3-FF50-4CE9-AE76-80F029AEA1E3}" type="pres">
      <dgm:prSet presAssocID="{B9949FBB-0A60-4386-B429-C73B02241704}" presName="Name19" presStyleLbl="parChTrans1D2" presStyleIdx="0" presStyleCnt="3"/>
      <dgm:spPr/>
      <dgm:t>
        <a:bodyPr/>
        <a:lstStyle/>
        <a:p>
          <a:endParaRPr lang="en-IE"/>
        </a:p>
      </dgm:t>
    </dgm:pt>
    <dgm:pt modelId="{604FA4CB-3F18-4FDA-8111-241D941AEC62}" type="pres">
      <dgm:prSet presAssocID="{01ABF5BB-881B-41DE-A683-D2F9B1441210}" presName="Name21" presStyleCnt="0"/>
      <dgm:spPr/>
    </dgm:pt>
    <dgm:pt modelId="{7209F121-602E-4995-AF7D-E645CAA1BBA4}" type="pres">
      <dgm:prSet presAssocID="{01ABF5BB-881B-41DE-A683-D2F9B1441210}" presName="level2Shape" presStyleLbl="node2" presStyleIdx="0" presStyleCnt="3"/>
      <dgm:spPr/>
      <dgm:t>
        <a:bodyPr/>
        <a:lstStyle/>
        <a:p>
          <a:endParaRPr lang="en-IE"/>
        </a:p>
      </dgm:t>
    </dgm:pt>
    <dgm:pt modelId="{739D7920-796D-4337-94F5-21C9AE5B5DDD}" type="pres">
      <dgm:prSet presAssocID="{01ABF5BB-881B-41DE-A683-D2F9B1441210}" presName="hierChild3" presStyleCnt="0"/>
      <dgm:spPr/>
    </dgm:pt>
    <dgm:pt modelId="{12503787-25BD-459F-9F93-8C870E86AA7A}" type="pres">
      <dgm:prSet presAssocID="{AFE7B9E9-1035-4EC1-9E47-ACA444D3A5CF}" presName="Name19" presStyleLbl="parChTrans1D3" presStyleIdx="0" presStyleCnt="5"/>
      <dgm:spPr/>
      <dgm:t>
        <a:bodyPr/>
        <a:lstStyle/>
        <a:p>
          <a:endParaRPr lang="en-IE"/>
        </a:p>
      </dgm:t>
    </dgm:pt>
    <dgm:pt modelId="{F526167E-593B-419E-B521-CF9E43C790FE}" type="pres">
      <dgm:prSet presAssocID="{AADC98A2-A81B-464A-853B-B30427B9A9B7}" presName="Name21" presStyleCnt="0"/>
      <dgm:spPr/>
    </dgm:pt>
    <dgm:pt modelId="{B3B0F033-A29C-4DB1-9181-4EBF6E711E15}" type="pres">
      <dgm:prSet presAssocID="{AADC98A2-A81B-464A-853B-B30427B9A9B7}" presName="level2Shape" presStyleLbl="node3" presStyleIdx="0" presStyleCnt="5" custLinFactNeighborX="59985"/>
      <dgm:spPr/>
      <dgm:t>
        <a:bodyPr/>
        <a:lstStyle/>
        <a:p>
          <a:endParaRPr lang="en-IE"/>
        </a:p>
      </dgm:t>
    </dgm:pt>
    <dgm:pt modelId="{3CF99B5F-EC51-404F-8051-51BC210152EB}" type="pres">
      <dgm:prSet presAssocID="{AADC98A2-A81B-464A-853B-B30427B9A9B7}" presName="hierChild3" presStyleCnt="0"/>
      <dgm:spPr/>
    </dgm:pt>
    <dgm:pt modelId="{A08FE1FB-027E-402A-A2BA-D5DDCE0C3DAE}" type="pres">
      <dgm:prSet presAssocID="{C8EC9A53-CF70-45C6-B46C-0E376F41DA98}" presName="Name19" presStyleLbl="parChTrans1D3" presStyleIdx="1" presStyleCnt="5"/>
      <dgm:spPr/>
      <dgm:t>
        <a:bodyPr/>
        <a:lstStyle/>
        <a:p>
          <a:endParaRPr lang="en-IE"/>
        </a:p>
      </dgm:t>
    </dgm:pt>
    <dgm:pt modelId="{D8F3C2E8-6092-45CC-8759-E6AB6EE09AC7}" type="pres">
      <dgm:prSet presAssocID="{3C773665-1FDF-4F22-B7A9-F2559D8C6472}" presName="Name21" presStyleCnt="0"/>
      <dgm:spPr/>
    </dgm:pt>
    <dgm:pt modelId="{E1098198-F3B9-4BC4-BDD1-A38531E6D603}" type="pres">
      <dgm:prSet presAssocID="{3C773665-1FDF-4F22-B7A9-F2559D8C6472}" presName="level2Shape" presStyleLbl="node3" presStyleIdx="1" presStyleCnt="5" custLinFactY="40476" custLinFactNeighborY="100000"/>
      <dgm:spPr/>
      <dgm:t>
        <a:bodyPr/>
        <a:lstStyle/>
        <a:p>
          <a:endParaRPr lang="en-IE"/>
        </a:p>
      </dgm:t>
    </dgm:pt>
    <dgm:pt modelId="{A85579EF-1C7A-4A6D-A8E5-A6DE246A7F38}" type="pres">
      <dgm:prSet presAssocID="{3C773665-1FDF-4F22-B7A9-F2559D8C6472}" presName="hierChild3" presStyleCnt="0"/>
      <dgm:spPr/>
    </dgm:pt>
    <dgm:pt modelId="{990D9FFC-61FA-43C1-BEC2-4B22E1EA5DB4}" type="pres">
      <dgm:prSet presAssocID="{F159422B-8C62-4244-8705-2A159AC19A05}" presName="Name19" presStyleLbl="parChTrans1D3" presStyleIdx="2" presStyleCnt="5"/>
      <dgm:spPr/>
      <dgm:t>
        <a:bodyPr/>
        <a:lstStyle/>
        <a:p>
          <a:endParaRPr lang="en-IE"/>
        </a:p>
      </dgm:t>
    </dgm:pt>
    <dgm:pt modelId="{62776652-0113-4207-8ED7-72976F9E418A}" type="pres">
      <dgm:prSet presAssocID="{1C968405-89E5-42D0-9229-E36645FD2754}" presName="Name21" presStyleCnt="0"/>
      <dgm:spPr/>
    </dgm:pt>
    <dgm:pt modelId="{27F3A5C3-197E-40C9-A039-18DB310D5F52}" type="pres">
      <dgm:prSet presAssocID="{1C968405-89E5-42D0-9229-E36645FD2754}" presName="level2Shape" presStyleLbl="node3" presStyleIdx="2" presStyleCnt="5" custLinFactY="40476" custLinFactNeighborY="100000"/>
      <dgm:spPr/>
      <dgm:t>
        <a:bodyPr/>
        <a:lstStyle/>
        <a:p>
          <a:endParaRPr lang="en-IE"/>
        </a:p>
      </dgm:t>
    </dgm:pt>
    <dgm:pt modelId="{96F5041E-955C-4F42-A3DD-BEED31CF5CB7}" type="pres">
      <dgm:prSet presAssocID="{1C968405-89E5-42D0-9229-E36645FD2754}" presName="hierChild3" presStyleCnt="0"/>
      <dgm:spPr/>
    </dgm:pt>
    <dgm:pt modelId="{B0E69BED-64A3-4E18-9D7F-937F1E907F51}" type="pres">
      <dgm:prSet presAssocID="{12926B71-79B8-4853-A5CB-545883A05D5E}" presName="Name19" presStyleLbl="parChTrans1D3" presStyleIdx="3" presStyleCnt="5"/>
      <dgm:spPr/>
      <dgm:t>
        <a:bodyPr/>
        <a:lstStyle/>
        <a:p>
          <a:endParaRPr lang="en-IE"/>
        </a:p>
      </dgm:t>
    </dgm:pt>
    <dgm:pt modelId="{9959A7AD-BD1B-460F-B3F3-EA79F8F42DEE}" type="pres">
      <dgm:prSet presAssocID="{C2FEED5C-6323-419F-827A-50E2DF9E8F2B}" presName="Name21" presStyleCnt="0"/>
      <dgm:spPr/>
    </dgm:pt>
    <dgm:pt modelId="{11745B11-6685-485F-9AB0-E39A80AE914C}" type="pres">
      <dgm:prSet presAssocID="{C2FEED5C-6323-419F-827A-50E2DF9E8F2B}" presName="level2Shape" presStyleLbl="node3" presStyleIdx="3" presStyleCnt="5" custLinFactNeighborX="-14663"/>
      <dgm:spPr/>
      <dgm:t>
        <a:bodyPr/>
        <a:lstStyle/>
        <a:p>
          <a:endParaRPr lang="en-IE"/>
        </a:p>
      </dgm:t>
    </dgm:pt>
    <dgm:pt modelId="{B268CF41-C9A1-4B64-AB6E-D8BB59EF6D7E}" type="pres">
      <dgm:prSet presAssocID="{C2FEED5C-6323-419F-827A-50E2DF9E8F2B}" presName="hierChild3" presStyleCnt="0"/>
      <dgm:spPr/>
    </dgm:pt>
    <dgm:pt modelId="{437278E5-1B8E-491A-A44E-EEBAF7960505}" type="pres">
      <dgm:prSet presAssocID="{38B57D1B-0521-4321-A7BE-69F6FEA38FF3}" presName="Name19" presStyleLbl="parChTrans1D3" presStyleIdx="4" presStyleCnt="5"/>
      <dgm:spPr/>
      <dgm:t>
        <a:bodyPr/>
        <a:lstStyle/>
        <a:p>
          <a:endParaRPr lang="en-IE"/>
        </a:p>
      </dgm:t>
    </dgm:pt>
    <dgm:pt modelId="{DE88C286-ECFC-48A6-8340-7286F764A889}" type="pres">
      <dgm:prSet presAssocID="{A17A22BD-8D7B-42FC-AC7B-FE69119D1E30}" presName="Name21" presStyleCnt="0"/>
      <dgm:spPr/>
    </dgm:pt>
    <dgm:pt modelId="{79B2FD28-36E7-4EC0-B5D4-2832E95CF78C}" type="pres">
      <dgm:prSet presAssocID="{A17A22BD-8D7B-42FC-AC7B-FE69119D1E30}" presName="level2Shape" presStyleLbl="node3" presStyleIdx="4" presStyleCnt="5" custLinFactNeighborX="-3999"/>
      <dgm:spPr/>
      <dgm:t>
        <a:bodyPr/>
        <a:lstStyle/>
        <a:p>
          <a:endParaRPr lang="en-IE"/>
        </a:p>
      </dgm:t>
    </dgm:pt>
    <dgm:pt modelId="{2F3347F4-1E61-4267-9E8C-E8E1C506665A}" type="pres">
      <dgm:prSet presAssocID="{A17A22BD-8D7B-42FC-AC7B-FE69119D1E30}" presName="hierChild3" presStyleCnt="0"/>
      <dgm:spPr/>
    </dgm:pt>
    <dgm:pt modelId="{1F9B21CA-B96A-4B25-AD03-CB2EFC73F368}" type="pres">
      <dgm:prSet presAssocID="{77C1B993-07AD-4351-9770-675125E1DFFF}" presName="Name19" presStyleLbl="parChTrans1D2" presStyleIdx="1" presStyleCnt="3"/>
      <dgm:spPr/>
      <dgm:t>
        <a:bodyPr/>
        <a:lstStyle/>
        <a:p>
          <a:endParaRPr lang="en-IE"/>
        </a:p>
      </dgm:t>
    </dgm:pt>
    <dgm:pt modelId="{914B2EBC-A5A4-4F85-B0D3-D2FDAC90C128}" type="pres">
      <dgm:prSet presAssocID="{9E9755B1-6811-43FA-B84B-E6256E021BE5}" presName="Name21" presStyleCnt="0"/>
      <dgm:spPr/>
    </dgm:pt>
    <dgm:pt modelId="{A60A94BA-0CC9-4EB3-A2B9-39650B2E07CD}" type="pres">
      <dgm:prSet presAssocID="{9E9755B1-6811-43FA-B84B-E6256E021BE5}" presName="level2Shape" presStyleLbl="node2" presStyleIdx="1" presStyleCnt="3"/>
      <dgm:spPr/>
      <dgm:t>
        <a:bodyPr/>
        <a:lstStyle/>
        <a:p>
          <a:endParaRPr lang="en-IE"/>
        </a:p>
      </dgm:t>
    </dgm:pt>
    <dgm:pt modelId="{FAEEB81A-08EC-4465-B2CE-C018E0F43A8A}" type="pres">
      <dgm:prSet presAssocID="{9E9755B1-6811-43FA-B84B-E6256E021BE5}" presName="hierChild3" presStyleCnt="0"/>
      <dgm:spPr/>
    </dgm:pt>
    <dgm:pt modelId="{BF8783DE-153D-4763-8BFF-EEC9E192D73A}" type="pres">
      <dgm:prSet presAssocID="{A461485C-D0A1-49A8-988C-ADAE0081A30D}" presName="Name19" presStyleLbl="parChTrans1D2" presStyleIdx="2" presStyleCnt="3"/>
      <dgm:spPr/>
      <dgm:t>
        <a:bodyPr/>
        <a:lstStyle/>
        <a:p>
          <a:endParaRPr lang="en-IE"/>
        </a:p>
      </dgm:t>
    </dgm:pt>
    <dgm:pt modelId="{22E645D1-3FA5-466D-B705-9AD24F147E17}" type="pres">
      <dgm:prSet presAssocID="{DCEC0B4C-EC53-42B1-9522-F73431C68CA1}" presName="Name21" presStyleCnt="0"/>
      <dgm:spPr/>
    </dgm:pt>
    <dgm:pt modelId="{937AD55E-5F3D-48F0-B03E-90FDBA62E6AF}" type="pres">
      <dgm:prSet presAssocID="{DCEC0B4C-EC53-42B1-9522-F73431C68CA1}" presName="level2Shape" presStyleLbl="node2" presStyleIdx="2" presStyleCnt="3"/>
      <dgm:spPr/>
      <dgm:t>
        <a:bodyPr/>
        <a:lstStyle/>
        <a:p>
          <a:endParaRPr lang="en-IE"/>
        </a:p>
      </dgm:t>
    </dgm:pt>
    <dgm:pt modelId="{D6CBC99F-468E-4847-BD93-B191F1BE588A}" type="pres">
      <dgm:prSet presAssocID="{DCEC0B4C-EC53-42B1-9522-F73431C68CA1}" presName="hierChild3" presStyleCnt="0"/>
      <dgm:spPr/>
    </dgm:pt>
    <dgm:pt modelId="{01576599-17BF-4FDC-8580-E8C8DC89048D}" type="pres">
      <dgm:prSet presAssocID="{9E186201-755B-4470-A69E-DF30FDD8CAC6}" presName="bgShapesFlow" presStyleCnt="0"/>
      <dgm:spPr/>
    </dgm:pt>
    <dgm:pt modelId="{7BAADA38-298F-4066-92E0-B0D5382DD2C2}" type="pres">
      <dgm:prSet presAssocID="{A9563491-01A8-4579-87B5-CC22356E8FFD}" presName="rectComp" presStyleCnt="0"/>
      <dgm:spPr/>
    </dgm:pt>
    <dgm:pt modelId="{D383E811-5F48-45C0-95FF-F32B61CA02D5}" type="pres">
      <dgm:prSet presAssocID="{A9563491-01A8-4579-87B5-CC22356E8FFD}" presName="bgRect" presStyleLbl="bgShp" presStyleIdx="0" presStyleCnt="4"/>
      <dgm:spPr/>
      <dgm:t>
        <a:bodyPr/>
        <a:lstStyle/>
        <a:p>
          <a:endParaRPr lang="en-IE"/>
        </a:p>
      </dgm:t>
    </dgm:pt>
    <dgm:pt modelId="{04DFC78F-FBB3-4253-9ACC-25EE75E51B0C}" type="pres">
      <dgm:prSet presAssocID="{A9563491-01A8-4579-87B5-CC22356E8FFD}" presName="bgRectTx" presStyleLbl="bgShp" presStyleIdx="0" presStyleCnt="4">
        <dgm:presLayoutVars>
          <dgm:bulletEnabled val="1"/>
        </dgm:presLayoutVars>
      </dgm:prSet>
      <dgm:spPr/>
      <dgm:t>
        <a:bodyPr/>
        <a:lstStyle/>
        <a:p>
          <a:endParaRPr lang="en-IE"/>
        </a:p>
      </dgm:t>
    </dgm:pt>
    <dgm:pt modelId="{5CD237C1-B142-4370-B117-D228707F105E}" type="pres">
      <dgm:prSet presAssocID="{A9563491-01A8-4579-87B5-CC22356E8FFD}" presName="spComp" presStyleCnt="0"/>
      <dgm:spPr/>
    </dgm:pt>
    <dgm:pt modelId="{4E819DE9-E63B-435B-8B0B-571946E33660}" type="pres">
      <dgm:prSet presAssocID="{A9563491-01A8-4579-87B5-CC22356E8FFD}" presName="vSp" presStyleCnt="0"/>
      <dgm:spPr/>
    </dgm:pt>
    <dgm:pt modelId="{AE1B3474-BE14-4151-8ABA-396A3E4A147F}" type="pres">
      <dgm:prSet presAssocID="{AFEDF587-A179-40D3-AC10-3BC5D0A42F32}" presName="rectComp" presStyleCnt="0"/>
      <dgm:spPr/>
    </dgm:pt>
    <dgm:pt modelId="{7763B872-2871-4CD0-A3B9-D9280DEA30C0}" type="pres">
      <dgm:prSet presAssocID="{AFEDF587-A179-40D3-AC10-3BC5D0A42F32}" presName="bgRect" presStyleLbl="bgShp" presStyleIdx="1" presStyleCnt="4"/>
      <dgm:spPr/>
      <dgm:t>
        <a:bodyPr/>
        <a:lstStyle/>
        <a:p>
          <a:endParaRPr lang="en-IE"/>
        </a:p>
      </dgm:t>
    </dgm:pt>
    <dgm:pt modelId="{77D63F45-A66D-4828-8B44-0A7309BEC763}" type="pres">
      <dgm:prSet presAssocID="{AFEDF587-A179-40D3-AC10-3BC5D0A42F32}" presName="bgRectTx" presStyleLbl="bgShp" presStyleIdx="1" presStyleCnt="4">
        <dgm:presLayoutVars>
          <dgm:bulletEnabled val="1"/>
        </dgm:presLayoutVars>
      </dgm:prSet>
      <dgm:spPr/>
      <dgm:t>
        <a:bodyPr/>
        <a:lstStyle/>
        <a:p>
          <a:endParaRPr lang="en-IE"/>
        </a:p>
      </dgm:t>
    </dgm:pt>
    <dgm:pt modelId="{B03CACEC-052E-41D8-A9C1-F8AA6BDCC124}" type="pres">
      <dgm:prSet presAssocID="{AFEDF587-A179-40D3-AC10-3BC5D0A42F32}" presName="spComp" presStyleCnt="0"/>
      <dgm:spPr/>
    </dgm:pt>
    <dgm:pt modelId="{FDC3A47D-71A7-4058-80F2-A502FB6EF730}" type="pres">
      <dgm:prSet presAssocID="{AFEDF587-A179-40D3-AC10-3BC5D0A42F32}" presName="vSp" presStyleCnt="0"/>
      <dgm:spPr/>
    </dgm:pt>
    <dgm:pt modelId="{DB7492EA-36B8-40CF-BFE7-FC055F251649}" type="pres">
      <dgm:prSet presAssocID="{233B156E-4619-4DCA-A7E8-7105988DD588}" presName="rectComp" presStyleCnt="0"/>
      <dgm:spPr/>
    </dgm:pt>
    <dgm:pt modelId="{5EC91EB1-5A56-4E01-BE75-1BF26FC393FC}" type="pres">
      <dgm:prSet presAssocID="{233B156E-4619-4DCA-A7E8-7105988DD588}" presName="bgRect" presStyleLbl="bgShp" presStyleIdx="2" presStyleCnt="4"/>
      <dgm:spPr/>
      <dgm:t>
        <a:bodyPr/>
        <a:lstStyle/>
        <a:p>
          <a:endParaRPr lang="en-IE"/>
        </a:p>
      </dgm:t>
    </dgm:pt>
    <dgm:pt modelId="{ABD0ADA4-FD21-4A0C-BF0A-3BCE33582F7F}" type="pres">
      <dgm:prSet presAssocID="{233B156E-4619-4DCA-A7E8-7105988DD588}" presName="bgRectTx" presStyleLbl="bgShp" presStyleIdx="2" presStyleCnt="4">
        <dgm:presLayoutVars>
          <dgm:bulletEnabled val="1"/>
        </dgm:presLayoutVars>
      </dgm:prSet>
      <dgm:spPr/>
      <dgm:t>
        <a:bodyPr/>
        <a:lstStyle/>
        <a:p>
          <a:endParaRPr lang="en-IE"/>
        </a:p>
      </dgm:t>
    </dgm:pt>
    <dgm:pt modelId="{581720DF-F8C1-4184-BA96-13CDCEC82979}" type="pres">
      <dgm:prSet presAssocID="{233B156E-4619-4DCA-A7E8-7105988DD588}" presName="spComp" presStyleCnt="0"/>
      <dgm:spPr/>
    </dgm:pt>
    <dgm:pt modelId="{4ABCE8ED-0740-4EF6-84B4-AB84E90F09E1}" type="pres">
      <dgm:prSet presAssocID="{233B156E-4619-4DCA-A7E8-7105988DD588}" presName="vSp" presStyleCnt="0"/>
      <dgm:spPr/>
    </dgm:pt>
    <dgm:pt modelId="{86AA9976-36D4-4AB8-A0E2-BB12365D74E9}" type="pres">
      <dgm:prSet presAssocID="{66665D5B-D822-44F4-9BE1-ACC40AD1AE92}" presName="rectComp" presStyleCnt="0"/>
      <dgm:spPr/>
    </dgm:pt>
    <dgm:pt modelId="{7BFA88BD-CADF-4655-A905-9C02E0B2C790}" type="pres">
      <dgm:prSet presAssocID="{66665D5B-D822-44F4-9BE1-ACC40AD1AE92}" presName="bgRect" presStyleLbl="bgShp" presStyleIdx="3" presStyleCnt="4"/>
      <dgm:spPr/>
      <dgm:t>
        <a:bodyPr/>
        <a:lstStyle/>
        <a:p>
          <a:endParaRPr lang="en-IE"/>
        </a:p>
      </dgm:t>
    </dgm:pt>
    <dgm:pt modelId="{203F325C-2B0C-4181-96EC-AE9DAB58DCCD}" type="pres">
      <dgm:prSet presAssocID="{66665D5B-D822-44F4-9BE1-ACC40AD1AE92}" presName="bgRectTx" presStyleLbl="bgShp" presStyleIdx="3" presStyleCnt="4">
        <dgm:presLayoutVars>
          <dgm:bulletEnabled val="1"/>
        </dgm:presLayoutVars>
      </dgm:prSet>
      <dgm:spPr/>
      <dgm:t>
        <a:bodyPr/>
        <a:lstStyle/>
        <a:p>
          <a:endParaRPr lang="en-IE"/>
        </a:p>
      </dgm:t>
    </dgm:pt>
  </dgm:ptLst>
  <dgm:cxnLst>
    <dgm:cxn modelId="{62AE6321-D2C4-46E1-B97F-EEEAF027A725}" type="presOf" srcId="{AFE7B9E9-1035-4EC1-9E47-ACA444D3A5CF}" destId="{12503787-25BD-459F-9F93-8C870E86AA7A}" srcOrd="0" destOrd="0" presId="urn:microsoft.com/office/officeart/2005/8/layout/hierarchy6"/>
    <dgm:cxn modelId="{CC4FB763-89FE-4DD1-B466-38A34E778767}" srcId="{01ABF5BB-881B-41DE-A683-D2F9B1441210}" destId="{1C968405-89E5-42D0-9229-E36645FD2754}" srcOrd="2" destOrd="0" parTransId="{F159422B-8C62-4244-8705-2A159AC19A05}" sibTransId="{097E197A-6E3F-4991-B9C8-C150D7272761}"/>
    <dgm:cxn modelId="{1629B357-9D1F-4F97-A5D2-7DD6910DBBAF}" srcId="{9E186201-755B-4470-A69E-DF30FDD8CAC6}" destId="{233B156E-4619-4DCA-A7E8-7105988DD588}" srcOrd="3" destOrd="0" parTransId="{2CE3478E-10B1-48A7-BD21-345970C0172F}" sibTransId="{09A93ABC-8626-4861-9640-2A1FA4003088}"/>
    <dgm:cxn modelId="{143938ED-4410-4C5A-A77F-EFAD0E5C850F}" type="presOf" srcId="{66665D5B-D822-44F4-9BE1-ACC40AD1AE92}" destId="{7BFA88BD-CADF-4655-A905-9C02E0B2C790}" srcOrd="0" destOrd="0" presId="urn:microsoft.com/office/officeart/2005/8/layout/hierarchy6"/>
    <dgm:cxn modelId="{7AA1E4ED-B338-446A-9CD1-4BD4A5B727F1}" type="presOf" srcId="{A461485C-D0A1-49A8-988C-ADAE0081A30D}" destId="{BF8783DE-153D-4763-8BFF-EEC9E192D73A}" srcOrd="0" destOrd="0" presId="urn:microsoft.com/office/officeart/2005/8/layout/hierarchy6"/>
    <dgm:cxn modelId="{DB23BCF2-578B-4C00-BF0F-7D149C15F6E4}" srcId="{9E186201-755B-4470-A69E-DF30FDD8CAC6}" destId="{AFEDF587-A179-40D3-AC10-3BC5D0A42F32}" srcOrd="2" destOrd="0" parTransId="{272128F2-F474-40A8-A697-9B2973BBB0CA}" sibTransId="{5CF1E684-950F-45DB-95DF-FBE41818093E}"/>
    <dgm:cxn modelId="{D5214FA0-91FD-4046-836C-844293F7D86F}" type="presOf" srcId="{C2FEED5C-6323-419F-827A-50E2DF9E8F2B}" destId="{11745B11-6685-485F-9AB0-E39A80AE914C}" srcOrd="0" destOrd="0" presId="urn:microsoft.com/office/officeart/2005/8/layout/hierarchy6"/>
    <dgm:cxn modelId="{D13DD34E-21FA-48CD-93AB-DACB97F7F0E8}" type="presOf" srcId="{9E9755B1-6811-43FA-B84B-E6256E021BE5}" destId="{A60A94BA-0CC9-4EB3-A2B9-39650B2E07CD}" srcOrd="0" destOrd="0" presId="urn:microsoft.com/office/officeart/2005/8/layout/hierarchy6"/>
    <dgm:cxn modelId="{B04CB84E-093E-464F-96E7-909E03523EAE}" srcId="{01ABF5BB-881B-41DE-A683-D2F9B1441210}" destId="{C2FEED5C-6323-419F-827A-50E2DF9E8F2B}" srcOrd="3" destOrd="0" parTransId="{12926B71-79B8-4853-A5CB-545883A05D5E}" sibTransId="{89C51399-9E95-4C83-AE57-304D7F50F865}"/>
    <dgm:cxn modelId="{9726489B-5FB8-4A91-AA58-733ACCDF70D4}" type="presOf" srcId="{AFEDF587-A179-40D3-AC10-3BC5D0A42F32}" destId="{77D63F45-A66D-4828-8B44-0A7309BEC763}" srcOrd="1" destOrd="0" presId="urn:microsoft.com/office/officeart/2005/8/layout/hierarchy6"/>
    <dgm:cxn modelId="{A86A7B9B-E917-4136-8328-043B2D39287D}" type="presOf" srcId="{AFEDF587-A179-40D3-AC10-3BC5D0A42F32}" destId="{7763B872-2871-4CD0-A3B9-D9280DEA30C0}" srcOrd="0" destOrd="0" presId="urn:microsoft.com/office/officeart/2005/8/layout/hierarchy6"/>
    <dgm:cxn modelId="{3BFDB35C-7D98-4F32-8274-1C32D8A4B5CC}" type="presOf" srcId="{233B156E-4619-4DCA-A7E8-7105988DD588}" destId="{5EC91EB1-5A56-4E01-BE75-1BF26FC393FC}" srcOrd="0" destOrd="0" presId="urn:microsoft.com/office/officeart/2005/8/layout/hierarchy6"/>
    <dgm:cxn modelId="{F3228838-5BBF-4E22-9BCA-06FBA56A415B}" srcId="{61FC9D84-7F1C-4476-AEE2-17F97BD093AA}" destId="{9E9755B1-6811-43FA-B84B-E6256E021BE5}" srcOrd="1" destOrd="0" parTransId="{77C1B993-07AD-4351-9770-675125E1DFFF}" sibTransId="{C4DA9C40-6930-4F7D-BD86-8D2937473C24}"/>
    <dgm:cxn modelId="{8F7FA7F7-702A-48B8-8119-827A074E8A8B}" type="presOf" srcId="{01ABF5BB-881B-41DE-A683-D2F9B1441210}" destId="{7209F121-602E-4995-AF7D-E645CAA1BBA4}" srcOrd="0" destOrd="0" presId="urn:microsoft.com/office/officeart/2005/8/layout/hierarchy6"/>
    <dgm:cxn modelId="{1C0CA738-B95D-425B-9440-D986A0E35CA4}" type="presOf" srcId="{A9563491-01A8-4579-87B5-CC22356E8FFD}" destId="{D383E811-5F48-45C0-95FF-F32B61CA02D5}" srcOrd="0" destOrd="0" presId="urn:microsoft.com/office/officeart/2005/8/layout/hierarchy6"/>
    <dgm:cxn modelId="{975D4FE6-A3BC-4FDA-AE2E-FEB8F1096E18}" type="presOf" srcId="{9E186201-755B-4470-A69E-DF30FDD8CAC6}" destId="{3C414FAF-2F4A-4974-A3F0-92E59AACBD56}" srcOrd="0" destOrd="0" presId="urn:microsoft.com/office/officeart/2005/8/layout/hierarchy6"/>
    <dgm:cxn modelId="{2F9E7D20-08EA-4F35-8F54-FDDCAC05968C}" srcId="{01ABF5BB-881B-41DE-A683-D2F9B1441210}" destId="{3C773665-1FDF-4F22-B7A9-F2559D8C6472}" srcOrd="1" destOrd="0" parTransId="{C8EC9A53-CF70-45C6-B46C-0E376F41DA98}" sibTransId="{9A29DEE0-EE5C-4DEF-8383-43FC6645B685}"/>
    <dgm:cxn modelId="{914CE148-4D79-4354-BBD3-0B407DEEE598}" type="presOf" srcId="{61FC9D84-7F1C-4476-AEE2-17F97BD093AA}" destId="{F49EC888-2C39-4F24-8ABB-39B5675D9D8E}" srcOrd="0" destOrd="0" presId="urn:microsoft.com/office/officeart/2005/8/layout/hierarchy6"/>
    <dgm:cxn modelId="{F81AEC8C-40B3-45BE-B022-3040ED6A9EA6}" type="presOf" srcId="{1C968405-89E5-42D0-9229-E36645FD2754}" destId="{27F3A5C3-197E-40C9-A039-18DB310D5F52}" srcOrd="0" destOrd="0" presId="urn:microsoft.com/office/officeart/2005/8/layout/hierarchy6"/>
    <dgm:cxn modelId="{B7F38DC8-2476-49F0-9D04-9A858C566583}" type="presOf" srcId="{DCEC0B4C-EC53-42B1-9522-F73431C68CA1}" destId="{937AD55E-5F3D-48F0-B03E-90FDBA62E6AF}" srcOrd="0" destOrd="0" presId="urn:microsoft.com/office/officeart/2005/8/layout/hierarchy6"/>
    <dgm:cxn modelId="{421262EF-30A6-441C-870B-1FDB22A7FD1F}" type="presOf" srcId="{3C773665-1FDF-4F22-B7A9-F2559D8C6472}" destId="{E1098198-F3B9-4BC4-BDD1-A38531E6D603}" srcOrd="0" destOrd="0" presId="urn:microsoft.com/office/officeart/2005/8/layout/hierarchy6"/>
    <dgm:cxn modelId="{D0F0920E-AC5F-4B89-8092-B5C719286BF7}" type="presOf" srcId="{38B57D1B-0521-4321-A7BE-69F6FEA38FF3}" destId="{437278E5-1B8E-491A-A44E-EEBAF7960505}" srcOrd="0" destOrd="0" presId="urn:microsoft.com/office/officeart/2005/8/layout/hierarchy6"/>
    <dgm:cxn modelId="{1F553EEE-B284-451D-8A52-A2559C8A175D}" srcId="{01ABF5BB-881B-41DE-A683-D2F9B1441210}" destId="{A17A22BD-8D7B-42FC-AC7B-FE69119D1E30}" srcOrd="4" destOrd="0" parTransId="{38B57D1B-0521-4321-A7BE-69F6FEA38FF3}" sibTransId="{A516B1F2-708A-4F0D-A6DB-5EA88A02220D}"/>
    <dgm:cxn modelId="{FBF37027-9676-4C6B-AF9E-901EA79BF657}" type="presOf" srcId="{AADC98A2-A81B-464A-853B-B30427B9A9B7}" destId="{B3B0F033-A29C-4DB1-9181-4EBF6E711E15}" srcOrd="0" destOrd="0" presId="urn:microsoft.com/office/officeart/2005/8/layout/hierarchy6"/>
    <dgm:cxn modelId="{B125FF58-7B19-496C-B436-9A6840A1ACB9}" srcId="{61FC9D84-7F1C-4476-AEE2-17F97BD093AA}" destId="{DCEC0B4C-EC53-42B1-9522-F73431C68CA1}" srcOrd="2" destOrd="0" parTransId="{A461485C-D0A1-49A8-988C-ADAE0081A30D}" sibTransId="{56DD6EA9-159E-4157-9AA1-5CF0643CD306}"/>
    <dgm:cxn modelId="{372E6E3B-AF66-4CAB-A525-E4D2C4D5BC86}" type="presOf" srcId="{C8EC9A53-CF70-45C6-B46C-0E376F41DA98}" destId="{A08FE1FB-027E-402A-A2BA-D5DDCE0C3DAE}" srcOrd="0" destOrd="0" presId="urn:microsoft.com/office/officeart/2005/8/layout/hierarchy6"/>
    <dgm:cxn modelId="{C0FF229F-F27B-4754-92ED-469D94D3B636}" type="presOf" srcId="{A17A22BD-8D7B-42FC-AC7B-FE69119D1E30}" destId="{79B2FD28-36E7-4EC0-B5D4-2832E95CF78C}" srcOrd="0" destOrd="0" presId="urn:microsoft.com/office/officeart/2005/8/layout/hierarchy6"/>
    <dgm:cxn modelId="{9201EC3D-9268-4488-B4CD-EBFE380A6035}" srcId="{9E186201-755B-4470-A69E-DF30FDD8CAC6}" destId="{A9563491-01A8-4579-87B5-CC22356E8FFD}" srcOrd="1" destOrd="0" parTransId="{B4F91E75-CC7A-481D-9CBA-31630CC16FE0}" sibTransId="{D69D8D8B-06A9-43E1-AF20-DE4AA22C665B}"/>
    <dgm:cxn modelId="{2934F106-EA00-451A-A1F7-54371E133896}" type="presOf" srcId="{12926B71-79B8-4853-A5CB-545883A05D5E}" destId="{B0E69BED-64A3-4E18-9D7F-937F1E907F51}" srcOrd="0" destOrd="0" presId="urn:microsoft.com/office/officeart/2005/8/layout/hierarchy6"/>
    <dgm:cxn modelId="{45B0A9A6-B9B8-4639-BFFB-140A0CA2525E}" type="presOf" srcId="{77C1B993-07AD-4351-9770-675125E1DFFF}" destId="{1F9B21CA-B96A-4B25-AD03-CB2EFC73F368}" srcOrd="0" destOrd="0" presId="urn:microsoft.com/office/officeart/2005/8/layout/hierarchy6"/>
    <dgm:cxn modelId="{F8BE669B-ACED-43F2-80AC-48E5E6CD6868}" type="presOf" srcId="{233B156E-4619-4DCA-A7E8-7105988DD588}" destId="{ABD0ADA4-FD21-4A0C-BF0A-3BCE33582F7F}" srcOrd="1" destOrd="0" presId="urn:microsoft.com/office/officeart/2005/8/layout/hierarchy6"/>
    <dgm:cxn modelId="{B5CE6402-D23F-498B-99DE-1D2B8D811C4E}" type="presOf" srcId="{B9949FBB-0A60-4386-B429-C73B02241704}" destId="{9CB1CFB3-FF50-4CE9-AE76-80F029AEA1E3}" srcOrd="0" destOrd="0" presId="urn:microsoft.com/office/officeart/2005/8/layout/hierarchy6"/>
    <dgm:cxn modelId="{C54253E7-5558-437E-9531-8DC2BF762323}" type="presOf" srcId="{66665D5B-D822-44F4-9BE1-ACC40AD1AE92}" destId="{203F325C-2B0C-4181-96EC-AE9DAB58DCCD}" srcOrd="1" destOrd="0" presId="urn:microsoft.com/office/officeart/2005/8/layout/hierarchy6"/>
    <dgm:cxn modelId="{209A9F32-2E4F-409B-A73E-16231C49D5D7}" srcId="{9E186201-755B-4470-A69E-DF30FDD8CAC6}" destId="{61FC9D84-7F1C-4476-AEE2-17F97BD093AA}" srcOrd="0" destOrd="0" parTransId="{112E4CB0-D651-4CE1-A603-637074DB6B3B}" sibTransId="{42985FBA-4776-4E47-8389-052A257812A7}"/>
    <dgm:cxn modelId="{F859DC8D-33D0-4E21-A5E5-D7E75A0C3054}" srcId="{9E186201-755B-4470-A69E-DF30FDD8CAC6}" destId="{66665D5B-D822-44F4-9BE1-ACC40AD1AE92}" srcOrd="4" destOrd="0" parTransId="{4EF1637C-644E-482F-93D2-11AB647226C1}" sibTransId="{AE035E9C-7090-4C3E-9376-0DCBBDCB9AD6}"/>
    <dgm:cxn modelId="{3BDB92CC-2618-491C-B994-58D8EE83940D}" srcId="{61FC9D84-7F1C-4476-AEE2-17F97BD093AA}" destId="{01ABF5BB-881B-41DE-A683-D2F9B1441210}" srcOrd="0" destOrd="0" parTransId="{B9949FBB-0A60-4386-B429-C73B02241704}" sibTransId="{92B03B68-5C12-4063-BA7C-D5B92C077872}"/>
    <dgm:cxn modelId="{36A367DE-5F4B-438A-92B9-CBF098D41197}" type="presOf" srcId="{F159422B-8C62-4244-8705-2A159AC19A05}" destId="{990D9FFC-61FA-43C1-BEC2-4B22E1EA5DB4}" srcOrd="0" destOrd="0" presId="urn:microsoft.com/office/officeart/2005/8/layout/hierarchy6"/>
    <dgm:cxn modelId="{6CF0BD4B-82F1-428B-B65F-D8084936955B}" type="presOf" srcId="{A9563491-01A8-4579-87B5-CC22356E8FFD}" destId="{04DFC78F-FBB3-4253-9ACC-25EE75E51B0C}" srcOrd="1" destOrd="0" presId="urn:microsoft.com/office/officeart/2005/8/layout/hierarchy6"/>
    <dgm:cxn modelId="{510DBDE7-F633-4780-A09C-04134679F04E}" srcId="{01ABF5BB-881B-41DE-A683-D2F9B1441210}" destId="{AADC98A2-A81B-464A-853B-B30427B9A9B7}" srcOrd="0" destOrd="0" parTransId="{AFE7B9E9-1035-4EC1-9E47-ACA444D3A5CF}" sibTransId="{4E2CB4A4-5AAE-4112-B1E5-EB5D1EC6A7AA}"/>
    <dgm:cxn modelId="{DDCC595C-EAF8-4F99-9897-17E8E4A47A09}" type="presParOf" srcId="{3C414FAF-2F4A-4974-A3F0-92E59AACBD56}" destId="{B1896307-56E4-4398-868C-93F9E8441405}" srcOrd="0" destOrd="0" presId="urn:microsoft.com/office/officeart/2005/8/layout/hierarchy6"/>
    <dgm:cxn modelId="{11534F06-3543-439A-9E5E-D2527CBA7F2B}" type="presParOf" srcId="{B1896307-56E4-4398-868C-93F9E8441405}" destId="{7E5648E5-57E9-454E-8F86-4839861619F7}" srcOrd="0" destOrd="0" presId="urn:microsoft.com/office/officeart/2005/8/layout/hierarchy6"/>
    <dgm:cxn modelId="{8D704DE2-5BB1-4926-8E6E-85B1494699A5}" type="presParOf" srcId="{B1896307-56E4-4398-868C-93F9E8441405}" destId="{2031C797-5BA0-4678-963E-3EEF46BE4E16}" srcOrd="1" destOrd="0" presId="urn:microsoft.com/office/officeart/2005/8/layout/hierarchy6"/>
    <dgm:cxn modelId="{F669DF31-643E-4960-894E-2B3C79145205}" type="presParOf" srcId="{2031C797-5BA0-4678-963E-3EEF46BE4E16}" destId="{E7FF0643-52B5-4C19-8B27-12F7366DB90D}" srcOrd="0" destOrd="0" presId="urn:microsoft.com/office/officeart/2005/8/layout/hierarchy6"/>
    <dgm:cxn modelId="{3A7B6623-0DE9-4756-978B-3330674ED8B3}" type="presParOf" srcId="{E7FF0643-52B5-4C19-8B27-12F7366DB90D}" destId="{F49EC888-2C39-4F24-8ABB-39B5675D9D8E}" srcOrd="0" destOrd="0" presId="urn:microsoft.com/office/officeart/2005/8/layout/hierarchy6"/>
    <dgm:cxn modelId="{618B947F-6038-4C37-BA00-26572A292310}" type="presParOf" srcId="{E7FF0643-52B5-4C19-8B27-12F7366DB90D}" destId="{495570A0-78C2-4BBF-B8B5-79E6AB5C87DB}" srcOrd="1" destOrd="0" presId="urn:microsoft.com/office/officeart/2005/8/layout/hierarchy6"/>
    <dgm:cxn modelId="{E643E45B-9549-4F4A-A330-3E336533E3AB}" type="presParOf" srcId="{495570A0-78C2-4BBF-B8B5-79E6AB5C87DB}" destId="{9CB1CFB3-FF50-4CE9-AE76-80F029AEA1E3}" srcOrd="0" destOrd="0" presId="urn:microsoft.com/office/officeart/2005/8/layout/hierarchy6"/>
    <dgm:cxn modelId="{E369B5DB-A219-413D-BE1F-3C115B31B8A5}" type="presParOf" srcId="{495570A0-78C2-4BBF-B8B5-79E6AB5C87DB}" destId="{604FA4CB-3F18-4FDA-8111-241D941AEC62}" srcOrd="1" destOrd="0" presId="urn:microsoft.com/office/officeart/2005/8/layout/hierarchy6"/>
    <dgm:cxn modelId="{21FE0936-F3B2-42EA-B5E4-875B12D0CECF}" type="presParOf" srcId="{604FA4CB-3F18-4FDA-8111-241D941AEC62}" destId="{7209F121-602E-4995-AF7D-E645CAA1BBA4}" srcOrd="0" destOrd="0" presId="urn:microsoft.com/office/officeart/2005/8/layout/hierarchy6"/>
    <dgm:cxn modelId="{EB9A7FE4-8914-4EC5-A78F-5D64981424DB}" type="presParOf" srcId="{604FA4CB-3F18-4FDA-8111-241D941AEC62}" destId="{739D7920-796D-4337-94F5-21C9AE5B5DDD}" srcOrd="1" destOrd="0" presId="urn:microsoft.com/office/officeart/2005/8/layout/hierarchy6"/>
    <dgm:cxn modelId="{9879B8D5-E6BC-46DD-A29A-78590440D34C}" type="presParOf" srcId="{739D7920-796D-4337-94F5-21C9AE5B5DDD}" destId="{12503787-25BD-459F-9F93-8C870E86AA7A}" srcOrd="0" destOrd="0" presId="urn:microsoft.com/office/officeart/2005/8/layout/hierarchy6"/>
    <dgm:cxn modelId="{E6696CDF-D976-4A75-B327-0F846EFD4634}" type="presParOf" srcId="{739D7920-796D-4337-94F5-21C9AE5B5DDD}" destId="{F526167E-593B-419E-B521-CF9E43C790FE}" srcOrd="1" destOrd="0" presId="urn:microsoft.com/office/officeart/2005/8/layout/hierarchy6"/>
    <dgm:cxn modelId="{FFAF2B97-F3CF-4785-BC73-8EC51B0A9128}" type="presParOf" srcId="{F526167E-593B-419E-B521-CF9E43C790FE}" destId="{B3B0F033-A29C-4DB1-9181-4EBF6E711E15}" srcOrd="0" destOrd="0" presId="urn:microsoft.com/office/officeart/2005/8/layout/hierarchy6"/>
    <dgm:cxn modelId="{C27AD7EA-080B-4282-BCDA-517CD16F13EC}" type="presParOf" srcId="{F526167E-593B-419E-B521-CF9E43C790FE}" destId="{3CF99B5F-EC51-404F-8051-51BC210152EB}" srcOrd="1" destOrd="0" presId="urn:microsoft.com/office/officeart/2005/8/layout/hierarchy6"/>
    <dgm:cxn modelId="{157A032D-356C-4C06-A810-0A5E0ED883A2}" type="presParOf" srcId="{739D7920-796D-4337-94F5-21C9AE5B5DDD}" destId="{A08FE1FB-027E-402A-A2BA-D5DDCE0C3DAE}" srcOrd="2" destOrd="0" presId="urn:microsoft.com/office/officeart/2005/8/layout/hierarchy6"/>
    <dgm:cxn modelId="{CF1347BE-1E70-4892-B29B-284E0DD66DF0}" type="presParOf" srcId="{739D7920-796D-4337-94F5-21C9AE5B5DDD}" destId="{D8F3C2E8-6092-45CC-8759-E6AB6EE09AC7}" srcOrd="3" destOrd="0" presId="urn:microsoft.com/office/officeart/2005/8/layout/hierarchy6"/>
    <dgm:cxn modelId="{CF2EC9F7-71FE-4804-A711-B5E7858BBB34}" type="presParOf" srcId="{D8F3C2E8-6092-45CC-8759-E6AB6EE09AC7}" destId="{E1098198-F3B9-4BC4-BDD1-A38531E6D603}" srcOrd="0" destOrd="0" presId="urn:microsoft.com/office/officeart/2005/8/layout/hierarchy6"/>
    <dgm:cxn modelId="{2C3FC25A-25AF-434A-93F0-E1636A3D5ADB}" type="presParOf" srcId="{D8F3C2E8-6092-45CC-8759-E6AB6EE09AC7}" destId="{A85579EF-1C7A-4A6D-A8E5-A6DE246A7F38}" srcOrd="1" destOrd="0" presId="urn:microsoft.com/office/officeart/2005/8/layout/hierarchy6"/>
    <dgm:cxn modelId="{175C6603-4FA2-4782-91C1-0D4627AAC90C}" type="presParOf" srcId="{739D7920-796D-4337-94F5-21C9AE5B5DDD}" destId="{990D9FFC-61FA-43C1-BEC2-4B22E1EA5DB4}" srcOrd="4" destOrd="0" presId="urn:microsoft.com/office/officeart/2005/8/layout/hierarchy6"/>
    <dgm:cxn modelId="{EC9E6117-AF72-40F9-8A98-010968E621AC}" type="presParOf" srcId="{739D7920-796D-4337-94F5-21C9AE5B5DDD}" destId="{62776652-0113-4207-8ED7-72976F9E418A}" srcOrd="5" destOrd="0" presId="urn:microsoft.com/office/officeart/2005/8/layout/hierarchy6"/>
    <dgm:cxn modelId="{1ECE8529-782E-4FD0-9EF9-EE66D0E86DE2}" type="presParOf" srcId="{62776652-0113-4207-8ED7-72976F9E418A}" destId="{27F3A5C3-197E-40C9-A039-18DB310D5F52}" srcOrd="0" destOrd="0" presId="urn:microsoft.com/office/officeart/2005/8/layout/hierarchy6"/>
    <dgm:cxn modelId="{94B37BA9-F87B-414D-9C31-DF26571ED45C}" type="presParOf" srcId="{62776652-0113-4207-8ED7-72976F9E418A}" destId="{96F5041E-955C-4F42-A3DD-BEED31CF5CB7}" srcOrd="1" destOrd="0" presId="urn:microsoft.com/office/officeart/2005/8/layout/hierarchy6"/>
    <dgm:cxn modelId="{D40DF65C-0850-4FB8-BD44-0588C9389510}" type="presParOf" srcId="{739D7920-796D-4337-94F5-21C9AE5B5DDD}" destId="{B0E69BED-64A3-4E18-9D7F-937F1E907F51}" srcOrd="6" destOrd="0" presId="urn:microsoft.com/office/officeart/2005/8/layout/hierarchy6"/>
    <dgm:cxn modelId="{7F10E500-0434-43D2-9D98-C73B72B2F37E}" type="presParOf" srcId="{739D7920-796D-4337-94F5-21C9AE5B5DDD}" destId="{9959A7AD-BD1B-460F-B3F3-EA79F8F42DEE}" srcOrd="7" destOrd="0" presId="urn:microsoft.com/office/officeart/2005/8/layout/hierarchy6"/>
    <dgm:cxn modelId="{995706D0-EC3B-475C-BB08-9A7129325BE4}" type="presParOf" srcId="{9959A7AD-BD1B-460F-B3F3-EA79F8F42DEE}" destId="{11745B11-6685-485F-9AB0-E39A80AE914C}" srcOrd="0" destOrd="0" presId="urn:microsoft.com/office/officeart/2005/8/layout/hierarchy6"/>
    <dgm:cxn modelId="{C7F0CC63-346C-43B1-9509-794CF180A38A}" type="presParOf" srcId="{9959A7AD-BD1B-460F-B3F3-EA79F8F42DEE}" destId="{B268CF41-C9A1-4B64-AB6E-D8BB59EF6D7E}" srcOrd="1" destOrd="0" presId="urn:microsoft.com/office/officeart/2005/8/layout/hierarchy6"/>
    <dgm:cxn modelId="{FC5EF6B7-CE7E-4ECC-811A-BF6D0C6A9F76}" type="presParOf" srcId="{739D7920-796D-4337-94F5-21C9AE5B5DDD}" destId="{437278E5-1B8E-491A-A44E-EEBAF7960505}" srcOrd="8" destOrd="0" presId="urn:microsoft.com/office/officeart/2005/8/layout/hierarchy6"/>
    <dgm:cxn modelId="{6530D209-D62F-43A5-815D-74ECD8397A04}" type="presParOf" srcId="{739D7920-796D-4337-94F5-21C9AE5B5DDD}" destId="{DE88C286-ECFC-48A6-8340-7286F764A889}" srcOrd="9" destOrd="0" presId="urn:microsoft.com/office/officeart/2005/8/layout/hierarchy6"/>
    <dgm:cxn modelId="{3F13685B-42D3-4A54-9CD5-B8F0E80D0962}" type="presParOf" srcId="{DE88C286-ECFC-48A6-8340-7286F764A889}" destId="{79B2FD28-36E7-4EC0-B5D4-2832E95CF78C}" srcOrd="0" destOrd="0" presId="urn:microsoft.com/office/officeart/2005/8/layout/hierarchy6"/>
    <dgm:cxn modelId="{E87CBB8C-CE55-4B11-BD1A-2DD533E15E11}" type="presParOf" srcId="{DE88C286-ECFC-48A6-8340-7286F764A889}" destId="{2F3347F4-1E61-4267-9E8C-E8E1C506665A}" srcOrd="1" destOrd="0" presId="urn:microsoft.com/office/officeart/2005/8/layout/hierarchy6"/>
    <dgm:cxn modelId="{75D5B24E-77A3-4822-97E6-E55718595472}" type="presParOf" srcId="{495570A0-78C2-4BBF-B8B5-79E6AB5C87DB}" destId="{1F9B21CA-B96A-4B25-AD03-CB2EFC73F368}" srcOrd="2" destOrd="0" presId="urn:microsoft.com/office/officeart/2005/8/layout/hierarchy6"/>
    <dgm:cxn modelId="{2EF13B2C-4E0C-493C-B898-5FBD84E6926E}" type="presParOf" srcId="{495570A0-78C2-4BBF-B8B5-79E6AB5C87DB}" destId="{914B2EBC-A5A4-4F85-B0D3-D2FDAC90C128}" srcOrd="3" destOrd="0" presId="urn:microsoft.com/office/officeart/2005/8/layout/hierarchy6"/>
    <dgm:cxn modelId="{DAFC52E8-0042-4098-AA8B-42A6196CAF60}" type="presParOf" srcId="{914B2EBC-A5A4-4F85-B0D3-D2FDAC90C128}" destId="{A60A94BA-0CC9-4EB3-A2B9-39650B2E07CD}" srcOrd="0" destOrd="0" presId="urn:microsoft.com/office/officeart/2005/8/layout/hierarchy6"/>
    <dgm:cxn modelId="{67657117-312B-4197-BA5C-D80BB7C549CA}" type="presParOf" srcId="{914B2EBC-A5A4-4F85-B0D3-D2FDAC90C128}" destId="{FAEEB81A-08EC-4465-B2CE-C018E0F43A8A}" srcOrd="1" destOrd="0" presId="urn:microsoft.com/office/officeart/2005/8/layout/hierarchy6"/>
    <dgm:cxn modelId="{BBC2EF41-4F96-444C-B72C-6E5990B64F08}" type="presParOf" srcId="{495570A0-78C2-4BBF-B8B5-79E6AB5C87DB}" destId="{BF8783DE-153D-4763-8BFF-EEC9E192D73A}" srcOrd="4" destOrd="0" presId="urn:microsoft.com/office/officeart/2005/8/layout/hierarchy6"/>
    <dgm:cxn modelId="{DD2F35BA-0D68-4606-9CA2-50C457DF9E40}" type="presParOf" srcId="{495570A0-78C2-4BBF-B8B5-79E6AB5C87DB}" destId="{22E645D1-3FA5-466D-B705-9AD24F147E17}" srcOrd="5" destOrd="0" presId="urn:microsoft.com/office/officeart/2005/8/layout/hierarchy6"/>
    <dgm:cxn modelId="{CF559A5F-1AB4-462A-B0C4-80BA710935AC}" type="presParOf" srcId="{22E645D1-3FA5-466D-B705-9AD24F147E17}" destId="{937AD55E-5F3D-48F0-B03E-90FDBA62E6AF}" srcOrd="0" destOrd="0" presId="urn:microsoft.com/office/officeart/2005/8/layout/hierarchy6"/>
    <dgm:cxn modelId="{5882B532-087F-459C-8CA5-2B7B93021188}" type="presParOf" srcId="{22E645D1-3FA5-466D-B705-9AD24F147E17}" destId="{D6CBC99F-468E-4847-BD93-B191F1BE588A}" srcOrd="1" destOrd="0" presId="urn:microsoft.com/office/officeart/2005/8/layout/hierarchy6"/>
    <dgm:cxn modelId="{C8784E91-DF3F-481D-9C3F-280B11C098F0}" type="presParOf" srcId="{3C414FAF-2F4A-4974-A3F0-92E59AACBD56}" destId="{01576599-17BF-4FDC-8580-E8C8DC89048D}" srcOrd="1" destOrd="0" presId="urn:microsoft.com/office/officeart/2005/8/layout/hierarchy6"/>
    <dgm:cxn modelId="{D9A4B9AC-179F-4893-862D-59A7779C35C3}" type="presParOf" srcId="{01576599-17BF-4FDC-8580-E8C8DC89048D}" destId="{7BAADA38-298F-4066-92E0-B0D5382DD2C2}" srcOrd="0" destOrd="0" presId="urn:microsoft.com/office/officeart/2005/8/layout/hierarchy6"/>
    <dgm:cxn modelId="{E6128C4A-D1B3-4819-8DA8-034EC4DDF4DB}" type="presParOf" srcId="{7BAADA38-298F-4066-92E0-B0D5382DD2C2}" destId="{D383E811-5F48-45C0-95FF-F32B61CA02D5}" srcOrd="0" destOrd="0" presId="urn:microsoft.com/office/officeart/2005/8/layout/hierarchy6"/>
    <dgm:cxn modelId="{3206F7D8-ED5D-454B-B53F-A418F17D8324}" type="presParOf" srcId="{7BAADA38-298F-4066-92E0-B0D5382DD2C2}" destId="{04DFC78F-FBB3-4253-9ACC-25EE75E51B0C}" srcOrd="1" destOrd="0" presId="urn:microsoft.com/office/officeart/2005/8/layout/hierarchy6"/>
    <dgm:cxn modelId="{FFEA5015-B3CB-4399-842A-271CEFD55369}" type="presParOf" srcId="{01576599-17BF-4FDC-8580-E8C8DC89048D}" destId="{5CD237C1-B142-4370-B117-D228707F105E}" srcOrd="1" destOrd="0" presId="urn:microsoft.com/office/officeart/2005/8/layout/hierarchy6"/>
    <dgm:cxn modelId="{94453F74-46E6-4315-81D5-04C832B4075A}" type="presParOf" srcId="{5CD237C1-B142-4370-B117-D228707F105E}" destId="{4E819DE9-E63B-435B-8B0B-571946E33660}" srcOrd="0" destOrd="0" presId="urn:microsoft.com/office/officeart/2005/8/layout/hierarchy6"/>
    <dgm:cxn modelId="{0FDED448-4D7F-4D37-8671-8DB35E50C593}" type="presParOf" srcId="{01576599-17BF-4FDC-8580-E8C8DC89048D}" destId="{AE1B3474-BE14-4151-8ABA-396A3E4A147F}" srcOrd="2" destOrd="0" presId="urn:microsoft.com/office/officeart/2005/8/layout/hierarchy6"/>
    <dgm:cxn modelId="{BE4FA51D-E426-4F1E-A0A1-6876024262A5}" type="presParOf" srcId="{AE1B3474-BE14-4151-8ABA-396A3E4A147F}" destId="{7763B872-2871-4CD0-A3B9-D9280DEA30C0}" srcOrd="0" destOrd="0" presId="urn:microsoft.com/office/officeart/2005/8/layout/hierarchy6"/>
    <dgm:cxn modelId="{B2D42512-0EBB-4286-8A4A-FC3C53B956DA}" type="presParOf" srcId="{AE1B3474-BE14-4151-8ABA-396A3E4A147F}" destId="{77D63F45-A66D-4828-8B44-0A7309BEC763}" srcOrd="1" destOrd="0" presId="urn:microsoft.com/office/officeart/2005/8/layout/hierarchy6"/>
    <dgm:cxn modelId="{F48FD123-0FA3-42C9-989D-4546D6B0BD2B}" type="presParOf" srcId="{01576599-17BF-4FDC-8580-E8C8DC89048D}" destId="{B03CACEC-052E-41D8-A9C1-F8AA6BDCC124}" srcOrd="3" destOrd="0" presId="urn:microsoft.com/office/officeart/2005/8/layout/hierarchy6"/>
    <dgm:cxn modelId="{8A54F8FF-0F54-4E0D-8D8D-91B80EC16956}" type="presParOf" srcId="{B03CACEC-052E-41D8-A9C1-F8AA6BDCC124}" destId="{FDC3A47D-71A7-4058-80F2-A502FB6EF730}" srcOrd="0" destOrd="0" presId="urn:microsoft.com/office/officeart/2005/8/layout/hierarchy6"/>
    <dgm:cxn modelId="{319EED64-B938-401A-8D0D-F05140607605}" type="presParOf" srcId="{01576599-17BF-4FDC-8580-E8C8DC89048D}" destId="{DB7492EA-36B8-40CF-BFE7-FC055F251649}" srcOrd="4" destOrd="0" presId="urn:microsoft.com/office/officeart/2005/8/layout/hierarchy6"/>
    <dgm:cxn modelId="{7727F77E-B838-4C7E-86E5-52CACA7E1BF9}" type="presParOf" srcId="{DB7492EA-36B8-40CF-BFE7-FC055F251649}" destId="{5EC91EB1-5A56-4E01-BE75-1BF26FC393FC}" srcOrd="0" destOrd="0" presId="urn:microsoft.com/office/officeart/2005/8/layout/hierarchy6"/>
    <dgm:cxn modelId="{19318222-388B-4141-B998-56E918C02A68}" type="presParOf" srcId="{DB7492EA-36B8-40CF-BFE7-FC055F251649}" destId="{ABD0ADA4-FD21-4A0C-BF0A-3BCE33582F7F}" srcOrd="1" destOrd="0" presId="urn:microsoft.com/office/officeart/2005/8/layout/hierarchy6"/>
    <dgm:cxn modelId="{1682AE57-22D6-4F84-A934-87434FD92637}" type="presParOf" srcId="{01576599-17BF-4FDC-8580-E8C8DC89048D}" destId="{581720DF-F8C1-4184-BA96-13CDCEC82979}" srcOrd="5" destOrd="0" presId="urn:microsoft.com/office/officeart/2005/8/layout/hierarchy6"/>
    <dgm:cxn modelId="{D2D97C9E-2509-47EC-ABAF-1A841EC9BA2C}" type="presParOf" srcId="{581720DF-F8C1-4184-BA96-13CDCEC82979}" destId="{4ABCE8ED-0740-4EF6-84B4-AB84E90F09E1}" srcOrd="0" destOrd="0" presId="urn:microsoft.com/office/officeart/2005/8/layout/hierarchy6"/>
    <dgm:cxn modelId="{CBC002B4-31A1-4CA3-B604-8566CE5DA6BA}" type="presParOf" srcId="{01576599-17BF-4FDC-8580-E8C8DC89048D}" destId="{86AA9976-36D4-4AB8-A0E2-BB12365D74E9}" srcOrd="6" destOrd="0" presId="urn:microsoft.com/office/officeart/2005/8/layout/hierarchy6"/>
    <dgm:cxn modelId="{05E4893F-3158-4BA5-A2B0-CC38E1037D29}" type="presParOf" srcId="{86AA9976-36D4-4AB8-A0E2-BB12365D74E9}" destId="{7BFA88BD-CADF-4655-A905-9C02E0B2C790}" srcOrd="0" destOrd="0" presId="urn:microsoft.com/office/officeart/2005/8/layout/hierarchy6"/>
    <dgm:cxn modelId="{F54DBBAC-3F2C-4F9F-8443-160DDD6F575E}" type="presParOf" srcId="{86AA9976-36D4-4AB8-A0E2-BB12365D74E9}" destId="{203F325C-2B0C-4181-96EC-AE9DAB58DCC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50BB66-E49C-4CFF-8D59-18AB9C8677C8}" type="doc">
      <dgm:prSet loTypeId="urn:microsoft.com/office/officeart/2009/3/layout/CircleRelationship" loCatId="relationship" qsTypeId="urn:microsoft.com/office/officeart/2005/8/quickstyle/3d1" qsCatId="3D" csTypeId="urn:microsoft.com/office/officeart/2005/8/colors/colorful5" csCatId="colorful" phldr="1"/>
      <dgm:spPr/>
      <dgm:t>
        <a:bodyPr/>
        <a:lstStyle/>
        <a:p>
          <a:endParaRPr lang="en-IE"/>
        </a:p>
      </dgm:t>
    </dgm:pt>
    <dgm:pt modelId="{801E71FA-64D1-4E18-93FC-2FABFF50CA1F}">
      <dgm:prSet phldrT="[Text]" custT="1"/>
      <dgm:spPr/>
      <dgm:t>
        <a:bodyPr/>
        <a:lstStyle/>
        <a:p>
          <a:r>
            <a:rPr lang="en-IE" sz="2000" dirty="0" smtClean="0">
              <a:solidFill>
                <a:schemeClr val="tx1"/>
              </a:solidFill>
            </a:rPr>
            <a:t>Articulate</a:t>
          </a:r>
          <a:endParaRPr lang="en-IE" sz="1500" dirty="0">
            <a:solidFill>
              <a:schemeClr val="tx1"/>
            </a:solidFill>
          </a:endParaRPr>
        </a:p>
      </dgm:t>
    </dgm:pt>
    <dgm:pt modelId="{3F167A50-22D6-4AB4-B94E-FCD176369A3A}" type="parTrans" cxnId="{3A1F92E8-37B3-4F99-A1F1-DB662FDA28C3}">
      <dgm:prSet/>
      <dgm:spPr/>
      <dgm:t>
        <a:bodyPr/>
        <a:lstStyle/>
        <a:p>
          <a:endParaRPr lang="en-IE">
            <a:solidFill>
              <a:schemeClr val="tx1"/>
            </a:solidFill>
          </a:endParaRPr>
        </a:p>
      </dgm:t>
    </dgm:pt>
    <dgm:pt modelId="{EE59416F-8BBD-489B-A4A4-6B58F48AF4C2}" type="sibTrans" cxnId="{3A1F92E8-37B3-4F99-A1F1-DB662FDA28C3}">
      <dgm:prSet/>
      <dgm:spPr/>
      <dgm:t>
        <a:bodyPr/>
        <a:lstStyle/>
        <a:p>
          <a:endParaRPr lang="en-IE">
            <a:solidFill>
              <a:schemeClr val="tx1"/>
            </a:solidFill>
          </a:endParaRPr>
        </a:p>
      </dgm:t>
    </dgm:pt>
    <dgm:pt modelId="{3D98038C-F651-454B-855C-99B96F3CB9B3}">
      <dgm:prSet phldrT="[Text]"/>
      <dgm:spPr/>
      <dgm:t>
        <a:bodyPr/>
        <a:lstStyle/>
        <a:p>
          <a:r>
            <a:rPr lang="en-IE" dirty="0" smtClean="0">
              <a:solidFill>
                <a:schemeClr val="tx1"/>
              </a:solidFill>
            </a:rPr>
            <a:t>Follow Through</a:t>
          </a:r>
          <a:endParaRPr lang="en-IE" dirty="0">
            <a:solidFill>
              <a:schemeClr val="tx1"/>
            </a:solidFill>
          </a:endParaRPr>
        </a:p>
      </dgm:t>
    </dgm:pt>
    <dgm:pt modelId="{FD6545E8-2B6A-4401-8FE1-3422329FED0A}" type="parTrans" cxnId="{F67D927F-DD70-4B80-B1B6-712C8540D9C1}">
      <dgm:prSet/>
      <dgm:spPr/>
      <dgm:t>
        <a:bodyPr/>
        <a:lstStyle/>
        <a:p>
          <a:endParaRPr lang="en-IE">
            <a:solidFill>
              <a:schemeClr val="tx1"/>
            </a:solidFill>
          </a:endParaRPr>
        </a:p>
      </dgm:t>
    </dgm:pt>
    <dgm:pt modelId="{E6F8595C-2BC9-4587-A57A-F56DF72B0A30}" type="sibTrans" cxnId="{F67D927F-DD70-4B80-B1B6-712C8540D9C1}">
      <dgm:prSet/>
      <dgm:spPr/>
      <dgm:t>
        <a:bodyPr/>
        <a:lstStyle/>
        <a:p>
          <a:endParaRPr lang="en-IE">
            <a:solidFill>
              <a:schemeClr val="tx1"/>
            </a:solidFill>
          </a:endParaRPr>
        </a:p>
      </dgm:t>
    </dgm:pt>
    <dgm:pt modelId="{E89F3E0F-75A5-4EB5-860E-709C31885842}">
      <dgm:prSet phldrT="[Text]"/>
      <dgm:spPr/>
      <dgm:t>
        <a:bodyPr/>
        <a:lstStyle/>
        <a:p>
          <a:r>
            <a:rPr lang="en-IE" dirty="0" smtClean="0">
              <a:solidFill>
                <a:schemeClr val="tx1"/>
              </a:solidFill>
            </a:rPr>
            <a:t>Assertive</a:t>
          </a:r>
          <a:endParaRPr lang="en-IE" dirty="0">
            <a:solidFill>
              <a:schemeClr val="tx1"/>
            </a:solidFill>
          </a:endParaRPr>
        </a:p>
      </dgm:t>
    </dgm:pt>
    <dgm:pt modelId="{4485DC57-5C2C-49A0-BAF7-BE48CF79CC15}" type="parTrans" cxnId="{0BCA00CE-0D98-46C2-B80F-491BA321D9BC}">
      <dgm:prSet/>
      <dgm:spPr/>
      <dgm:t>
        <a:bodyPr/>
        <a:lstStyle/>
        <a:p>
          <a:endParaRPr lang="en-IE">
            <a:solidFill>
              <a:schemeClr val="tx1"/>
            </a:solidFill>
          </a:endParaRPr>
        </a:p>
      </dgm:t>
    </dgm:pt>
    <dgm:pt modelId="{67154E08-8110-471D-93CC-2E3DA70ACFF5}" type="sibTrans" cxnId="{0BCA00CE-0D98-46C2-B80F-491BA321D9BC}">
      <dgm:prSet/>
      <dgm:spPr/>
      <dgm:t>
        <a:bodyPr/>
        <a:lstStyle/>
        <a:p>
          <a:endParaRPr lang="en-IE">
            <a:solidFill>
              <a:schemeClr val="tx1"/>
            </a:solidFill>
          </a:endParaRPr>
        </a:p>
      </dgm:t>
    </dgm:pt>
    <dgm:pt modelId="{2AF79F22-2B57-43E6-A7D5-4D66A9BD5074}">
      <dgm:prSet phldrT="[Text]"/>
      <dgm:spPr/>
      <dgm:t>
        <a:bodyPr/>
        <a:lstStyle/>
        <a:p>
          <a:r>
            <a:rPr lang="en-IE" dirty="0" smtClean="0">
              <a:solidFill>
                <a:schemeClr val="tx1"/>
              </a:solidFill>
            </a:rPr>
            <a:t>Polite</a:t>
          </a:r>
          <a:endParaRPr lang="en-IE" dirty="0">
            <a:solidFill>
              <a:schemeClr val="tx1"/>
            </a:solidFill>
          </a:endParaRPr>
        </a:p>
      </dgm:t>
    </dgm:pt>
    <dgm:pt modelId="{83EF3374-46AB-414E-BEF7-9734305D9E15}" type="parTrans" cxnId="{7D3797A7-C5A7-4D38-BF41-C466CF8A1FD0}">
      <dgm:prSet/>
      <dgm:spPr/>
      <dgm:t>
        <a:bodyPr/>
        <a:lstStyle/>
        <a:p>
          <a:endParaRPr lang="en-IE"/>
        </a:p>
      </dgm:t>
    </dgm:pt>
    <dgm:pt modelId="{B6467F2B-96A8-4627-B7B1-270002CEF4B9}" type="sibTrans" cxnId="{7D3797A7-C5A7-4D38-BF41-C466CF8A1FD0}">
      <dgm:prSet/>
      <dgm:spPr/>
      <dgm:t>
        <a:bodyPr/>
        <a:lstStyle/>
        <a:p>
          <a:endParaRPr lang="en-IE"/>
        </a:p>
      </dgm:t>
    </dgm:pt>
    <dgm:pt modelId="{0FA318B6-2523-46E8-88FE-63460946CD46}">
      <dgm:prSet phldrT="[Text]"/>
      <dgm:spPr/>
      <dgm:t>
        <a:bodyPr/>
        <a:lstStyle/>
        <a:p>
          <a:r>
            <a:rPr lang="en-IE" dirty="0" smtClean="0">
              <a:solidFill>
                <a:schemeClr val="tx1"/>
              </a:solidFill>
            </a:rPr>
            <a:t>Listening</a:t>
          </a:r>
          <a:endParaRPr lang="en-IE" dirty="0">
            <a:solidFill>
              <a:schemeClr val="tx1"/>
            </a:solidFill>
          </a:endParaRPr>
        </a:p>
      </dgm:t>
    </dgm:pt>
    <dgm:pt modelId="{9F9747E8-53DE-4BBD-A187-BF6C8B1C82D7}" type="parTrans" cxnId="{D0EEE813-22FC-4C32-B7CC-6B39E8737327}">
      <dgm:prSet/>
      <dgm:spPr/>
      <dgm:t>
        <a:bodyPr/>
        <a:lstStyle/>
        <a:p>
          <a:endParaRPr lang="en-IE"/>
        </a:p>
      </dgm:t>
    </dgm:pt>
    <dgm:pt modelId="{7C0CBB71-2D65-4A6B-B830-750C5584F621}" type="sibTrans" cxnId="{D0EEE813-22FC-4C32-B7CC-6B39E8737327}">
      <dgm:prSet/>
      <dgm:spPr/>
      <dgm:t>
        <a:bodyPr/>
        <a:lstStyle/>
        <a:p>
          <a:endParaRPr lang="en-IE"/>
        </a:p>
      </dgm:t>
    </dgm:pt>
    <dgm:pt modelId="{C6D87EC7-59CF-4F7A-8A94-BB66360A13EB}">
      <dgm:prSet phldrT="[Text]"/>
      <dgm:spPr/>
      <dgm:t>
        <a:bodyPr/>
        <a:lstStyle/>
        <a:p>
          <a:r>
            <a:rPr lang="en-IE" dirty="0" smtClean="0">
              <a:solidFill>
                <a:schemeClr val="tx1"/>
              </a:solidFill>
            </a:rPr>
            <a:t>Managing Expectations</a:t>
          </a:r>
          <a:endParaRPr lang="en-IE" dirty="0">
            <a:solidFill>
              <a:schemeClr val="tx1"/>
            </a:solidFill>
          </a:endParaRPr>
        </a:p>
      </dgm:t>
    </dgm:pt>
    <dgm:pt modelId="{E054952C-5E55-41D9-8068-BC02CA92D168}" type="parTrans" cxnId="{9322E62D-9D5A-415D-8606-0311C0CD05E7}">
      <dgm:prSet/>
      <dgm:spPr/>
      <dgm:t>
        <a:bodyPr/>
        <a:lstStyle/>
        <a:p>
          <a:endParaRPr lang="en-IE"/>
        </a:p>
      </dgm:t>
    </dgm:pt>
    <dgm:pt modelId="{7641706A-2095-4A78-BF06-F71F3F977A98}" type="sibTrans" cxnId="{9322E62D-9D5A-415D-8606-0311C0CD05E7}">
      <dgm:prSet/>
      <dgm:spPr/>
      <dgm:t>
        <a:bodyPr/>
        <a:lstStyle/>
        <a:p>
          <a:endParaRPr lang="en-IE"/>
        </a:p>
      </dgm:t>
    </dgm:pt>
    <dgm:pt modelId="{7D463858-F37F-46D7-8DE4-B228294EF9FB}" type="pres">
      <dgm:prSet presAssocID="{1750BB66-E49C-4CFF-8D59-18AB9C8677C8}" presName="Name0" presStyleCnt="0">
        <dgm:presLayoutVars>
          <dgm:chMax val="1"/>
          <dgm:chPref val="1"/>
        </dgm:presLayoutVars>
      </dgm:prSet>
      <dgm:spPr/>
      <dgm:t>
        <a:bodyPr/>
        <a:lstStyle/>
        <a:p>
          <a:endParaRPr lang="en-IE"/>
        </a:p>
      </dgm:t>
    </dgm:pt>
    <dgm:pt modelId="{8DCDBEC5-2952-4B57-8930-6679AAB5C554}" type="pres">
      <dgm:prSet presAssocID="{801E71FA-64D1-4E18-93FC-2FABFF50CA1F}" presName="Parent" presStyleLbl="node0" presStyleIdx="0" presStyleCnt="1" custScaleX="77538" custScaleY="73676">
        <dgm:presLayoutVars>
          <dgm:chMax val="5"/>
          <dgm:chPref val="5"/>
        </dgm:presLayoutVars>
      </dgm:prSet>
      <dgm:spPr/>
      <dgm:t>
        <a:bodyPr/>
        <a:lstStyle/>
        <a:p>
          <a:endParaRPr lang="en-IE"/>
        </a:p>
      </dgm:t>
    </dgm:pt>
    <dgm:pt modelId="{2B3252A1-C89E-4D0E-95C4-5956166127A3}" type="pres">
      <dgm:prSet presAssocID="{801E71FA-64D1-4E18-93FC-2FABFF50CA1F}" presName="Accent2" presStyleLbl="node1" presStyleIdx="0" presStyleCnt="19"/>
      <dgm:spPr/>
    </dgm:pt>
    <dgm:pt modelId="{589A3C5F-1641-4EE0-9AB2-9C5B242C81DE}" type="pres">
      <dgm:prSet presAssocID="{801E71FA-64D1-4E18-93FC-2FABFF50CA1F}" presName="Accent3" presStyleLbl="node1" presStyleIdx="1" presStyleCnt="19"/>
      <dgm:spPr/>
    </dgm:pt>
    <dgm:pt modelId="{4DD76951-9380-45B9-B9FF-9EE0537146F6}" type="pres">
      <dgm:prSet presAssocID="{801E71FA-64D1-4E18-93FC-2FABFF50CA1F}" presName="Accent4" presStyleLbl="node1" presStyleIdx="2" presStyleCnt="19"/>
      <dgm:spPr/>
    </dgm:pt>
    <dgm:pt modelId="{42545AFC-308C-420A-8CAF-6B9BBB66C5A6}" type="pres">
      <dgm:prSet presAssocID="{801E71FA-64D1-4E18-93FC-2FABFF50CA1F}" presName="Accent5" presStyleLbl="node1" presStyleIdx="3" presStyleCnt="19"/>
      <dgm:spPr/>
    </dgm:pt>
    <dgm:pt modelId="{14A4686E-5A13-46DC-B256-ECC3DCF5E54F}" type="pres">
      <dgm:prSet presAssocID="{801E71FA-64D1-4E18-93FC-2FABFF50CA1F}" presName="Accent6" presStyleLbl="node1" presStyleIdx="4" presStyleCnt="19"/>
      <dgm:spPr/>
    </dgm:pt>
    <dgm:pt modelId="{C75304F7-71CE-49E2-9D6D-78D88D099D61}" type="pres">
      <dgm:prSet presAssocID="{3D98038C-F651-454B-855C-99B96F3CB9B3}" presName="Child1" presStyleLbl="node1" presStyleIdx="5" presStyleCnt="19">
        <dgm:presLayoutVars>
          <dgm:chMax val="0"/>
          <dgm:chPref val="0"/>
        </dgm:presLayoutVars>
      </dgm:prSet>
      <dgm:spPr/>
      <dgm:t>
        <a:bodyPr/>
        <a:lstStyle/>
        <a:p>
          <a:endParaRPr lang="en-IE"/>
        </a:p>
      </dgm:t>
    </dgm:pt>
    <dgm:pt modelId="{FF9931BB-0B73-45B6-A1AB-156018265C90}" type="pres">
      <dgm:prSet presAssocID="{3D98038C-F651-454B-855C-99B96F3CB9B3}" presName="Accent7" presStyleCnt="0"/>
      <dgm:spPr/>
    </dgm:pt>
    <dgm:pt modelId="{A77718B4-B829-4287-8C4E-CAB8C5A1A0D6}" type="pres">
      <dgm:prSet presAssocID="{3D98038C-F651-454B-855C-99B96F3CB9B3}" presName="AccentHold1" presStyleLbl="node1" presStyleIdx="6" presStyleCnt="19"/>
      <dgm:spPr/>
    </dgm:pt>
    <dgm:pt modelId="{F6C92041-1F67-43D5-8A7D-446DEAA7B1F0}" type="pres">
      <dgm:prSet presAssocID="{3D98038C-F651-454B-855C-99B96F3CB9B3}" presName="Accent8" presStyleCnt="0"/>
      <dgm:spPr/>
    </dgm:pt>
    <dgm:pt modelId="{E930D447-3E17-4566-96BF-49A9EACDC118}" type="pres">
      <dgm:prSet presAssocID="{3D98038C-F651-454B-855C-99B96F3CB9B3}" presName="AccentHold2" presStyleLbl="node1" presStyleIdx="7" presStyleCnt="19"/>
      <dgm:spPr/>
    </dgm:pt>
    <dgm:pt modelId="{5FD261FA-55D5-4D8E-AEB9-6CD97E245B51}" type="pres">
      <dgm:prSet presAssocID="{C6D87EC7-59CF-4F7A-8A94-BB66360A13EB}" presName="Child2" presStyleLbl="node1" presStyleIdx="8" presStyleCnt="19" custScaleX="129475" custScaleY="121251">
        <dgm:presLayoutVars>
          <dgm:chMax val="0"/>
          <dgm:chPref val="0"/>
        </dgm:presLayoutVars>
      </dgm:prSet>
      <dgm:spPr/>
      <dgm:t>
        <a:bodyPr/>
        <a:lstStyle/>
        <a:p>
          <a:endParaRPr lang="en-IE"/>
        </a:p>
      </dgm:t>
    </dgm:pt>
    <dgm:pt modelId="{B81CB09B-5B21-42FB-8F65-BC918BE15B3D}" type="pres">
      <dgm:prSet presAssocID="{C6D87EC7-59CF-4F7A-8A94-BB66360A13EB}" presName="Accent9" presStyleCnt="0"/>
      <dgm:spPr/>
    </dgm:pt>
    <dgm:pt modelId="{25D6DECE-517E-4612-9EC8-6F805390275D}" type="pres">
      <dgm:prSet presAssocID="{C6D87EC7-59CF-4F7A-8A94-BB66360A13EB}" presName="AccentHold1" presStyleLbl="node1" presStyleIdx="9" presStyleCnt="19"/>
      <dgm:spPr/>
    </dgm:pt>
    <dgm:pt modelId="{08D3E4E5-CA84-4CF0-9937-37E2C312916C}" type="pres">
      <dgm:prSet presAssocID="{C6D87EC7-59CF-4F7A-8A94-BB66360A13EB}" presName="Accent10" presStyleCnt="0"/>
      <dgm:spPr/>
    </dgm:pt>
    <dgm:pt modelId="{A907264C-3FB0-4F2B-9303-E2EA85EE310F}" type="pres">
      <dgm:prSet presAssocID="{C6D87EC7-59CF-4F7A-8A94-BB66360A13EB}" presName="AccentHold2" presStyleLbl="node1" presStyleIdx="10" presStyleCnt="19"/>
      <dgm:spPr/>
    </dgm:pt>
    <dgm:pt modelId="{CA6BF006-6DDC-4800-8ABE-B2033F90BF5A}" type="pres">
      <dgm:prSet presAssocID="{C6D87EC7-59CF-4F7A-8A94-BB66360A13EB}" presName="Accent11" presStyleCnt="0"/>
      <dgm:spPr/>
    </dgm:pt>
    <dgm:pt modelId="{EAEC7A0E-815C-4B94-9F03-CBC76349D274}" type="pres">
      <dgm:prSet presAssocID="{C6D87EC7-59CF-4F7A-8A94-BB66360A13EB}" presName="AccentHold3" presStyleLbl="node1" presStyleIdx="11" presStyleCnt="19"/>
      <dgm:spPr/>
    </dgm:pt>
    <dgm:pt modelId="{DCC2C6C5-A0F9-40B8-A420-6B8AD87053EE}" type="pres">
      <dgm:prSet presAssocID="{2AF79F22-2B57-43E6-A7D5-4D66A9BD5074}" presName="Child3" presStyleLbl="node1" presStyleIdx="12" presStyleCnt="19">
        <dgm:presLayoutVars>
          <dgm:chMax val="0"/>
          <dgm:chPref val="0"/>
        </dgm:presLayoutVars>
      </dgm:prSet>
      <dgm:spPr/>
      <dgm:t>
        <a:bodyPr/>
        <a:lstStyle/>
        <a:p>
          <a:endParaRPr lang="en-IE"/>
        </a:p>
      </dgm:t>
    </dgm:pt>
    <dgm:pt modelId="{33BBCCD0-CDAE-41F7-8FE7-5FD596D89567}" type="pres">
      <dgm:prSet presAssocID="{2AF79F22-2B57-43E6-A7D5-4D66A9BD5074}" presName="Accent12" presStyleCnt="0"/>
      <dgm:spPr/>
    </dgm:pt>
    <dgm:pt modelId="{C38A9C1C-841A-462C-9988-CCCFBDF76A8B}" type="pres">
      <dgm:prSet presAssocID="{2AF79F22-2B57-43E6-A7D5-4D66A9BD5074}" presName="AccentHold1" presStyleLbl="node1" presStyleIdx="13" presStyleCnt="19"/>
      <dgm:spPr/>
    </dgm:pt>
    <dgm:pt modelId="{12AD47B8-5211-4C85-B0B8-2AFB6771EEB1}" type="pres">
      <dgm:prSet presAssocID="{0FA318B6-2523-46E8-88FE-63460946CD46}" presName="Child4" presStyleLbl="node1" presStyleIdx="14" presStyleCnt="19">
        <dgm:presLayoutVars>
          <dgm:chMax val="0"/>
          <dgm:chPref val="0"/>
        </dgm:presLayoutVars>
      </dgm:prSet>
      <dgm:spPr/>
      <dgm:t>
        <a:bodyPr/>
        <a:lstStyle/>
        <a:p>
          <a:endParaRPr lang="en-IE"/>
        </a:p>
      </dgm:t>
    </dgm:pt>
    <dgm:pt modelId="{8124E366-1D5B-42D1-B6EC-C736CCF423BD}" type="pres">
      <dgm:prSet presAssocID="{0FA318B6-2523-46E8-88FE-63460946CD46}" presName="Accent13" presStyleCnt="0"/>
      <dgm:spPr/>
    </dgm:pt>
    <dgm:pt modelId="{8CF1E961-158C-4046-97A6-5BB0DF2BBF09}" type="pres">
      <dgm:prSet presAssocID="{0FA318B6-2523-46E8-88FE-63460946CD46}" presName="AccentHold1" presStyleLbl="node1" presStyleIdx="15" presStyleCnt="19"/>
      <dgm:spPr/>
    </dgm:pt>
    <dgm:pt modelId="{F79B4E27-D2A6-477E-9AF2-6F725B925797}" type="pres">
      <dgm:prSet presAssocID="{E89F3E0F-75A5-4EB5-860E-709C31885842}" presName="Child5" presStyleLbl="node1" presStyleIdx="16" presStyleCnt="19">
        <dgm:presLayoutVars>
          <dgm:chMax val="0"/>
          <dgm:chPref val="0"/>
        </dgm:presLayoutVars>
      </dgm:prSet>
      <dgm:spPr/>
      <dgm:t>
        <a:bodyPr/>
        <a:lstStyle/>
        <a:p>
          <a:endParaRPr lang="en-IE"/>
        </a:p>
      </dgm:t>
    </dgm:pt>
    <dgm:pt modelId="{8FCF9467-0A56-42AB-A2EE-AF7DC5CB8190}" type="pres">
      <dgm:prSet presAssocID="{E89F3E0F-75A5-4EB5-860E-709C31885842}" presName="Accent15" presStyleCnt="0"/>
      <dgm:spPr/>
    </dgm:pt>
    <dgm:pt modelId="{31DCA954-4BB8-467D-874C-C73B1FE4FF63}" type="pres">
      <dgm:prSet presAssocID="{E89F3E0F-75A5-4EB5-860E-709C31885842}" presName="AccentHold2" presStyleLbl="node1" presStyleIdx="17" presStyleCnt="19"/>
      <dgm:spPr/>
    </dgm:pt>
    <dgm:pt modelId="{8A717836-15E0-4EEF-8B95-DC6C5835D4C7}" type="pres">
      <dgm:prSet presAssocID="{E89F3E0F-75A5-4EB5-860E-709C31885842}" presName="Accent16" presStyleCnt="0"/>
      <dgm:spPr/>
    </dgm:pt>
    <dgm:pt modelId="{F2F861CC-5A7E-471E-8D95-633A289DC987}" type="pres">
      <dgm:prSet presAssocID="{E89F3E0F-75A5-4EB5-860E-709C31885842}" presName="AccentHold3" presStyleLbl="node1" presStyleIdx="18" presStyleCnt="19"/>
      <dgm:spPr/>
    </dgm:pt>
  </dgm:ptLst>
  <dgm:cxnLst>
    <dgm:cxn modelId="{F67D927F-DD70-4B80-B1B6-712C8540D9C1}" srcId="{801E71FA-64D1-4E18-93FC-2FABFF50CA1F}" destId="{3D98038C-F651-454B-855C-99B96F3CB9B3}" srcOrd="0" destOrd="0" parTransId="{FD6545E8-2B6A-4401-8FE1-3422329FED0A}" sibTransId="{E6F8595C-2BC9-4587-A57A-F56DF72B0A30}"/>
    <dgm:cxn modelId="{53A7E5C6-6345-4FAB-9273-4CF49A4C66C5}" type="presOf" srcId="{0FA318B6-2523-46E8-88FE-63460946CD46}" destId="{12AD47B8-5211-4C85-B0B8-2AFB6771EEB1}" srcOrd="0" destOrd="0" presId="urn:microsoft.com/office/officeart/2009/3/layout/CircleRelationship"/>
    <dgm:cxn modelId="{7F54A395-3137-48CD-B920-0185E1E2137F}" type="presOf" srcId="{C6D87EC7-59CF-4F7A-8A94-BB66360A13EB}" destId="{5FD261FA-55D5-4D8E-AEB9-6CD97E245B51}" srcOrd="0" destOrd="0" presId="urn:microsoft.com/office/officeart/2009/3/layout/CircleRelationship"/>
    <dgm:cxn modelId="{219D2D49-535B-4200-8244-B5AFFDAA3A61}" type="presOf" srcId="{2AF79F22-2B57-43E6-A7D5-4D66A9BD5074}" destId="{DCC2C6C5-A0F9-40B8-A420-6B8AD87053EE}" srcOrd="0" destOrd="0" presId="urn:microsoft.com/office/officeart/2009/3/layout/CircleRelationship"/>
    <dgm:cxn modelId="{D0EEE813-22FC-4C32-B7CC-6B39E8737327}" srcId="{801E71FA-64D1-4E18-93FC-2FABFF50CA1F}" destId="{0FA318B6-2523-46E8-88FE-63460946CD46}" srcOrd="3" destOrd="0" parTransId="{9F9747E8-53DE-4BBD-A187-BF6C8B1C82D7}" sibTransId="{7C0CBB71-2D65-4A6B-B830-750C5584F621}"/>
    <dgm:cxn modelId="{9322E62D-9D5A-415D-8606-0311C0CD05E7}" srcId="{801E71FA-64D1-4E18-93FC-2FABFF50CA1F}" destId="{C6D87EC7-59CF-4F7A-8A94-BB66360A13EB}" srcOrd="1" destOrd="0" parTransId="{E054952C-5E55-41D9-8068-BC02CA92D168}" sibTransId="{7641706A-2095-4A78-BF06-F71F3F977A98}"/>
    <dgm:cxn modelId="{B93256DA-2FB4-411F-A68A-753B479D3046}" type="presOf" srcId="{1750BB66-E49C-4CFF-8D59-18AB9C8677C8}" destId="{7D463858-F37F-46D7-8DE4-B228294EF9FB}" srcOrd="0" destOrd="0" presId="urn:microsoft.com/office/officeart/2009/3/layout/CircleRelationship"/>
    <dgm:cxn modelId="{1EF5619E-0802-43CF-97E1-CA1CDBF28DE6}" type="presOf" srcId="{801E71FA-64D1-4E18-93FC-2FABFF50CA1F}" destId="{8DCDBEC5-2952-4B57-8930-6679AAB5C554}" srcOrd="0" destOrd="0" presId="urn:microsoft.com/office/officeart/2009/3/layout/CircleRelationship"/>
    <dgm:cxn modelId="{0BCA00CE-0D98-46C2-B80F-491BA321D9BC}" srcId="{801E71FA-64D1-4E18-93FC-2FABFF50CA1F}" destId="{E89F3E0F-75A5-4EB5-860E-709C31885842}" srcOrd="4" destOrd="0" parTransId="{4485DC57-5C2C-49A0-BAF7-BE48CF79CC15}" sibTransId="{67154E08-8110-471D-93CC-2E3DA70ACFF5}"/>
    <dgm:cxn modelId="{3A1F92E8-37B3-4F99-A1F1-DB662FDA28C3}" srcId="{1750BB66-E49C-4CFF-8D59-18AB9C8677C8}" destId="{801E71FA-64D1-4E18-93FC-2FABFF50CA1F}" srcOrd="0" destOrd="0" parTransId="{3F167A50-22D6-4AB4-B94E-FCD176369A3A}" sibTransId="{EE59416F-8BBD-489B-A4A4-6B58F48AF4C2}"/>
    <dgm:cxn modelId="{7D3797A7-C5A7-4D38-BF41-C466CF8A1FD0}" srcId="{801E71FA-64D1-4E18-93FC-2FABFF50CA1F}" destId="{2AF79F22-2B57-43E6-A7D5-4D66A9BD5074}" srcOrd="2" destOrd="0" parTransId="{83EF3374-46AB-414E-BEF7-9734305D9E15}" sibTransId="{B6467F2B-96A8-4627-B7B1-270002CEF4B9}"/>
    <dgm:cxn modelId="{2B0C01CD-2DB6-4249-AB8C-7FF9B0EA612E}" type="presOf" srcId="{E89F3E0F-75A5-4EB5-860E-709C31885842}" destId="{F79B4E27-D2A6-477E-9AF2-6F725B925797}" srcOrd="0" destOrd="0" presId="urn:microsoft.com/office/officeart/2009/3/layout/CircleRelationship"/>
    <dgm:cxn modelId="{2999BD06-8FEA-4E76-9241-93CE0747CA88}" type="presOf" srcId="{3D98038C-F651-454B-855C-99B96F3CB9B3}" destId="{C75304F7-71CE-49E2-9D6D-78D88D099D61}" srcOrd="0" destOrd="0" presId="urn:microsoft.com/office/officeart/2009/3/layout/CircleRelationship"/>
    <dgm:cxn modelId="{20081A9B-7B8A-419C-93D9-7111D0D248F7}" type="presParOf" srcId="{7D463858-F37F-46D7-8DE4-B228294EF9FB}" destId="{8DCDBEC5-2952-4B57-8930-6679AAB5C554}" srcOrd="0" destOrd="0" presId="urn:microsoft.com/office/officeart/2009/3/layout/CircleRelationship"/>
    <dgm:cxn modelId="{99184AC6-68E2-40B5-9875-FCBA88ADCA6A}" type="presParOf" srcId="{7D463858-F37F-46D7-8DE4-B228294EF9FB}" destId="{2B3252A1-C89E-4D0E-95C4-5956166127A3}" srcOrd="1" destOrd="0" presId="urn:microsoft.com/office/officeart/2009/3/layout/CircleRelationship"/>
    <dgm:cxn modelId="{5015B84E-4952-420F-B063-61CDE850293F}" type="presParOf" srcId="{7D463858-F37F-46D7-8DE4-B228294EF9FB}" destId="{589A3C5F-1641-4EE0-9AB2-9C5B242C81DE}" srcOrd="2" destOrd="0" presId="urn:microsoft.com/office/officeart/2009/3/layout/CircleRelationship"/>
    <dgm:cxn modelId="{F78B8333-693C-439F-87EB-5973BDFA60DF}" type="presParOf" srcId="{7D463858-F37F-46D7-8DE4-B228294EF9FB}" destId="{4DD76951-9380-45B9-B9FF-9EE0537146F6}" srcOrd="3" destOrd="0" presId="urn:microsoft.com/office/officeart/2009/3/layout/CircleRelationship"/>
    <dgm:cxn modelId="{55D370B8-BD90-4A1E-8715-136BC9DA2BCF}" type="presParOf" srcId="{7D463858-F37F-46D7-8DE4-B228294EF9FB}" destId="{42545AFC-308C-420A-8CAF-6B9BBB66C5A6}" srcOrd="4" destOrd="0" presId="urn:microsoft.com/office/officeart/2009/3/layout/CircleRelationship"/>
    <dgm:cxn modelId="{EDDF1CC8-F800-47E6-A310-DA56C3FFF126}" type="presParOf" srcId="{7D463858-F37F-46D7-8DE4-B228294EF9FB}" destId="{14A4686E-5A13-46DC-B256-ECC3DCF5E54F}" srcOrd="5" destOrd="0" presId="urn:microsoft.com/office/officeart/2009/3/layout/CircleRelationship"/>
    <dgm:cxn modelId="{AF241B37-C02D-4CD5-96DE-96CA4A9DF04F}" type="presParOf" srcId="{7D463858-F37F-46D7-8DE4-B228294EF9FB}" destId="{C75304F7-71CE-49E2-9D6D-78D88D099D61}" srcOrd="6" destOrd="0" presId="urn:microsoft.com/office/officeart/2009/3/layout/CircleRelationship"/>
    <dgm:cxn modelId="{25942893-DB58-43A0-9B84-5C63560CD7F2}" type="presParOf" srcId="{7D463858-F37F-46D7-8DE4-B228294EF9FB}" destId="{FF9931BB-0B73-45B6-A1AB-156018265C90}" srcOrd="7" destOrd="0" presId="urn:microsoft.com/office/officeart/2009/3/layout/CircleRelationship"/>
    <dgm:cxn modelId="{582AF1E5-2727-495F-BBCB-57823F76DEE9}" type="presParOf" srcId="{FF9931BB-0B73-45B6-A1AB-156018265C90}" destId="{A77718B4-B829-4287-8C4E-CAB8C5A1A0D6}" srcOrd="0" destOrd="0" presId="urn:microsoft.com/office/officeart/2009/3/layout/CircleRelationship"/>
    <dgm:cxn modelId="{361CCF1D-398C-4374-958F-D503633B90AD}" type="presParOf" srcId="{7D463858-F37F-46D7-8DE4-B228294EF9FB}" destId="{F6C92041-1F67-43D5-8A7D-446DEAA7B1F0}" srcOrd="8" destOrd="0" presId="urn:microsoft.com/office/officeart/2009/3/layout/CircleRelationship"/>
    <dgm:cxn modelId="{DB41753E-40EE-4370-A50F-BEF47A37C532}" type="presParOf" srcId="{F6C92041-1F67-43D5-8A7D-446DEAA7B1F0}" destId="{E930D447-3E17-4566-96BF-49A9EACDC118}" srcOrd="0" destOrd="0" presId="urn:microsoft.com/office/officeart/2009/3/layout/CircleRelationship"/>
    <dgm:cxn modelId="{C76DCA22-B463-44F3-A3B6-BC70BBFB3A10}" type="presParOf" srcId="{7D463858-F37F-46D7-8DE4-B228294EF9FB}" destId="{5FD261FA-55D5-4D8E-AEB9-6CD97E245B51}" srcOrd="9" destOrd="0" presId="urn:microsoft.com/office/officeart/2009/3/layout/CircleRelationship"/>
    <dgm:cxn modelId="{3DD55D74-844D-4ECD-A9C9-7755F6F257EE}" type="presParOf" srcId="{7D463858-F37F-46D7-8DE4-B228294EF9FB}" destId="{B81CB09B-5B21-42FB-8F65-BC918BE15B3D}" srcOrd="10" destOrd="0" presId="urn:microsoft.com/office/officeart/2009/3/layout/CircleRelationship"/>
    <dgm:cxn modelId="{90D3F934-2F45-49B3-89E9-D279C661924E}" type="presParOf" srcId="{B81CB09B-5B21-42FB-8F65-BC918BE15B3D}" destId="{25D6DECE-517E-4612-9EC8-6F805390275D}" srcOrd="0" destOrd="0" presId="urn:microsoft.com/office/officeart/2009/3/layout/CircleRelationship"/>
    <dgm:cxn modelId="{7D81B7CC-371C-46F0-83F2-64BA3995D718}" type="presParOf" srcId="{7D463858-F37F-46D7-8DE4-B228294EF9FB}" destId="{08D3E4E5-CA84-4CF0-9937-37E2C312916C}" srcOrd="11" destOrd="0" presId="urn:microsoft.com/office/officeart/2009/3/layout/CircleRelationship"/>
    <dgm:cxn modelId="{9578005A-299F-476C-8592-4AF6892EDBA3}" type="presParOf" srcId="{08D3E4E5-CA84-4CF0-9937-37E2C312916C}" destId="{A907264C-3FB0-4F2B-9303-E2EA85EE310F}" srcOrd="0" destOrd="0" presId="urn:microsoft.com/office/officeart/2009/3/layout/CircleRelationship"/>
    <dgm:cxn modelId="{D4002D1D-7A20-4ABA-BFD1-04D6F48DE4DD}" type="presParOf" srcId="{7D463858-F37F-46D7-8DE4-B228294EF9FB}" destId="{CA6BF006-6DDC-4800-8ABE-B2033F90BF5A}" srcOrd="12" destOrd="0" presId="urn:microsoft.com/office/officeart/2009/3/layout/CircleRelationship"/>
    <dgm:cxn modelId="{4F91BFE2-2DE0-4081-AEE1-CE9635C720DA}" type="presParOf" srcId="{CA6BF006-6DDC-4800-8ABE-B2033F90BF5A}" destId="{EAEC7A0E-815C-4B94-9F03-CBC76349D274}" srcOrd="0" destOrd="0" presId="urn:microsoft.com/office/officeart/2009/3/layout/CircleRelationship"/>
    <dgm:cxn modelId="{750C4F6B-989F-4E68-B071-8535C885372D}" type="presParOf" srcId="{7D463858-F37F-46D7-8DE4-B228294EF9FB}" destId="{DCC2C6C5-A0F9-40B8-A420-6B8AD87053EE}" srcOrd="13" destOrd="0" presId="urn:microsoft.com/office/officeart/2009/3/layout/CircleRelationship"/>
    <dgm:cxn modelId="{7D104F83-73FD-4178-AE90-3603A5945713}" type="presParOf" srcId="{7D463858-F37F-46D7-8DE4-B228294EF9FB}" destId="{33BBCCD0-CDAE-41F7-8FE7-5FD596D89567}" srcOrd="14" destOrd="0" presId="urn:microsoft.com/office/officeart/2009/3/layout/CircleRelationship"/>
    <dgm:cxn modelId="{D2BD594B-70E7-4FF4-A1DB-843AA5DA995F}" type="presParOf" srcId="{33BBCCD0-CDAE-41F7-8FE7-5FD596D89567}" destId="{C38A9C1C-841A-462C-9988-CCCFBDF76A8B}" srcOrd="0" destOrd="0" presId="urn:microsoft.com/office/officeart/2009/3/layout/CircleRelationship"/>
    <dgm:cxn modelId="{EB4E19F8-69FF-4B07-9D6A-3F3B35297A23}" type="presParOf" srcId="{7D463858-F37F-46D7-8DE4-B228294EF9FB}" destId="{12AD47B8-5211-4C85-B0B8-2AFB6771EEB1}" srcOrd="15" destOrd="0" presId="urn:microsoft.com/office/officeart/2009/3/layout/CircleRelationship"/>
    <dgm:cxn modelId="{61970EDA-9F8C-41AA-A1F3-FAF52E496A83}" type="presParOf" srcId="{7D463858-F37F-46D7-8DE4-B228294EF9FB}" destId="{8124E366-1D5B-42D1-B6EC-C736CCF423BD}" srcOrd="16" destOrd="0" presId="urn:microsoft.com/office/officeart/2009/3/layout/CircleRelationship"/>
    <dgm:cxn modelId="{D7C09978-D1B6-4019-B55A-6B4EECBDB4A8}" type="presParOf" srcId="{8124E366-1D5B-42D1-B6EC-C736CCF423BD}" destId="{8CF1E961-158C-4046-97A6-5BB0DF2BBF09}" srcOrd="0" destOrd="0" presId="urn:microsoft.com/office/officeart/2009/3/layout/CircleRelationship"/>
    <dgm:cxn modelId="{A4D56E1E-DB9C-47FD-B2B8-9C7521B000C8}" type="presParOf" srcId="{7D463858-F37F-46D7-8DE4-B228294EF9FB}" destId="{F79B4E27-D2A6-477E-9AF2-6F725B925797}" srcOrd="17" destOrd="0" presId="urn:microsoft.com/office/officeart/2009/3/layout/CircleRelationship"/>
    <dgm:cxn modelId="{02ADE773-9C5A-4A15-8035-6B680F3BDFB5}" type="presParOf" srcId="{7D463858-F37F-46D7-8DE4-B228294EF9FB}" destId="{8FCF9467-0A56-42AB-A2EE-AF7DC5CB8190}" srcOrd="18" destOrd="0" presId="urn:microsoft.com/office/officeart/2009/3/layout/CircleRelationship"/>
    <dgm:cxn modelId="{B780A643-AE7D-41AE-A28B-19C6BF824752}" type="presParOf" srcId="{8FCF9467-0A56-42AB-A2EE-AF7DC5CB8190}" destId="{31DCA954-4BB8-467D-874C-C73B1FE4FF63}" srcOrd="0" destOrd="0" presId="urn:microsoft.com/office/officeart/2009/3/layout/CircleRelationship"/>
    <dgm:cxn modelId="{2F97A28F-E36C-4B05-9A44-47FE33A5B0CF}" type="presParOf" srcId="{7D463858-F37F-46D7-8DE4-B228294EF9FB}" destId="{8A717836-15E0-4EEF-8B95-DC6C5835D4C7}" srcOrd="19" destOrd="0" presId="urn:microsoft.com/office/officeart/2009/3/layout/CircleRelationship"/>
    <dgm:cxn modelId="{613A2366-E1B5-4D09-8245-A9B30AFB8FC1}" type="presParOf" srcId="{8A717836-15E0-4EEF-8B95-DC6C5835D4C7}" destId="{F2F861CC-5A7E-471E-8D95-633A289DC98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701AC-4F45-4630-8173-BC13D28B61CE}">
      <dsp:nvSpPr>
        <dsp:cNvPr id="0" name=""/>
        <dsp:cNvSpPr/>
      </dsp:nvSpPr>
      <dsp:spPr>
        <a:xfrm>
          <a:off x="3161278" y="43269"/>
          <a:ext cx="1333841" cy="56161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1"/>
              </a:solidFill>
            </a:rPr>
            <a:t>Initiation</a:t>
          </a:r>
          <a:endParaRPr lang="en-IE" sz="1600" b="1" kern="1200" dirty="0">
            <a:solidFill>
              <a:schemeClr val="tx1"/>
            </a:solidFill>
          </a:endParaRPr>
        </a:p>
      </dsp:txBody>
      <dsp:txXfrm>
        <a:off x="3188694" y="70685"/>
        <a:ext cx="1279009" cy="506786"/>
      </dsp:txXfrm>
    </dsp:sp>
    <dsp:sp modelId="{FC868498-1778-4B6F-8413-5872DCE73847}">
      <dsp:nvSpPr>
        <dsp:cNvPr id="0" name=""/>
        <dsp:cNvSpPr/>
      </dsp:nvSpPr>
      <dsp:spPr>
        <a:xfrm>
          <a:off x="1884327" y="324078"/>
          <a:ext cx="3887743" cy="3887743"/>
        </a:xfrm>
        <a:custGeom>
          <a:avLst/>
          <a:gdLst/>
          <a:ahLst/>
          <a:cxnLst/>
          <a:rect l="0" t="0" r="0" b="0"/>
          <a:pathLst>
            <a:path>
              <a:moveTo>
                <a:pt x="2734471" y="168036"/>
              </a:moveTo>
              <a:arcTo wR="1943871" hR="1943871" stAng="17639914" swAng="713881"/>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B1100AF-DAD3-4A00-B674-FA1E3A290DF0}">
      <dsp:nvSpPr>
        <dsp:cNvPr id="0" name=""/>
        <dsp:cNvSpPr/>
      </dsp:nvSpPr>
      <dsp:spPr>
        <a:xfrm>
          <a:off x="4681058" y="775156"/>
          <a:ext cx="1333841" cy="561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1"/>
              </a:solidFill>
            </a:rPr>
            <a:t>Plan</a:t>
          </a:r>
          <a:endParaRPr lang="en-IE" sz="1600" b="1" kern="1200" dirty="0">
            <a:solidFill>
              <a:schemeClr val="tx1"/>
            </a:solidFill>
          </a:endParaRPr>
        </a:p>
      </dsp:txBody>
      <dsp:txXfrm>
        <a:off x="4708474" y="802572"/>
        <a:ext cx="1279009" cy="506786"/>
      </dsp:txXfrm>
    </dsp:sp>
    <dsp:sp modelId="{26004B69-23AD-41EA-8762-A93318FD4A25}">
      <dsp:nvSpPr>
        <dsp:cNvPr id="0" name=""/>
        <dsp:cNvSpPr/>
      </dsp:nvSpPr>
      <dsp:spPr>
        <a:xfrm>
          <a:off x="1874236" y="305343"/>
          <a:ext cx="3887743" cy="3887743"/>
        </a:xfrm>
        <a:custGeom>
          <a:avLst/>
          <a:gdLst/>
          <a:ahLst/>
          <a:cxnLst/>
          <a:rect l="0" t="0" r="0" b="0"/>
          <a:pathLst>
            <a:path>
              <a:moveTo>
                <a:pt x="3748948" y="1222527"/>
              </a:moveTo>
              <a:arcTo wR="1943871" hR="1943871" stAng="20293043" swAng="1141823"/>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FB2B3B1-BED7-47B1-81C2-9444EBB901C9}">
      <dsp:nvSpPr>
        <dsp:cNvPr id="0" name=""/>
        <dsp:cNvSpPr/>
      </dsp:nvSpPr>
      <dsp:spPr>
        <a:xfrm>
          <a:off x="5056429" y="2366533"/>
          <a:ext cx="1333841" cy="56161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1"/>
              </a:solidFill>
            </a:rPr>
            <a:t>Analyse</a:t>
          </a:r>
          <a:endParaRPr lang="en-IE" sz="1600" b="1" kern="1200" dirty="0">
            <a:solidFill>
              <a:schemeClr val="tx1"/>
            </a:solidFill>
          </a:endParaRPr>
        </a:p>
      </dsp:txBody>
      <dsp:txXfrm>
        <a:off x="5083845" y="2393949"/>
        <a:ext cx="1279009" cy="506786"/>
      </dsp:txXfrm>
    </dsp:sp>
    <dsp:sp modelId="{BB86B859-DF1E-4A54-AA24-E02A76DA208A}">
      <dsp:nvSpPr>
        <dsp:cNvPr id="0" name=""/>
        <dsp:cNvSpPr/>
      </dsp:nvSpPr>
      <dsp:spPr>
        <a:xfrm>
          <a:off x="1818930" y="497347"/>
          <a:ext cx="3887743" cy="3887743"/>
        </a:xfrm>
        <a:custGeom>
          <a:avLst/>
          <a:gdLst/>
          <a:ahLst/>
          <a:cxnLst/>
          <a:rect l="0" t="0" r="0" b="0"/>
          <a:pathLst>
            <a:path>
              <a:moveTo>
                <a:pt x="3771363" y="2606377"/>
              </a:moveTo>
              <a:arcTo wR="1943871" hR="1943871" stAng="1195601" swAng="991112"/>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FDBED79-4FC4-4DB0-B0D5-FAF8FF324FA9}">
      <dsp:nvSpPr>
        <dsp:cNvPr id="0" name=""/>
        <dsp:cNvSpPr/>
      </dsp:nvSpPr>
      <dsp:spPr>
        <a:xfrm>
          <a:off x="4164193" y="3738516"/>
          <a:ext cx="1333841" cy="56161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1"/>
              </a:solidFill>
            </a:rPr>
            <a:t>Design</a:t>
          </a:r>
          <a:endParaRPr lang="en-IE" sz="1600" b="1" kern="1200" dirty="0">
            <a:solidFill>
              <a:schemeClr val="tx1"/>
            </a:solidFill>
          </a:endParaRPr>
        </a:p>
      </dsp:txBody>
      <dsp:txXfrm>
        <a:off x="4191609" y="3765932"/>
        <a:ext cx="1279009" cy="506786"/>
      </dsp:txXfrm>
    </dsp:sp>
    <dsp:sp modelId="{BD95AB1A-0A8F-4643-93C0-AB6159360B1C}">
      <dsp:nvSpPr>
        <dsp:cNvPr id="0" name=""/>
        <dsp:cNvSpPr/>
      </dsp:nvSpPr>
      <dsp:spPr>
        <a:xfrm>
          <a:off x="1903937" y="396167"/>
          <a:ext cx="3887743" cy="3887743"/>
        </a:xfrm>
        <a:custGeom>
          <a:avLst/>
          <a:gdLst/>
          <a:ahLst/>
          <a:cxnLst/>
          <a:rect l="0" t="0" r="0" b="0"/>
          <a:pathLst>
            <a:path>
              <a:moveTo>
                <a:pt x="2129642" y="3878846"/>
              </a:moveTo>
              <a:arcTo wR="1943871" hR="1943871" stAng="5070961" swAng="704611"/>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3B94080-3DD3-497F-A8F2-F315848952CA}">
      <dsp:nvSpPr>
        <dsp:cNvPr id="0" name=""/>
        <dsp:cNvSpPr/>
      </dsp:nvSpPr>
      <dsp:spPr>
        <a:xfrm>
          <a:off x="2171652" y="3738516"/>
          <a:ext cx="1333841" cy="561618"/>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1"/>
              </a:solidFill>
            </a:rPr>
            <a:t>Implement</a:t>
          </a:r>
          <a:endParaRPr lang="en-IE" sz="1600" b="1" kern="1200" dirty="0">
            <a:solidFill>
              <a:schemeClr val="tx1"/>
            </a:solidFill>
          </a:endParaRPr>
        </a:p>
      </dsp:txBody>
      <dsp:txXfrm>
        <a:off x="2199068" y="3765932"/>
        <a:ext cx="1279009" cy="506786"/>
      </dsp:txXfrm>
    </dsp:sp>
    <dsp:sp modelId="{4FD0E851-9984-40C9-A2A8-7E352C89680E}">
      <dsp:nvSpPr>
        <dsp:cNvPr id="0" name=""/>
        <dsp:cNvSpPr/>
      </dsp:nvSpPr>
      <dsp:spPr>
        <a:xfrm>
          <a:off x="1945791" y="482389"/>
          <a:ext cx="3887743" cy="3887743"/>
        </a:xfrm>
        <a:custGeom>
          <a:avLst/>
          <a:gdLst/>
          <a:ahLst/>
          <a:cxnLst/>
          <a:rect l="0" t="0" r="0" b="0"/>
          <a:pathLst>
            <a:path>
              <a:moveTo>
                <a:pt x="391692" y="3114076"/>
              </a:moveTo>
              <a:arcTo wR="1943871" hR="1943871" stAng="8579218" swAng="996208"/>
            </a:path>
          </a:pathLst>
        </a:custGeom>
        <a:noFill/>
        <a:ln w="9525" cap="flat" cmpd="sng" algn="ctr">
          <a:solidFill>
            <a:schemeClr val="accent6">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6821883-8440-4EB4-9F26-E45018FCB64D}">
      <dsp:nvSpPr>
        <dsp:cNvPr id="0" name=""/>
        <dsp:cNvSpPr/>
      </dsp:nvSpPr>
      <dsp:spPr>
        <a:xfrm>
          <a:off x="1266128" y="2366533"/>
          <a:ext cx="1333841" cy="56161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solidFill>
                <a:schemeClr val="tx1"/>
              </a:solidFill>
            </a:rPr>
            <a:t>Closedown</a:t>
          </a:r>
          <a:endParaRPr lang="en-IE" sz="1600" b="1" kern="1200" dirty="0">
            <a:solidFill>
              <a:schemeClr val="tx1"/>
            </a:solidFill>
          </a:endParaRPr>
        </a:p>
      </dsp:txBody>
      <dsp:txXfrm>
        <a:off x="1293544" y="2393949"/>
        <a:ext cx="1279009" cy="506786"/>
      </dsp:txXfrm>
    </dsp:sp>
    <dsp:sp modelId="{8F7BF845-EF01-45CD-9BD7-4002BDA7E82B}">
      <dsp:nvSpPr>
        <dsp:cNvPr id="0" name=""/>
        <dsp:cNvSpPr/>
      </dsp:nvSpPr>
      <dsp:spPr>
        <a:xfrm>
          <a:off x="1894418" y="305343"/>
          <a:ext cx="3887743" cy="3887743"/>
        </a:xfrm>
        <a:custGeom>
          <a:avLst/>
          <a:gdLst/>
          <a:ahLst/>
          <a:cxnLst/>
          <a:rect l="0" t="0" r="0" b="0"/>
          <a:pathLst>
            <a:path>
              <a:moveTo>
                <a:pt x="2242" y="1850532"/>
              </a:moveTo>
              <a:arcTo wR="1943871" hR="1943871" stAng="10965134" swAng="1141823"/>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A106E96-69B8-452C-868F-2F6F2ADE995D}">
      <dsp:nvSpPr>
        <dsp:cNvPr id="0" name=""/>
        <dsp:cNvSpPr/>
      </dsp:nvSpPr>
      <dsp:spPr>
        <a:xfrm>
          <a:off x="1583146" y="775156"/>
          <a:ext cx="1450545" cy="56161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6000" rIns="53340" bIns="0" numCol="1" spcCol="1270" anchor="ctr" anchorCtr="0">
          <a:noAutofit/>
        </a:bodyPr>
        <a:lstStyle/>
        <a:p>
          <a:pPr lvl="0" algn="ctr" defTabSz="622300">
            <a:lnSpc>
              <a:spcPct val="90000"/>
            </a:lnSpc>
            <a:spcBef>
              <a:spcPct val="0"/>
            </a:spcBef>
            <a:spcAft>
              <a:spcPct val="35000"/>
            </a:spcAft>
          </a:pPr>
          <a:r>
            <a:rPr lang="en-IE" sz="1400" b="1" kern="1200" dirty="0" smtClean="0">
              <a:solidFill>
                <a:schemeClr val="tx1"/>
              </a:solidFill>
            </a:rPr>
            <a:t>Post Implementation Review</a:t>
          </a:r>
          <a:endParaRPr lang="en-IE" sz="1400" b="1" kern="1200" dirty="0">
            <a:solidFill>
              <a:schemeClr val="tx1"/>
            </a:solidFill>
          </a:endParaRPr>
        </a:p>
      </dsp:txBody>
      <dsp:txXfrm>
        <a:off x="1610562" y="802572"/>
        <a:ext cx="1395713" cy="506786"/>
      </dsp:txXfrm>
    </dsp:sp>
    <dsp:sp modelId="{F080375C-A3ED-493D-9925-34D00D74675F}">
      <dsp:nvSpPr>
        <dsp:cNvPr id="0" name=""/>
        <dsp:cNvSpPr/>
      </dsp:nvSpPr>
      <dsp:spPr>
        <a:xfrm>
          <a:off x="1884327" y="324078"/>
          <a:ext cx="3887743" cy="3887743"/>
        </a:xfrm>
        <a:custGeom>
          <a:avLst/>
          <a:gdLst/>
          <a:ahLst/>
          <a:cxnLst/>
          <a:rect l="0" t="0" r="0" b="0"/>
          <a:pathLst>
            <a:path>
              <a:moveTo>
                <a:pt x="804133" y="369186"/>
              </a:moveTo>
              <a:arcTo wR="1943871" hR="1943871" stAng="14046205" swAng="713881"/>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88BD-CADF-4655-A905-9C02E0B2C790}">
      <dsp:nvSpPr>
        <dsp:cNvPr id="0" name=""/>
        <dsp:cNvSpPr/>
      </dsp:nvSpPr>
      <dsp:spPr>
        <a:xfrm>
          <a:off x="0" y="3142782"/>
          <a:ext cx="8127245" cy="712721"/>
        </a:xfrm>
        <a:prstGeom prst="roundRect">
          <a:avLst>
            <a:gd name="adj" fmla="val 10000"/>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E" sz="2000" b="1" kern="1200" dirty="0" smtClean="0">
              <a:solidFill>
                <a:schemeClr val="tx1">
                  <a:lumMod val="95000"/>
                  <a:lumOff val="5000"/>
                </a:schemeClr>
              </a:solidFill>
            </a:rPr>
            <a:t>External</a:t>
          </a:r>
          <a:endParaRPr lang="en-IE" sz="2000" b="1" kern="1200" dirty="0">
            <a:solidFill>
              <a:schemeClr val="tx1">
                <a:lumMod val="95000"/>
                <a:lumOff val="5000"/>
              </a:schemeClr>
            </a:solidFill>
          </a:endParaRPr>
        </a:p>
      </dsp:txBody>
      <dsp:txXfrm>
        <a:off x="0" y="3142782"/>
        <a:ext cx="2438173" cy="712721"/>
      </dsp:txXfrm>
    </dsp:sp>
    <dsp:sp modelId="{5EC91EB1-5A56-4E01-BE75-1BF26FC393FC}">
      <dsp:nvSpPr>
        <dsp:cNvPr id="0" name=""/>
        <dsp:cNvSpPr/>
      </dsp:nvSpPr>
      <dsp:spPr>
        <a:xfrm>
          <a:off x="0" y="2311273"/>
          <a:ext cx="8127245" cy="712721"/>
        </a:xfrm>
        <a:prstGeom prst="roundRect">
          <a:avLst>
            <a:gd name="adj" fmla="val 10000"/>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E" sz="2000" b="1" kern="1200" dirty="0" smtClean="0">
              <a:solidFill>
                <a:schemeClr val="tx1">
                  <a:lumMod val="95000"/>
                  <a:lumOff val="5000"/>
                </a:schemeClr>
              </a:solidFill>
            </a:rPr>
            <a:t>Support Staff</a:t>
          </a:r>
          <a:endParaRPr lang="en-IE" sz="2000" b="1" kern="1200" dirty="0">
            <a:solidFill>
              <a:schemeClr val="tx1">
                <a:lumMod val="95000"/>
                <a:lumOff val="5000"/>
              </a:schemeClr>
            </a:solidFill>
          </a:endParaRPr>
        </a:p>
      </dsp:txBody>
      <dsp:txXfrm>
        <a:off x="0" y="2311273"/>
        <a:ext cx="2438173" cy="712721"/>
      </dsp:txXfrm>
    </dsp:sp>
    <dsp:sp modelId="{7763B872-2871-4CD0-A3B9-D9280DEA30C0}">
      <dsp:nvSpPr>
        <dsp:cNvPr id="0" name=""/>
        <dsp:cNvSpPr/>
      </dsp:nvSpPr>
      <dsp:spPr>
        <a:xfrm>
          <a:off x="0" y="1479765"/>
          <a:ext cx="8127245" cy="712721"/>
        </a:xfrm>
        <a:prstGeom prst="roundRect">
          <a:avLst>
            <a:gd name="adj" fmla="val 10000"/>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E" sz="2000" b="1" kern="1200" dirty="0" smtClean="0">
              <a:solidFill>
                <a:schemeClr val="tx1">
                  <a:lumMod val="95000"/>
                  <a:lumOff val="5000"/>
                </a:schemeClr>
              </a:solidFill>
            </a:rPr>
            <a:t>Management</a:t>
          </a:r>
          <a:endParaRPr lang="en-IE" sz="2000" b="1" kern="1200" dirty="0">
            <a:solidFill>
              <a:schemeClr val="tx1">
                <a:lumMod val="95000"/>
                <a:lumOff val="5000"/>
              </a:schemeClr>
            </a:solidFill>
          </a:endParaRPr>
        </a:p>
      </dsp:txBody>
      <dsp:txXfrm>
        <a:off x="0" y="1479765"/>
        <a:ext cx="2438173" cy="712721"/>
      </dsp:txXfrm>
    </dsp:sp>
    <dsp:sp modelId="{D383E811-5F48-45C0-95FF-F32B61CA02D5}">
      <dsp:nvSpPr>
        <dsp:cNvPr id="0" name=""/>
        <dsp:cNvSpPr/>
      </dsp:nvSpPr>
      <dsp:spPr>
        <a:xfrm>
          <a:off x="0" y="648257"/>
          <a:ext cx="8127245" cy="712721"/>
        </a:xfrm>
        <a:prstGeom prst="roundRect">
          <a:avLst>
            <a:gd name="adj" fmla="val 10000"/>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E" sz="2000" b="1" kern="1200" dirty="0" smtClean="0">
              <a:solidFill>
                <a:schemeClr val="tx1">
                  <a:lumMod val="95000"/>
                  <a:lumOff val="5000"/>
                </a:schemeClr>
              </a:solidFill>
            </a:rPr>
            <a:t>Senior Management</a:t>
          </a:r>
          <a:endParaRPr lang="en-IE" sz="2000" b="1" kern="1200" dirty="0">
            <a:solidFill>
              <a:schemeClr val="tx1">
                <a:lumMod val="95000"/>
                <a:lumOff val="5000"/>
              </a:schemeClr>
            </a:solidFill>
          </a:endParaRPr>
        </a:p>
      </dsp:txBody>
      <dsp:txXfrm>
        <a:off x="0" y="648257"/>
        <a:ext cx="2438173" cy="712721"/>
      </dsp:txXfrm>
    </dsp:sp>
    <dsp:sp modelId="{F49EC888-2C39-4F24-8ABB-39B5675D9D8E}">
      <dsp:nvSpPr>
        <dsp:cNvPr id="0" name=""/>
        <dsp:cNvSpPr/>
      </dsp:nvSpPr>
      <dsp:spPr>
        <a:xfrm>
          <a:off x="5914158" y="707651"/>
          <a:ext cx="890901" cy="59393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Executive Sponsor</a:t>
          </a:r>
          <a:endParaRPr lang="en-IE" sz="1100" b="1" kern="1200" dirty="0">
            <a:solidFill>
              <a:schemeClr val="tx1">
                <a:lumMod val="95000"/>
                <a:lumOff val="5000"/>
              </a:schemeClr>
            </a:solidFill>
          </a:endParaRPr>
        </a:p>
      </dsp:txBody>
      <dsp:txXfrm>
        <a:off x="5931554" y="725047"/>
        <a:ext cx="856109" cy="559142"/>
      </dsp:txXfrm>
    </dsp:sp>
    <dsp:sp modelId="{9CB1CFB3-FF50-4CE9-AE76-80F029AEA1E3}">
      <dsp:nvSpPr>
        <dsp:cNvPr id="0" name=""/>
        <dsp:cNvSpPr/>
      </dsp:nvSpPr>
      <dsp:spPr>
        <a:xfrm>
          <a:off x="5201436" y="1301585"/>
          <a:ext cx="1158172" cy="237573"/>
        </a:xfrm>
        <a:custGeom>
          <a:avLst/>
          <a:gdLst/>
          <a:ahLst/>
          <a:cxnLst/>
          <a:rect l="0" t="0" r="0" b="0"/>
          <a:pathLst>
            <a:path>
              <a:moveTo>
                <a:pt x="1158172" y="0"/>
              </a:moveTo>
              <a:lnTo>
                <a:pt x="1158172" y="118786"/>
              </a:lnTo>
              <a:lnTo>
                <a:pt x="0" y="118786"/>
              </a:lnTo>
              <a:lnTo>
                <a:pt x="0" y="237573"/>
              </a:lnTo>
            </a:path>
          </a:pathLst>
        </a:custGeom>
        <a:noFill/>
        <a:ln w="25400" cap="flat" cmpd="sng" algn="ctr">
          <a:no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09F121-602E-4995-AF7D-E645CAA1BBA4}">
      <dsp:nvSpPr>
        <dsp:cNvPr id="0" name=""/>
        <dsp:cNvSpPr/>
      </dsp:nvSpPr>
      <dsp:spPr>
        <a:xfrm>
          <a:off x="4755985" y="1539159"/>
          <a:ext cx="890901" cy="59393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Project Manager</a:t>
          </a:r>
          <a:endParaRPr lang="en-IE" sz="1100" b="1" kern="1200" dirty="0">
            <a:solidFill>
              <a:schemeClr val="tx1">
                <a:lumMod val="95000"/>
                <a:lumOff val="5000"/>
              </a:schemeClr>
            </a:solidFill>
          </a:endParaRPr>
        </a:p>
      </dsp:txBody>
      <dsp:txXfrm>
        <a:off x="4773381" y="1556555"/>
        <a:ext cx="856109" cy="559142"/>
      </dsp:txXfrm>
    </dsp:sp>
    <dsp:sp modelId="{12503787-25BD-459F-9F93-8C870E86AA7A}">
      <dsp:nvSpPr>
        <dsp:cNvPr id="0" name=""/>
        <dsp:cNvSpPr/>
      </dsp:nvSpPr>
      <dsp:spPr>
        <a:xfrm>
          <a:off x="3419499" y="2133093"/>
          <a:ext cx="1781936" cy="237573"/>
        </a:xfrm>
        <a:custGeom>
          <a:avLst/>
          <a:gdLst/>
          <a:ahLst/>
          <a:cxnLst/>
          <a:rect l="0" t="0" r="0" b="0"/>
          <a:pathLst>
            <a:path>
              <a:moveTo>
                <a:pt x="1781936" y="0"/>
              </a:moveTo>
              <a:lnTo>
                <a:pt x="1781936" y="118786"/>
              </a:lnTo>
              <a:lnTo>
                <a:pt x="0" y="118786"/>
              </a:lnTo>
              <a:lnTo>
                <a:pt x="0" y="23757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B0F033-A29C-4DB1-9181-4EBF6E711E15}">
      <dsp:nvSpPr>
        <dsp:cNvPr id="0" name=""/>
        <dsp:cNvSpPr/>
      </dsp:nvSpPr>
      <dsp:spPr>
        <a:xfrm>
          <a:off x="2974049" y="2370667"/>
          <a:ext cx="890901" cy="593934"/>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Working Group</a:t>
          </a:r>
          <a:endParaRPr lang="en-IE" sz="1100" b="1" kern="1200" dirty="0">
            <a:solidFill>
              <a:schemeClr val="tx1">
                <a:lumMod val="95000"/>
                <a:lumOff val="5000"/>
              </a:schemeClr>
            </a:solidFill>
          </a:endParaRPr>
        </a:p>
      </dsp:txBody>
      <dsp:txXfrm>
        <a:off x="2991445" y="2388063"/>
        <a:ext cx="856109" cy="559142"/>
      </dsp:txXfrm>
    </dsp:sp>
    <dsp:sp modelId="{A08FE1FB-027E-402A-A2BA-D5DDCE0C3DAE}">
      <dsp:nvSpPr>
        <dsp:cNvPr id="0" name=""/>
        <dsp:cNvSpPr/>
      </dsp:nvSpPr>
      <dsp:spPr>
        <a:xfrm>
          <a:off x="4043264" y="2133093"/>
          <a:ext cx="1158172" cy="1071909"/>
        </a:xfrm>
        <a:custGeom>
          <a:avLst/>
          <a:gdLst/>
          <a:ahLst/>
          <a:cxnLst/>
          <a:rect l="0" t="0" r="0" b="0"/>
          <a:pathLst>
            <a:path>
              <a:moveTo>
                <a:pt x="1158172" y="0"/>
              </a:moveTo>
              <a:lnTo>
                <a:pt x="1158172" y="535954"/>
              </a:lnTo>
              <a:lnTo>
                <a:pt x="0" y="535954"/>
              </a:lnTo>
              <a:lnTo>
                <a:pt x="0" y="107190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098198-F3B9-4BC4-BDD1-A38531E6D603}">
      <dsp:nvSpPr>
        <dsp:cNvPr id="0" name=""/>
        <dsp:cNvSpPr/>
      </dsp:nvSpPr>
      <dsp:spPr>
        <a:xfrm>
          <a:off x="3597813" y="3205002"/>
          <a:ext cx="890901" cy="593934"/>
        </a:xfrm>
        <a:prstGeom prst="roundRect">
          <a:avLst>
            <a:gd name="adj" fmla="val 10000"/>
          </a:avLst>
        </a:prstGeom>
        <a:gradFill rotWithShape="0">
          <a:gsLst>
            <a:gs pos="0">
              <a:schemeClr val="accent2"/>
            </a:gs>
            <a:gs pos="100000">
              <a:schemeClr val="accent2">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Vendors</a:t>
          </a:r>
          <a:endParaRPr lang="en-IE" sz="1100" b="1" kern="1200" dirty="0">
            <a:solidFill>
              <a:schemeClr val="tx1">
                <a:lumMod val="95000"/>
                <a:lumOff val="5000"/>
              </a:schemeClr>
            </a:solidFill>
          </a:endParaRPr>
        </a:p>
      </dsp:txBody>
      <dsp:txXfrm>
        <a:off x="3615209" y="3222398"/>
        <a:ext cx="856109" cy="559142"/>
      </dsp:txXfrm>
    </dsp:sp>
    <dsp:sp modelId="{990D9FFC-61FA-43C1-BEC2-4B22E1EA5DB4}">
      <dsp:nvSpPr>
        <dsp:cNvPr id="0" name=""/>
        <dsp:cNvSpPr/>
      </dsp:nvSpPr>
      <dsp:spPr>
        <a:xfrm>
          <a:off x="5155716" y="2133093"/>
          <a:ext cx="91440" cy="1071909"/>
        </a:xfrm>
        <a:custGeom>
          <a:avLst/>
          <a:gdLst/>
          <a:ahLst/>
          <a:cxnLst/>
          <a:rect l="0" t="0" r="0" b="0"/>
          <a:pathLst>
            <a:path>
              <a:moveTo>
                <a:pt x="45720" y="0"/>
              </a:moveTo>
              <a:lnTo>
                <a:pt x="45720" y="107190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7F3A5C3-197E-40C9-A039-18DB310D5F52}">
      <dsp:nvSpPr>
        <dsp:cNvPr id="0" name=""/>
        <dsp:cNvSpPr/>
      </dsp:nvSpPr>
      <dsp:spPr>
        <a:xfrm>
          <a:off x="4755985" y="3205002"/>
          <a:ext cx="890901" cy="593934"/>
        </a:xfrm>
        <a:prstGeom prst="roundRect">
          <a:avLst>
            <a:gd name="adj" fmla="val 10000"/>
          </a:avLst>
        </a:prstGeom>
        <a:gradFill rotWithShape="0">
          <a:gsLst>
            <a:gs pos="0">
              <a:schemeClr val="accent2"/>
            </a:gs>
            <a:gs pos="100000">
              <a:schemeClr val="accent2">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Consumers</a:t>
          </a:r>
          <a:endParaRPr lang="en-IE" sz="1100" b="1" kern="1200" dirty="0">
            <a:solidFill>
              <a:schemeClr val="tx1">
                <a:lumMod val="95000"/>
                <a:lumOff val="5000"/>
              </a:schemeClr>
            </a:solidFill>
          </a:endParaRPr>
        </a:p>
      </dsp:txBody>
      <dsp:txXfrm>
        <a:off x="4773381" y="3222398"/>
        <a:ext cx="856109" cy="559142"/>
      </dsp:txXfrm>
    </dsp:sp>
    <dsp:sp modelId="{B0E69BED-64A3-4E18-9D7F-937F1E907F51}">
      <dsp:nvSpPr>
        <dsp:cNvPr id="0" name=""/>
        <dsp:cNvSpPr/>
      </dsp:nvSpPr>
      <dsp:spPr>
        <a:xfrm>
          <a:off x="5201436" y="2133093"/>
          <a:ext cx="1027539" cy="237573"/>
        </a:xfrm>
        <a:custGeom>
          <a:avLst/>
          <a:gdLst/>
          <a:ahLst/>
          <a:cxnLst/>
          <a:rect l="0" t="0" r="0" b="0"/>
          <a:pathLst>
            <a:path>
              <a:moveTo>
                <a:pt x="0" y="0"/>
              </a:moveTo>
              <a:lnTo>
                <a:pt x="0" y="118786"/>
              </a:lnTo>
              <a:lnTo>
                <a:pt x="1027539" y="118786"/>
              </a:lnTo>
              <a:lnTo>
                <a:pt x="1027539" y="23757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745B11-6685-485F-9AB0-E39A80AE914C}">
      <dsp:nvSpPr>
        <dsp:cNvPr id="0" name=""/>
        <dsp:cNvSpPr/>
      </dsp:nvSpPr>
      <dsp:spPr>
        <a:xfrm>
          <a:off x="5783525" y="2370667"/>
          <a:ext cx="890901" cy="593934"/>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ts val="0"/>
            </a:spcAft>
          </a:pPr>
          <a:r>
            <a:rPr lang="en-IE" sz="1100" b="1" kern="1200" dirty="0" smtClean="0">
              <a:solidFill>
                <a:schemeClr val="tx1">
                  <a:lumMod val="95000"/>
                  <a:lumOff val="5000"/>
                </a:schemeClr>
              </a:solidFill>
            </a:rPr>
            <a:t>Project </a:t>
          </a:r>
        </a:p>
        <a:p>
          <a:pPr lvl="0" algn="ctr" defTabSz="488950">
            <a:lnSpc>
              <a:spcPct val="90000"/>
            </a:lnSpc>
            <a:spcBef>
              <a:spcPct val="0"/>
            </a:spcBef>
            <a:spcAft>
              <a:spcPts val="0"/>
            </a:spcAft>
          </a:pPr>
          <a:r>
            <a:rPr lang="en-IE" sz="1100" b="1" kern="1200" dirty="0" smtClean="0">
              <a:solidFill>
                <a:schemeClr val="tx1">
                  <a:lumMod val="95000"/>
                  <a:lumOff val="5000"/>
                </a:schemeClr>
              </a:solidFill>
            </a:rPr>
            <a:t>Team</a:t>
          </a:r>
          <a:endParaRPr lang="en-IE" sz="1100" b="1" kern="1200" dirty="0">
            <a:solidFill>
              <a:schemeClr val="tx1">
                <a:lumMod val="95000"/>
                <a:lumOff val="5000"/>
              </a:schemeClr>
            </a:solidFill>
          </a:endParaRPr>
        </a:p>
      </dsp:txBody>
      <dsp:txXfrm>
        <a:off x="5800921" y="2388063"/>
        <a:ext cx="856109" cy="559142"/>
      </dsp:txXfrm>
    </dsp:sp>
    <dsp:sp modelId="{437278E5-1B8E-491A-A44E-EEBAF7960505}">
      <dsp:nvSpPr>
        <dsp:cNvPr id="0" name=""/>
        <dsp:cNvSpPr/>
      </dsp:nvSpPr>
      <dsp:spPr>
        <a:xfrm>
          <a:off x="5201436" y="2133093"/>
          <a:ext cx="2280717" cy="237573"/>
        </a:xfrm>
        <a:custGeom>
          <a:avLst/>
          <a:gdLst/>
          <a:ahLst/>
          <a:cxnLst/>
          <a:rect l="0" t="0" r="0" b="0"/>
          <a:pathLst>
            <a:path>
              <a:moveTo>
                <a:pt x="0" y="0"/>
              </a:moveTo>
              <a:lnTo>
                <a:pt x="0" y="118786"/>
              </a:lnTo>
              <a:lnTo>
                <a:pt x="2280717" y="118786"/>
              </a:lnTo>
              <a:lnTo>
                <a:pt x="2280717" y="23757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B2FD28-36E7-4EC0-B5D4-2832E95CF78C}">
      <dsp:nvSpPr>
        <dsp:cNvPr id="0" name=""/>
        <dsp:cNvSpPr/>
      </dsp:nvSpPr>
      <dsp:spPr>
        <a:xfrm>
          <a:off x="7036703" y="2370667"/>
          <a:ext cx="890901" cy="593934"/>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Key Stakeholders</a:t>
          </a:r>
          <a:endParaRPr lang="en-IE" sz="1100" b="1" kern="1200" dirty="0">
            <a:solidFill>
              <a:schemeClr val="tx1">
                <a:lumMod val="95000"/>
                <a:lumOff val="5000"/>
              </a:schemeClr>
            </a:solidFill>
          </a:endParaRPr>
        </a:p>
      </dsp:txBody>
      <dsp:txXfrm>
        <a:off x="7054099" y="2388063"/>
        <a:ext cx="856109" cy="559142"/>
      </dsp:txXfrm>
    </dsp:sp>
    <dsp:sp modelId="{1F9B21CA-B96A-4B25-AD03-CB2EFC73F368}">
      <dsp:nvSpPr>
        <dsp:cNvPr id="0" name=""/>
        <dsp:cNvSpPr/>
      </dsp:nvSpPr>
      <dsp:spPr>
        <a:xfrm>
          <a:off x="6313888" y="1301585"/>
          <a:ext cx="91440" cy="237573"/>
        </a:xfrm>
        <a:custGeom>
          <a:avLst/>
          <a:gdLst/>
          <a:ahLst/>
          <a:cxnLst/>
          <a:rect l="0" t="0" r="0" b="0"/>
          <a:pathLst>
            <a:path>
              <a:moveTo>
                <a:pt x="45720" y="0"/>
              </a:moveTo>
              <a:lnTo>
                <a:pt x="45720" y="237573"/>
              </a:lnTo>
            </a:path>
          </a:pathLst>
        </a:custGeom>
        <a:noFill/>
        <a:ln w="25400" cap="flat" cmpd="sng" algn="ctr">
          <a:solidFill>
            <a:schemeClr val="accent5">
              <a:lumMod val="75000"/>
            </a:schemeClr>
          </a:solidFill>
          <a:prstDash val="solid"/>
          <a:head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A94BA-0CC9-4EB3-A2B9-39650B2E07CD}">
      <dsp:nvSpPr>
        <dsp:cNvPr id="0" name=""/>
        <dsp:cNvSpPr/>
      </dsp:nvSpPr>
      <dsp:spPr>
        <a:xfrm>
          <a:off x="5914158" y="1539159"/>
          <a:ext cx="890901" cy="59393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Project Sponsor</a:t>
          </a:r>
          <a:endParaRPr lang="en-IE" sz="1100" b="1" kern="1200" dirty="0">
            <a:solidFill>
              <a:schemeClr val="tx1">
                <a:lumMod val="95000"/>
                <a:lumOff val="5000"/>
              </a:schemeClr>
            </a:solidFill>
          </a:endParaRPr>
        </a:p>
      </dsp:txBody>
      <dsp:txXfrm>
        <a:off x="5931554" y="1556555"/>
        <a:ext cx="856109" cy="559142"/>
      </dsp:txXfrm>
    </dsp:sp>
    <dsp:sp modelId="{BF8783DE-153D-4763-8BFF-EEC9E192D73A}">
      <dsp:nvSpPr>
        <dsp:cNvPr id="0" name=""/>
        <dsp:cNvSpPr/>
      </dsp:nvSpPr>
      <dsp:spPr>
        <a:xfrm>
          <a:off x="6359608" y="1301585"/>
          <a:ext cx="1158172" cy="237573"/>
        </a:xfrm>
        <a:custGeom>
          <a:avLst/>
          <a:gdLst/>
          <a:ahLst/>
          <a:cxnLst/>
          <a:rect l="0" t="0" r="0" b="0"/>
          <a:pathLst>
            <a:path>
              <a:moveTo>
                <a:pt x="0" y="0"/>
              </a:moveTo>
              <a:lnTo>
                <a:pt x="0" y="118786"/>
              </a:lnTo>
              <a:lnTo>
                <a:pt x="1158172" y="118786"/>
              </a:lnTo>
              <a:lnTo>
                <a:pt x="1158172" y="237573"/>
              </a:lnTo>
            </a:path>
          </a:pathLst>
        </a:custGeom>
        <a:noFill/>
        <a:ln w="25400" cap="flat" cmpd="sng" algn="ctr">
          <a:no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7AD55E-5F3D-48F0-B03E-90FDBA62E6AF}">
      <dsp:nvSpPr>
        <dsp:cNvPr id="0" name=""/>
        <dsp:cNvSpPr/>
      </dsp:nvSpPr>
      <dsp:spPr>
        <a:xfrm>
          <a:off x="7072330" y="1539159"/>
          <a:ext cx="890901" cy="59393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b="1" kern="1200" dirty="0" smtClean="0">
              <a:solidFill>
                <a:schemeClr val="tx1">
                  <a:lumMod val="95000"/>
                  <a:lumOff val="5000"/>
                </a:schemeClr>
              </a:solidFill>
            </a:rPr>
            <a:t>Steering Group</a:t>
          </a:r>
          <a:endParaRPr lang="en-IE" sz="1100" b="1" kern="1200" dirty="0">
            <a:solidFill>
              <a:schemeClr val="tx1">
                <a:lumMod val="95000"/>
                <a:lumOff val="5000"/>
              </a:schemeClr>
            </a:solidFill>
          </a:endParaRPr>
        </a:p>
      </dsp:txBody>
      <dsp:txXfrm>
        <a:off x="7089726" y="1556555"/>
        <a:ext cx="856109" cy="559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BEC5-2952-4B57-8930-6679AAB5C554}">
      <dsp:nvSpPr>
        <dsp:cNvPr id="0" name=""/>
        <dsp:cNvSpPr/>
      </dsp:nvSpPr>
      <dsp:spPr>
        <a:xfrm>
          <a:off x="2665034" y="1175230"/>
          <a:ext cx="1928651" cy="1832905"/>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smtClean="0">
              <a:solidFill>
                <a:schemeClr val="tx1"/>
              </a:solidFill>
            </a:rPr>
            <a:t>Articulate</a:t>
          </a:r>
          <a:endParaRPr lang="en-IE" sz="1500" kern="1200" dirty="0">
            <a:solidFill>
              <a:schemeClr val="tx1"/>
            </a:solidFill>
          </a:endParaRPr>
        </a:p>
      </dsp:txBody>
      <dsp:txXfrm>
        <a:off x="2947478" y="1443653"/>
        <a:ext cx="1363763" cy="1296059"/>
      </dsp:txXfrm>
    </dsp:sp>
    <dsp:sp modelId="{2B3252A1-C89E-4D0E-95C4-5956166127A3}">
      <dsp:nvSpPr>
        <dsp:cNvPr id="0" name=""/>
        <dsp:cNvSpPr/>
      </dsp:nvSpPr>
      <dsp:spPr>
        <a:xfrm>
          <a:off x="3150510" y="3150639"/>
          <a:ext cx="200519" cy="20049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9A3C5F-1641-4EE0-9AB2-9C5B242C81DE}">
      <dsp:nvSpPr>
        <dsp:cNvPr id="0" name=""/>
        <dsp:cNvSpPr/>
      </dsp:nvSpPr>
      <dsp:spPr>
        <a:xfrm>
          <a:off x="5033253" y="1857396"/>
          <a:ext cx="200519" cy="200499"/>
        </a:xfrm>
        <a:prstGeom prst="ellipse">
          <a:avLst/>
        </a:prstGeom>
        <a:gradFill rotWithShape="0">
          <a:gsLst>
            <a:gs pos="0">
              <a:schemeClr val="accent5">
                <a:hueOff val="-551882"/>
                <a:satOff val="2212"/>
                <a:lumOff val="479"/>
                <a:alphaOff val="0"/>
                <a:tint val="100000"/>
                <a:shade val="100000"/>
                <a:satMod val="130000"/>
              </a:schemeClr>
            </a:gs>
            <a:gs pos="100000">
              <a:schemeClr val="accent5">
                <a:hueOff val="-551882"/>
                <a:satOff val="2212"/>
                <a:lumOff val="47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D76951-9380-45B9-B9FF-9EE0537146F6}">
      <dsp:nvSpPr>
        <dsp:cNvPr id="0" name=""/>
        <dsp:cNvSpPr/>
      </dsp:nvSpPr>
      <dsp:spPr>
        <a:xfrm>
          <a:off x="4075044" y="3364030"/>
          <a:ext cx="276543" cy="276964"/>
        </a:xfrm>
        <a:prstGeom prst="ellipse">
          <a:avLst/>
        </a:prstGeom>
        <a:gradFill rotWithShape="0">
          <a:gsLst>
            <a:gs pos="0">
              <a:schemeClr val="accent5">
                <a:hueOff val="-1103764"/>
                <a:satOff val="4423"/>
                <a:lumOff val="959"/>
                <a:alphaOff val="0"/>
                <a:tint val="100000"/>
                <a:shade val="100000"/>
                <a:satMod val="130000"/>
              </a:schemeClr>
            </a:gs>
            <a:gs pos="100000">
              <a:schemeClr val="accent5">
                <a:hueOff val="-1103764"/>
                <a:satOff val="4423"/>
                <a:lumOff val="95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545AFC-308C-420A-8CAF-6B9BBB66C5A6}">
      <dsp:nvSpPr>
        <dsp:cNvPr id="0" name=""/>
        <dsp:cNvSpPr/>
      </dsp:nvSpPr>
      <dsp:spPr>
        <a:xfrm>
          <a:off x="3206636" y="1127419"/>
          <a:ext cx="200519" cy="200499"/>
        </a:xfrm>
        <a:prstGeom prst="ellipse">
          <a:avLst/>
        </a:prstGeom>
        <a:gradFill rotWithShape="0">
          <a:gsLst>
            <a:gs pos="0">
              <a:schemeClr val="accent5">
                <a:hueOff val="-1655646"/>
                <a:satOff val="6635"/>
                <a:lumOff val="1438"/>
                <a:alphaOff val="0"/>
                <a:tint val="100000"/>
                <a:shade val="100000"/>
                <a:satMod val="130000"/>
              </a:schemeClr>
            </a:gs>
            <a:gs pos="100000">
              <a:schemeClr val="accent5">
                <a:hueOff val="-1655646"/>
                <a:satOff val="6635"/>
                <a:lumOff val="14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A4686E-5A13-46DC-B256-ECC3DCF5E54F}">
      <dsp:nvSpPr>
        <dsp:cNvPr id="0" name=""/>
        <dsp:cNvSpPr/>
      </dsp:nvSpPr>
      <dsp:spPr>
        <a:xfrm>
          <a:off x="2575483" y="2274844"/>
          <a:ext cx="200519" cy="200499"/>
        </a:xfrm>
        <a:prstGeom prst="ellipse">
          <a:avLst/>
        </a:prstGeom>
        <a:gradFill rotWithShape="0">
          <a:gsLst>
            <a:gs pos="0">
              <a:schemeClr val="accent5">
                <a:hueOff val="-2207528"/>
                <a:satOff val="8847"/>
                <a:lumOff val="1917"/>
                <a:alphaOff val="0"/>
                <a:tint val="100000"/>
                <a:shade val="100000"/>
                <a:satMod val="130000"/>
              </a:schemeClr>
            </a:gs>
            <a:gs pos="100000">
              <a:schemeClr val="accent5">
                <a:hueOff val="-2207528"/>
                <a:satOff val="8847"/>
                <a:lumOff val="19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5304F7-71CE-49E2-9D6D-78D88D099D61}">
      <dsp:nvSpPr>
        <dsp:cNvPr id="0" name=""/>
        <dsp:cNvSpPr/>
      </dsp:nvSpPr>
      <dsp:spPr>
        <a:xfrm>
          <a:off x="1608090" y="1296799"/>
          <a:ext cx="1011272" cy="1011387"/>
        </a:xfrm>
        <a:prstGeom prst="ellipse">
          <a:avLst/>
        </a:prstGeom>
        <a:gradFill rotWithShape="0">
          <a:gsLst>
            <a:gs pos="0">
              <a:schemeClr val="accent5">
                <a:hueOff val="-2759410"/>
                <a:satOff val="11059"/>
                <a:lumOff val="2397"/>
                <a:alphaOff val="0"/>
                <a:tint val="100000"/>
                <a:shade val="100000"/>
                <a:satMod val="130000"/>
              </a:schemeClr>
            </a:gs>
            <a:gs pos="100000">
              <a:schemeClr val="accent5">
                <a:hueOff val="-2759410"/>
                <a:satOff val="11059"/>
                <a:lumOff val="239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smtClean="0">
              <a:solidFill>
                <a:schemeClr val="tx1"/>
              </a:solidFill>
            </a:rPr>
            <a:t>Follow Through</a:t>
          </a:r>
          <a:endParaRPr lang="en-IE" sz="1200" kern="1200" dirty="0">
            <a:solidFill>
              <a:schemeClr val="tx1"/>
            </a:solidFill>
          </a:endParaRPr>
        </a:p>
      </dsp:txBody>
      <dsp:txXfrm>
        <a:off x="1756187" y="1444913"/>
        <a:ext cx="715078" cy="715159"/>
      </dsp:txXfrm>
    </dsp:sp>
    <dsp:sp modelId="{A77718B4-B829-4287-8C4E-CAB8C5A1A0D6}">
      <dsp:nvSpPr>
        <dsp:cNvPr id="0" name=""/>
        <dsp:cNvSpPr/>
      </dsp:nvSpPr>
      <dsp:spPr>
        <a:xfrm>
          <a:off x="3525528" y="1136310"/>
          <a:ext cx="276543" cy="276964"/>
        </a:xfrm>
        <a:prstGeom prst="ellips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30D447-3E17-4566-96BF-49A9EACDC118}">
      <dsp:nvSpPr>
        <dsp:cNvPr id="0" name=""/>
        <dsp:cNvSpPr/>
      </dsp:nvSpPr>
      <dsp:spPr>
        <a:xfrm>
          <a:off x="1703503" y="2604267"/>
          <a:ext cx="500023" cy="500136"/>
        </a:xfrm>
        <a:prstGeom prst="ellipse">
          <a:avLst/>
        </a:prstGeom>
        <a:gradFill rotWithShape="0">
          <a:gsLst>
            <a:gs pos="0">
              <a:schemeClr val="accent5">
                <a:hueOff val="-3863174"/>
                <a:satOff val="15482"/>
                <a:lumOff val="3355"/>
                <a:alphaOff val="0"/>
                <a:tint val="100000"/>
                <a:shade val="100000"/>
                <a:satMod val="130000"/>
              </a:schemeClr>
            </a:gs>
            <a:gs pos="100000">
              <a:schemeClr val="accent5">
                <a:hueOff val="-3863174"/>
                <a:satOff val="15482"/>
                <a:lumOff val="335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D261FA-55D5-4D8E-AEB9-6CD97E245B51}">
      <dsp:nvSpPr>
        <dsp:cNvPr id="0" name=""/>
        <dsp:cNvSpPr/>
      </dsp:nvSpPr>
      <dsp:spPr>
        <a:xfrm>
          <a:off x="4979630" y="713648"/>
          <a:ext cx="1309345" cy="1226317"/>
        </a:xfrm>
        <a:prstGeom prst="ellipse">
          <a:avLst/>
        </a:prstGeom>
        <a:gradFill rotWithShape="0">
          <a:gsLst>
            <a:gs pos="0">
              <a:schemeClr val="accent5">
                <a:hueOff val="-4415056"/>
                <a:satOff val="17694"/>
                <a:lumOff val="3835"/>
                <a:alphaOff val="0"/>
                <a:tint val="100000"/>
                <a:shade val="100000"/>
                <a:satMod val="130000"/>
              </a:schemeClr>
            </a:gs>
            <a:gs pos="100000">
              <a:schemeClr val="accent5">
                <a:hueOff val="-4415056"/>
                <a:satOff val="17694"/>
                <a:lumOff val="383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smtClean="0">
              <a:solidFill>
                <a:schemeClr val="tx1"/>
              </a:solidFill>
            </a:rPr>
            <a:t>Managing Expectations</a:t>
          </a:r>
          <a:endParaRPr lang="en-IE" sz="1200" kern="1200" dirty="0">
            <a:solidFill>
              <a:schemeClr val="tx1"/>
            </a:solidFill>
          </a:endParaRPr>
        </a:p>
      </dsp:txBody>
      <dsp:txXfrm>
        <a:off x="5171379" y="893238"/>
        <a:ext cx="925847" cy="867137"/>
      </dsp:txXfrm>
    </dsp:sp>
    <dsp:sp modelId="{25D6DECE-517E-4612-9EC8-6F805390275D}">
      <dsp:nvSpPr>
        <dsp:cNvPr id="0" name=""/>
        <dsp:cNvSpPr/>
      </dsp:nvSpPr>
      <dsp:spPr>
        <a:xfrm>
          <a:off x="4677114" y="1519082"/>
          <a:ext cx="276543" cy="276964"/>
        </a:xfrm>
        <a:prstGeom prst="ellipse">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07264C-3FB0-4F2B-9303-E2EA85EE310F}">
      <dsp:nvSpPr>
        <dsp:cNvPr id="0" name=""/>
        <dsp:cNvSpPr/>
      </dsp:nvSpPr>
      <dsp:spPr>
        <a:xfrm>
          <a:off x="1513188" y="3199541"/>
          <a:ext cx="200519" cy="200499"/>
        </a:xfrm>
        <a:prstGeom prst="ellipse">
          <a:avLst/>
        </a:prstGeom>
        <a:gradFill rotWithShape="0">
          <a:gsLst>
            <a:gs pos="0">
              <a:schemeClr val="accent5">
                <a:hueOff val="-5518820"/>
                <a:satOff val="22117"/>
                <a:lumOff val="4793"/>
                <a:alphaOff val="0"/>
                <a:tint val="100000"/>
                <a:shade val="100000"/>
                <a:satMod val="130000"/>
              </a:schemeClr>
            </a:gs>
            <a:gs pos="100000">
              <a:schemeClr val="accent5">
                <a:hueOff val="-5518820"/>
                <a:satOff val="22117"/>
                <a:lumOff val="47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EC7A0E-815C-4B94-9F03-CBC76349D274}">
      <dsp:nvSpPr>
        <dsp:cNvPr id="0" name=""/>
        <dsp:cNvSpPr/>
      </dsp:nvSpPr>
      <dsp:spPr>
        <a:xfrm>
          <a:off x="3511242" y="2914130"/>
          <a:ext cx="200519" cy="200499"/>
        </a:xfrm>
        <a:prstGeom prst="ellipse">
          <a:avLst/>
        </a:prstGeom>
        <a:gradFill rotWithShape="0">
          <a:gsLst>
            <a:gs pos="0">
              <a:schemeClr val="accent5">
                <a:hueOff val="-6070702"/>
                <a:satOff val="24329"/>
                <a:lumOff val="5273"/>
                <a:alphaOff val="0"/>
                <a:tint val="100000"/>
                <a:shade val="100000"/>
                <a:satMod val="130000"/>
              </a:schemeClr>
            </a:gs>
            <a:gs pos="100000">
              <a:schemeClr val="accent5">
                <a:hueOff val="-6070702"/>
                <a:satOff val="24329"/>
                <a:lumOff val="52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C2C6C5-A0F9-40B8-A420-6B8AD87053EE}">
      <dsp:nvSpPr>
        <dsp:cNvPr id="0" name=""/>
        <dsp:cNvSpPr/>
      </dsp:nvSpPr>
      <dsp:spPr>
        <a:xfrm>
          <a:off x="5604199" y="2568702"/>
          <a:ext cx="1011272" cy="1011387"/>
        </a:xfrm>
        <a:prstGeom prst="ellips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smtClean="0">
              <a:solidFill>
                <a:schemeClr val="tx1"/>
              </a:solidFill>
            </a:rPr>
            <a:t>Polite</a:t>
          </a:r>
          <a:endParaRPr lang="en-IE" sz="1200" kern="1200" dirty="0">
            <a:solidFill>
              <a:schemeClr val="tx1"/>
            </a:solidFill>
          </a:endParaRPr>
        </a:p>
      </dsp:txBody>
      <dsp:txXfrm>
        <a:off x="5752296" y="2716816"/>
        <a:ext cx="715078" cy="715159"/>
      </dsp:txXfrm>
    </dsp:sp>
    <dsp:sp modelId="{C38A9C1C-841A-462C-9988-CCCFBDF76A8B}">
      <dsp:nvSpPr>
        <dsp:cNvPr id="0" name=""/>
        <dsp:cNvSpPr/>
      </dsp:nvSpPr>
      <dsp:spPr>
        <a:xfrm>
          <a:off x="5318981" y="2533581"/>
          <a:ext cx="200519" cy="200499"/>
        </a:xfrm>
        <a:prstGeom prst="ellipse">
          <a:avLst/>
        </a:prstGeom>
        <a:gradFill rotWithShape="0">
          <a:gsLst>
            <a:gs pos="0">
              <a:schemeClr val="accent5">
                <a:hueOff val="-7174466"/>
                <a:satOff val="28752"/>
                <a:lumOff val="6231"/>
                <a:alphaOff val="0"/>
                <a:tint val="100000"/>
                <a:shade val="100000"/>
                <a:satMod val="130000"/>
              </a:schemeClr>
            </a:gs>
            <a:gs pos="100000">
              <a:schemeClr val="accent5">
                <a:hueOff val="-7174466"/>
                <a:satOff val="28752"/>
                <a:lumOff val="62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2AD47B8-5211-4C85-B0B8-2AFB6771EEB1}">
      <dsp:nvSpPr>
        <dsp:cNvPr id="0" name=""/>
        <dsp:cNvSpPr/>
      </dsp:nvSpPr>
      <dsp:spPr>
        <a:xfrm>
          <a:off x="2701509" y="3434272"/>
          <a:ext cx="1011272" cy="1011387"/>
        </a:xfrm>
        <a:prstGeom prst="ellipse">
          <a:avLst/>
        </a:prstGeom>
        <a:gradFill rotWithShape="0">
          <a:gsLst>
            <a:gs pos="0">
              <a:schemeClr val="accent5">
                <a:hueOff val="-7726349"/>
                <a:satOff val="30964"/>
                <a:lumOff val="6711"/>
                <a:alphaOff val="0"/>
                <a:tint val="100000"/>
                <a:shade val="100000"/>
                <a:satMod val="130000"/>
              </a:schemeClr>
            </a:gs>
            <a:gs pos="100000">
              <a:schemeClr val="accent5">
                <a:hueOff val="-7726349"/>
                <a:satOff val="30964"/>
                <a:lumOff val="67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smtClean="0">
              <a:solidFill>
                <a:schemeClr val="tx1"/>
              </a:solidFill>
            </a:rPr>
            <a:t>Listening</a:t>
          </a:r>
          <a:endParaRPr lang="en-IE" sz="1200" kern="1200" dirty="0">
            <a:solidFill>
              <a:schemeClr val="tx1"/>
            </a:solidFill>
          </a:endParaRPr>
        </a:p>
      </dsp:txBody>
      <dsp:txXfrm>
        <a:off x="2849606" y="3582386"/>
        <a:ext cx="715078" cy="715159"/>
      </dsp:txXfrm>
    </dsp:sp>
    <dsp:sp modelId="{8CF1E961-158C-4046-97A6-5BB0DF2BBF09}">
      <dsp:nvSpPr>
        <dsp:cNvPr id="0" name=""/>
        <dsp:cNvSpPr/>
      </dsp:nvSpPr>
      <dsp:spPr>
        <a:xfrm>
          <a:off x="3604614" y="3400040"/>
          <a:ext cx="200519" cy="200499"/>
        </a:xfrm>
        <a:prstGeom prst="ellipse">
          <a:avLst/>
        </a:prstGeom>
        <a:gradFill rotWithShape="0">
          <a:gsLst>
            <a:gs pos="0">
              <a:schemeClr val="accent5">
                <a:hueOff val="-8278230"/>
                <a:satOff val="33176"/>
                <a:lumOff val="7190"/>
                <a:alphaOff val="0"/>
                <a:tint val="100000"/>
                <a:shade val="100000"/>
                <a:satMod val="130000"/>
              </a:schemeClr>
            </a:gs>
            <a:gs pos="100000">
              <a:schemeClr val="accent5">
                <a:hueOff val="-8278230"/>
                <a:satOff val="33176"/>
                <a:lumOff val="71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9B4E27-D2A6-477E-9AF2-6F725B925797}">
      <dsp:nvSpPr>
        <dsp:cNvPr id="0" name=""/>
        <dsp:cNvSpPr/>
      </dsp:nvSpPr>
      <dsp:spPr>
        <a:xfrm>
          <a:off x="3665841" y="0"/>
          <a:ext cx="1011272" cy="1011387"/>
        </a:xfrm>
        <a:prstGeom prst="ellipse">
          <a:avLst/>
        </a:prstGeom>
        <a:gradFill rotWithShape="0">
          <a:gsLst>
            <a:gs pos="0">
              <a:schemeClr val="accent5">
                <a:hueOff val="-8830112"/>
                <a:satOff val="35388"/>
                <a:lumOff val="7669"/>
                <a:alphaOff val="0"/>
                <a:tint val="100000"/>
                <a:shade val="100000"/>
                <a:satMod val="130000"/>
              </a:schemeClr>
            </a:gs>
            <a:gs pos="100000">
              <a:schemeClr val="accent5">
                <a:hueOff val="-8830112"/>
                <a:satOff val="35388"/>
                <a:lumOff val="76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E" sz="1200" kern="1200" dirty="0" smtClean="0">
              <a:solidFill>
                <a:schemeClr val="tx1"/>
              </a:solidFill>
            </a:rPr>
            <a:t>Assertive</a:t>
          </a:r>
          <a:endParaRPr lang="en-IE" sz="1200" kern="1200" dirty="0">
            <a:solidFill>
              <a:schemeClr val="tx1"/>
            </a:solidFill>
          </a:endParaRPr>
        </a:p>
      </dsp:txBody>
      <dsp:txXfrm>
        <a:off x="3813938" y="148114"/>
        <a:ext cx="715078" cy="715159"/>
      </dsp:txXfrm>
    </dsp:sp>
    <dsp:sp modelId="{31DCA954-4BB8-467D-874C-C73B1FE4FF63}">
      <dsp:nvSpPr>
        <dsp:cNvPr id="0" name=""/>
        <dsp:cNvSpPr/>
      </dsp:nvSpPr>
      <dsp:spPr>
        <a:xfrm>
          <a:off x="2418843" y="1096299"/>
          <a:ext cx="200519" cy="200499"/>
        </a:xfrm>
        <a:prstGeom prst="ellipse">
          <a:avLst/>
        </a:prstGeom>
        <a:gradFill rotWithShape="0">
          <a:gsLst>
            <a:gs pos="0">
              <a:schemeClr val="accent5">
                <a:hueOff val="-9381994"/>
                <a:satOff val="37599"/>
                <a:lumOff val="8149"/>
                <a:alphaOff val="0"/>
                <a:tint val="100000"/>
                <a:shade val="100000"/>
                <a:satMod val="130000"/>
              </a:schemeClr>
            </a:gs>
            <a:gs pos="100000">
              <a:schemeClr val="accent5">
                <a:hueOff val="-9381994"/>
                <a:satOff val="37599"/>
                <a:lumOff val="814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F861CC-5A7E-471E-8D95-633A289DC987}">
      <dsp:nvSpPr>
        <dsp:cNvPr id="0" name=""/>
        <dsp:cNvSpPr/>
      </dsp:nvSpPr>
      <dsp:spPr>
        <a:xfrm>
          <a:off x="4753648" y="248956"/>
          <a:ext cx="200519" cy="200499"/>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5AEEFC8-ADDB-4E78-9875-EF03A90E0C9F}" type="datetimeFigureOut">
              <a:rPr lang="en-IE" smtClean="0"/>
              <a:t>23/11/2021</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3805791-0352-4A75-8317-C48348561757}" type="slidenum">
              <a:rPr lang="en-IE" smtClean="0"/>
              <a:t>‹#›</a:t>
            </a:fld>
            <a:endParaRPr lang="en-IE"/>
          </a:p>
        </p:txBody>
      </p:sp>
    </p:spTree>
    <p:extLst>
      <p:ext uri="{BB962C8B-B14F-4D97-AF65-F5344CB8AC3E}">
        <p14:creationId xmlns:p14="http://schemas.microsoft.com/office/powerpoint/2010/main" val="155199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3805791-0352-4A75-8317-C48348561757}" type="slidenum">
              <a:rPr lang="en-IE" smtClean="0"/>
              <a:t>1</a:t>
            </a:fld>
            <a:endParaRPr lang="en-IE"/>
          </a:p>
        </p:txBody>
      </p:sp>
    </p:spTree>
    <p:extLst>
      <p:ext uri="{BB962C8B-B14F-4D97-AF65-F5344CB8AC3E}">
        <p14:creationId xmlns:p14="http://schemas.microsoft.com/office/powerpoint/2010/main" val="195266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E" b="1" dirty="0" smtClean="0"/>
              <a:t>Initiation</a:t>
            </a:r>
          </a:p>
          <a:p>
            <a:pPr marL="0" indent="0">
              <a:spcBef>
                <a:spcPts val="0"/>
              </a:spcBef>
              <a:buNone/>
            </a:pPr>
            <a:r>
              <a:rPr lang="en-IE" sz="1200" kern="1200" dirty="0" smtClean="0">
                <a:solidFill>
                  <a:schemeClr val="tx1"/>
                </a:solidFill>
                <a:effectLst/>
                <a:latin typeface="+mn-lt"/>
                <a:ea typeface="+mn-ea"/>
                <a:cs typeface="+mn-cs"/>
              </a:rPr>
              <a:t>Organizations start projects for different reasons, such as to meet a business or legal requirement, to take on a business opportunity, or to develop a solution for a problem. However the underlying motivation is always to meet some business objectives in the strategic plan of the organization. </a:t>
            </a:r>
          </a:p>
          <a:p>
            <a:pPr marL="0" indent="0">
              <a:spcBef>
                <a:spcPts val="0"/>
              </a:spcBef>
              <a:buNone/>
            </a:pPr>
            <a:endParaRPr lang="en-IE" sz="1400" b="1" dirty="0" smtClean="0">
              <a:latin typeface="+mn-lt"/>
            </a:endParaRPr>
          </a:p>
          <a:p>
            <a:pPr marL="0" indent="0">
              <a:spcBef>
                <a:spcPts val="0"/>
              </a:spcBef>
              <a:buNone/>
            </a:pPr>
            <a:r>
              <a:rPr lang="en-IE" sz="1400" b="1" dirty="0" smtClean="0">
                <a:latin typeface="+mn-lt"/>
              </a:rPr>
              <a:t>Business Case</a:t>
            </a:r>
          </a:p>
          <a:p>
            <a:pPr marL="0" indent="0">
              <a:spcBef>
                <a:spcPts val="0"/>
              </a:spcBef>
              <a:buNone/>
            </a:pPr>
            <a:r>
              <a:rPr lang="en-IE" sz="1200" dirty="0" smtClean="0">
                <a:latin typeface="+mn-lt"/>
              </a:rPr>
              <a:t>When</a:t>
            </a:r>
            <a:r>
              <a:rPr lang="en-IE" sz="1200" baseline="0" dirty="0" smtClean="0">
                <a:latin typeface="+mn-lt"/>
              </a:rPr>
              <a:t> a</a:t>
            </a:r>
            <a:r>
              <a:rPr lang="en-IE" sz="1200" dirty="0" smtClean="0">
                <a:latin typeface="+mn-lt"/>
              </a:rPr>
              <a:t> business problem or opportunity is identified, a business case should be created outlining this. This would also include</a:t>
            </a:r>
            <a:r>
              <a:rPr lang="en-IE" sz="1200" baseline="0" dirty="0" smtClean="0">
                <a:latin typeface="+mn-lt"/>
              </a:rPr>
              <a:t> details of </a:t>
            </a:r>
            <a:r>
              <a:rPr lang="en-IE" sz="1200" dirty="0" smtClean="0">
                <a:latin typeface="+mn-lt"/>
              </a:rPr>
              <a:t>various possible</a:t>
            </a:r>
            <a:r>
              <a:rPr lang="en-IE" sz="1200" baseline="0" dirty="0" smtClean="0">
                <a:latin typeface="+mn-lt"/>
              </a:rPr>
              <a:t> </a:t>
            </a:r>
            <a:r>
              <a:rPr lang="en-IE" sz="1200" dirty="0" smtClean="0">
                <a:latin typeface="+mn-lt"/>
              </a:rPr>
              <a:t>solutions </a:t>
            </a:r>
            <a:r>
              <a:rPr lang="en-IE" sz="1200" baseline="0" dirty="0" smtClean="0">
                <a:latin typeface="+mn-lt"/>
              </a:rPr>
              <a:t>so that the options can be assessed &amp; the most suitable option selected</a:t>
            </a:r>
            <a:r>
              <a:rPr lang="en-IE" sz="1200" dirty="0" smtClean="0">
                <a:latin typeface="+mn-lt"/>
              </a:rPr>
              <a:t>.</a:t>
            </a:r>
          </a:p>
          <a:p>
            <a:pPr marL="0" indent="0">
              <a:spcBef>
                <a:spcPts val="0"/>
              </a:spcBef>
              <a:buNone/>
            </a:pPr>
            <a:endParaRPr lang="en-IE" sz="1200" baseline="0" dirty="0" smtClean="0">
              <a:latin typeface="+mn-lt"/>
            </a:endParaRPr>
          </a:p>
          <a:p>
            <a:pPr marL="0" indent="0">
              <a:spcBef>
                <a:spcPts val="0"/>
              </a:spcBef>
              <a:buNone/>
            </a:pPr>
            <a:r>
              <a:rPr lang="en-IE" sz="1200" b="1" baseline="0" dirty="0" smtClean="0">
                <a:latin typeface="+mn-lt"/>
              </a:rPr>
              <a:t>Business Case Template</a:t>
            </a:r>
          </a:p>
          <a:p>
            <a:r>
              <a:rPr lang="en-IE" sz="1200" b="0" i="0" kern="1200" dirty="0" smtClean="0">
                <a:solidFill>
                  <a:schemeClr val="tx1"/>
                </a:solidFill>
                <a:effectLst/>
                <a:latin typeface="+mn-lt"/>
                <a:ea typeface="+mn-ea"/>
                <a:cs typeface="+mn-cs"/>
              </a:rPr>
              <a:t>A Good Business Case captures &amp; documents the reasoning for starting a new project.</a:t>
            </a:r>
          </a:p>
          <a:p>
            <a:r>
              <a:rPr lang="en-IE" sz="1200" b="0" i="0" kern="1200" dirty="0" smtClean="0">
                <a:solidFill>
                  <a:schemeClr val="tx1"/>
                </a:solidFill>
                <a:effectLst/>
                <a:latin typeface="+mn-lt"/>
                <a:ea typeface="+mn-ea"/>
                <a:cs typeface="+mn-cs"/>
              </a:rPr>
              <a:t>A Business Case helps to determine whether or not a project justifies an organizations investment into a project. The Business Case defines the problem and its impact and performs a Cost Benefit Analysis for the proposed solution. It also looks at possible alternative solutions. Often overlooked, the Business Case checks to see that the project aligns with the organizations strategic plans.</a:t>
            </a:r>
          </a:p>
          <a:p>
            <a:r>
              <a:rPr lang="en-IE" sz="1200" b="0" i="0" kern="1200" dirty="0" smtClean="0">
                <a:solidFill>
                  <a:schemeClr val="tx1"/>
                </a:solidFill>
                <a:effectLst/>
                <a:latin typeface="+mn-lt"/>
                <a:ea typeface="+mn-ea"/>
                <a:cs typeface="+mn-cs"/>
              </a:rPr>
              <a:t>We have included a Business</a:t>
            </a:r>
            <a:r>
              <a:rPr lang="en-IE" sz="1200" b="0" i="0" kern="1200" baseline="0" dirty="0" smtClean="0">
                <a:solidFill>
                  <a:schemeClr val="tx1"/>
                </a:solidFill>
                <a:effectLst/>
                <a:latin typeface="+mn-lt"/>
                <a:ea typeface="+mn-ea"/>
                <a:cs typeface="+mn-cs"/>
              </a:rPr>
              <a:t> Case template in the Project Toolkit.</a:t>
            </a:r>
            <a:endParaRPr lang="en-IE" sz="1200" b="0" i="0" kern="1200" dirty="0" smtClean="0">
              <a:solidFill>
                <a:schemeClr val="tx1"/>
              </a:solidFill>
              <a:effectLst/>
              <a:latin typeface="+mn-lt"/>
              <a:ea typeface="+mn-ea"/>
              <a:cs typeface="+mn-cs"/>
            </a:endParaRPr>
          </a:p>
          <a:p>
            <a:pPr marL="0" indent="0">
              <a:spcBef>
                <a:spcPts val="0"/>
              </a:spcBef>
              <a:buNone/>
            </a:pPr>
            <a:endParaRPr lang="en-IE" sz="1200" dirty="0" smtClean="0">
              <a:latin typeface="+mn-lt"/>
            </a:endParaRPr>
          </a:p>
          <a:p>
            <a:pPr marL="0" indent="0">
              <a:spcBef>
                <a:spcPts val="0"/>
              </a:spcBef>
              <a:buNone/>
            </a:pPr>
            <a:endParaRPr lang="en-IE" sz="1400" dirty="0" smtClean="0">
              <a:latin typeface="+mn-lt"/>
            </a:endParaRPr>
          </a:p>
          <a:p>
            <a:pPr marL="0" indent="0">
              <a:spcBef>
                <a:spcPts val="0"/>
              </a:spcBef>
              <a:buNone/>
            </a:pPr>
            <a:r>
              <a:rPr lang="en-IE" sz="1400" b="1" dirty="0" smtClean="0">
                <a:latin typeface="+mn-lt"/>
              </a:rPr>
              <a:t>Project Proposal/ SOW</a:t>
            </a:r>
          </a:p>
          <a:p>
            <a:pPr marL="0" indent="0">
              <a:spcBef>
                <a:spcPts val="0"/>
              </a:spcBef>
              <a:buNone/>
            </a:pPr>
            <a:r>
              <a:rPr lang="en-IE" sz="1400" baseline="0" dirty="0" smtClean="0">
                <a:latin typeface="+mn-lt"/>
              </a:rPr>
              <a:t>Once a solution has been chosen</a:t>
            </a:r>
            <a:r>
              <a:rPr lang="en-IE" sz="1400" dirty="0" smtClean="0">
                <a:latin typeface="+mn-lt"/>
              </a:rPr>
              <a:t>, often a</a:t>
            </a:r>
            <a:r>
              <a:rPr lang="en-IE" sz="1400" baseline="0" dirty="0" smtClean="0">
                <a:latin typeface="+mn-lt"/>
              </a:rPr>
              <a:t> separate Project Proposal or SOW is then drafted to document in more detail the suggested piece of work required to address this. In this Proposal, the high level Scope of the Project should be agreed &amp; the Project Stakeholders &amp; Project Team Resources required should be outlined, as well as a high level budget &amp; timeline. If the Project goes ahead, the detailed Scope &amp; resource plan can then be agreed in the Project Planning phase.</a:t>
            </a:r>
          </a:p>
          <a:p>
            <a:pPr marL="0" indent="0">
              <a:spcBef>
                <a:spcPts val="0"/>
              </a:spcBef>
              <a:buNone/>
            </a:pPr>
            <a:r>
              <a:rPr lang="en-IE" sz="1400" baseline="0" dirty="0" smtClean="0">
                <a:latin typeface="+mn-lt"/>
              </a:rPr>
              <a:t>We have included a Project Proposal Template in the Project Toolkit.</a:t>
            </a:r>
          </a:p>
          <a:p>
            <a:pPr marL="0" indent="0">
              <a:spcBef>
                <a:spcPts val="0"/>
              </a:spcBef>
              <a:buNone/>
            </a:pPr>
            <a:endParaRPr lang="en-IE" sz="1400" b="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latin typeface="+mn-lt"/>
              </a:rPr>
              <a:t>Project Proposal/ SOW</a:t>
            </a:r>
            <a:r>
              <a:rPr lang="en-IE" sz="1400" b="1" baseline="0" dirty="0" smtClean="0">
                <a:latin typeface="+mn-lt"/>
              </a:rPr>
              <a:t> Template</a:t>
            </a:r>
            <a:endParaRPr lang="en-IE" sz="1400" b="1" dirty="0" smtClean="0">
              <a:latin typeface="+mn-lt"/>
            </a:endParaRPr>
          </a:p>
          <a:p>
            <a:pPr marL="0" indent="0">
              <a:spcBef>
                <a:spcPts val="0"/>
              </a:spcBef>
              <a:buNone/>
            </a:pPr>
            <a:r>
              <a:rPr lang="en-IE" sz="1200" dirty="0" smtClean="0">
                <a:latin typeface="+mn-lt"/>
              </a:rPr>
              <a:t>A good Project Proposal or Statement of Work </a:t>
            </a:r>
            <a:r>
              <a:rPr lang="en-IE" sz="1200" b="0" i="0" kern="1200" dirty="0" smtClean="0">
                <a:solidFill>
                  <a:schemeClr val="tx1"/>
                </a:solidFill>
                <a:effectLst/>
                <a:latin typeface="+mn-lt"/>
                <a:ea typeface="+mn-ea"/>
                <a:cs typeface="+mn-cs"/>
              </a:rPr>
              <a:t>should identify the Business Need, document the Product Scope and show that the project is aligned with the organization's Strategic Plan. </a:t>
            </a:r>
            <a:r>
              <a:rPr lang="en-IE" sz="1200" dirty="0" smtClean="0">
                <a:latin typeface="+mn-lt"/>
              </a:rPr>
              <a:t>It should include the following:</a:t>
            </a:r>
          </a:p>
          <a:p>
            <a:pPr marL="171450" indent="-171450">
              <a:spcBef>
                <a:spcPts val="0"/>
              </a:spcBef>
              <a:buFont typeface="Arial" panose="020B0604020202020204" pitchFamily="34" charset="0"/>
              <a:buChar char="•"/>
            </a:pPr>
            <a:r>
              <a:rPr lang="en-IE" sz="1200" dirty="0" smtClean="0">
                <a:latin typeface="+mn-lt"/>
              </a:rPr>
              <a:t>Details of the problem or opportunity being addressed</a:t>
            </a:r>
          </a:p>
          <a:p>
            <a:pPr marL="171450" indent="-171450">
              <a:spcBef>
                <a:spcPts val="0"/>
              </a:spcBef>
              <a:buFont typeface="Arial" panose="020B0604020202020204" pitchFamily="34" charset="0"/>
              <a:buChar char="•"/>
            </a:pPr>
            <a:r>
              <a:rPr lang="en-IE" sz="1200" dirty="0" smtClean="0">
                <a:latin typeface="+mn-lt"/>
              </a:rPr>
              <a:t>The project’s objectives</a:t>
            </a:r>
          </a:p>
          <a:p>
            <a:pPr marL="171450" indent="-171450">
              <a:spcBef>
                <a:spcPts val="0"/>
              </a:spcBef>
              <a:buFont typeface="Arial" panose="020B0604020202020204" pitchFamily="34" charset="0"/>
              <a:buChar char="•"/>
            </a:pPr>
            <a:r>
              <a:rPr lang="en-IE" sz="1200" dirty="0" smtClean="0">
                <a:latin typeface="+mn-lt"/>
              </a:rPr>
              <a:t>High-level project budget &amp; timeline estimate</a:t>
            </a:r>
          </a:p>
          <a:p>
            <a:pPr marL="171450" indent="-171450">
              <a:spcBef>
                <a:spcPts val="0"/>
              </a:spcBef>
              <a:buFont typeface="Arial" panose="020B0604020202020204" pitchFamily="34" charset="0"/>
              <a:buChar char="•"/>
            </a:pPr>
            <a:r>
              <a:rPr lang="en-IE" sz="1200" dirty="0" smtClean="0">
                <a:latin typeface="+mn-lt"/>
              </a:rPr>
              <a:t>Risks, Assumptions, Issues &amp; Dependencies that may affect the project (This is known as RAID in short &amp; I’ll look at this further later on in more detail)</a:t>
            </a:r>
          </a:p>
          <a:p>
            <a:pPr marL="171450" indent="-171450">
              <a:spcBef>
                <a:spcPts val="0"/>
              </a:spcBef>
              <a:buFont typeface="Arial" panose="020B0604020202020204" pitchFamily="34" charset="0"/>
              <a:buChar char="•"/>
            </a:pPr>
            <a:r>
              <a:rPr lang="en-IE" sz="1200" dirty="0" smtClean="0">
                <a:latin typeface="+mn-lt"/>
              </a:rPr>
              <a:t>How will success of the project &amp; it’s benefits be measured</a:t>
            </a:r>
          </a:p>
          <a:p>
            <a:pPr>
              <a:spcBef>
                <a:spcPts val="0"/>
              </a:spcBef>
            </a:pPr>
            <a:endParaRPr lang="en-IE" sz="1200" dirty="0" smtClean="0">
              <a:latin typeface="+mn-lt"/>
            </a:endParaRPr>
          </a:p>
          <a:p>
            <a:pPr>
              <a:spcBef>
                <a:spcPts val="0"/>
              </a:spcBef>
            </a:pPr>
            <a:endParaRPr lang="en-IE" sz="1200" dirty="0" smtClean="0">
              <a:latin typeface="+mn-lt"/>
            </a:endParaRPr>
          </a:p>
          <a:p>
            <a:pPr>
              <a:spcBef>
                <a:spcPts val="0"/>
              </a:spcBef>
            </a:pPr>
            <a:r>
              <a:rPr lang="en-IE" sz="1200" b="1" dirty="0" smtClean="0">
                <a:latin typeface="+mn-lt"/>
              </a:rPr>
              <a:t>Project Charter</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latin typeface="+mn-lt"/>
              </a:rPr>
              <a:t>A Project Charter is often</a:t>
            </a:r>
            <a:r>
              <a:rPr lang="en-IE" sz="1200" baseline="0" dirty="0" smtClean="0">
                <a:latin typeface="+mn-lt"/>
              </a:rPr>
              <a:t> created as well, as a formal approval mechanism of the Project. </a:t>
            </a:r>
            <a:r>
              <a:rPr lang="en-IE" sz="1200" b="0" i="0" kern="1200" baseline="0" dirty="0" smtClean="0">
                <a:solidFill>
                  <a:schemeClr val="tx1"/>
                </a:solidFill>
                <a:effectLst/>
                <a:latin typeface="+mn-lt"/>
                <a:ea typeface="+mn-ea"/>
                <a:cs typeface="+mn-cs"/>
              </a:rPr>
              <a:t>The Project Proposal/ SOW </a:t>
            </a:r>
            <a:r>
              <a:rPr lang="en-IE" sz="1200" b="0" i="0" kern="1200" dirty="0" smtClean="0">
                <a:solidFill>
                  <a:schemeClr val="tx1"/>
                </a:solidFill>
                <a:effectLst/>
                <a:latin typeface="+mn-lt"/>
                <a:ea typeface="+mn-ea"/>
                <a:cs typeface="+mn-cs"/>
              </a:rPr>
              <a:t>would ofte</a:t>
            </a:r>
            <a:r>
              <a:rPr lang="en-IE" sz="1200" b="0" i="0" kern="1200" baseline="0" dirty="0" smtClean="0">
                <a:solidFill>
                  <a:schemeClr val="tx1"/>
                </a:solidFill>
                <a:effectLst/>
                <a:latin typeface="+mn-lt"/>
                <a:ea typeface="+mn-ea"/>
                <a:cs typeface="+mn-cs"/>
              </a:rPr>
              <a:t>n be an input to the Project Charter.</a:t>
            </a:r>
            <a:endParaRPr lang="en-IE" sz="1200" dirty="0" smtClean="0">
              <a:latin typeface="+mn-lt"/>
            </a:endParaRPr>
          </a:p>
          <a:p>
            <a:pPr>
              <a:spcBef>
                <a:spcPts val="0"/>
              </a:spcBef>
            </a:pPr>
            <a:r>
              <a:rPr lang="en-IE" sz="1200" baseline="0" dirty="0" smtClean="0">
                <a:latin typeface="+mn-lt"/>
              </a:rPr>
              <a:t>The SOW describes the Business Need &amp; high level details of the Project work, the Charter concisely summarises the </a:t>
            </a:r>
            <a:r>
              <a:rPr lang="en-IE" sz="1200" b="0" i="0" kern="1200" dirty="0" smtClean="0">
                <a:solidFill>
                  <a:schemeClr val="tx1"/>
                </a:solidFill>
                <a:effectLst/>
                <a:latin typeface="+mn-lt"/>
                <a:ea typeface="+mn-ea"/>
                <a:cs typeface="+mn-cs"/>
              </a:rPr>
              <a:t>scope of the project, gives the Project Manager authority over the project, provides summary milestones, states the project budget &amp; identifies funding sources. </a:t>
            </a:r>
          </a:p>
          <a:p>
            <a:pPr>
              <a:spcBef>
                <a:spcPts val="0"/>
              </a:spcBef>
            </a:pPr>
            <a:r>
              <a:rPr lang="en-IE" sz="1200" b="0" i="0" kern="1200" dirty="0" smtClean="0">
                <a:solidFill>
                  <a:schemeClr val="tx1"/>
                </a:solidFill>
                <a:effectLst/>
                <a:latin typeface="+mn-lt"/>
                <a:ea typeface="+mn-ea"/>
                <a:cs typeface="+mn-cs"/>
              </a:rPr>
              <a:t>This is not a project plan however, it is the starting point that is used to build/develop the project plan, if</a:t>
            </a:r>
            <a:r>
              <a:rPr lang="en-IE" sz="1200" b="0" i="0" kern="1200" baseline="0" dirty="0" smtClean="0">
                <a:solidFill>
                  <a:schemeClr val="tx1"/>
                </a:solidFill>
                <a:effectLst/>
                <a:latin typeface="+mn-lt"/>
                <a:ea typeface="+mn-ea"/>
                <a:cs typeface="+mn-cs"/>
              </a:rPr>
              <a:t> the project receives approval to proceed</a:t>
            </a:r>
            <a:r>
              <a:rPr lang="en-IE" sz="1200" b="0" i="0" kern="1200" dirty="0" smtClean="0">
                <a:solidFill>
                  <a:schemeClr val="tx1"/>
                </a:solidFill>
                <a:effectLst/>
                <a:latin typeface="+mn-lt"/>
                <a:ea typeface="+mn-ea"/>
                <a:cs typeface="+mn-cs"/>
              </a:rPr>
              <a:t>.</a:t>
            </a:r>
            <a:endParaRPr lang="en-IE" sz="1200" dirty="0" smtClean="0">
              <a:latin typeface="+mn-lt"/>
            </a:endParaRPr>
          </a:p>
          <a:p>
            <a:pPr>
              <a:spcBef>
                <a:spcPts val="0"/>
              </a:spcBef>
            </a:pPr>
            <a:endParaRPr lang="en-IE" sz="1200" dirty="0" smtClean="0">
              <a:latin typeface="+mn-lt"/>
            </a:endParaRPr>
          </a:p>
          <a:p>
            <a:pPr>
              <a:spcBef>
                <a:spcPts val="0"/>
              </a:spcBef>
            </a:pPr>
            <a:r>
              <a:rPr lang="en-IE" sz="1200" b="1" dirty="0" smtClean="0">
                <a:latin typeface="+mn-lt"/>
              </a:rPr>
              <a:t>Feasibility Study</a:t>
            </a:r>
          </a:p>
          <a:p>
            <a:pPr>
              <a:spcBef>
                <a:spcPts val="0"/>
              </a:spcBef>
            </a:pPr>
            <a:r>
              <a:rPr lang="en-IE" sz="1200" b="0" i="0" kern="1200" dirty="0" smtClean="0">
                <a:solidFill>
                  <a:schemeClr val="tx1"/>
                </a:solidFill>
                <a:effectLst/>
                <a:latin typeface="+mn-lt"/>
                <a:ea typeface="+mn-ea"/>
                <a:cs typeface="+mn-cs"/>
              </a:rPr>
              <a:t>A Feasibility Study is often created to help objectively decide whether to proceed with a proposed project. A Feasibility Study should consider things such as technological limitations, the marketplace, your organisational</a:t>
            </a:r>
            <a:r>
              <a:rPr lang="en-IE" sz="1200" b="0" i="0" kern="1200" baseline="0" dirty="0" smtClean="0">
                <a:solidFill>
                  <a:schemeClr val="tx1"/>
                </a:solidFill>
                <a:effectLst/>
                <a:latin typeface="+mn-lt"/>
                <a:ea typeface="+mn-ea"/>
                <a:cs typeface="+mn-cs"/>
              </a:rPr>
              <a:t> </a:t>
            </a:r>
            <a:r>
              <a:rPr lang="en-IE" sz="1200" b="0" i="0" kern="1200" dirty="0" smtClean="0">
                <a:solidFill>
                  <a:schemeClr val="tx1"/>
                </a:solidFill>
                <a:effectLst/>
                <a:latin typeface="+mn-lt"/>
                <a:ea typeface="+mn-ea"/>
                <a:cs typeface="+mn-cs"/>
              </a:rPr>
              <a:t>strategy, staffing requirements, schedule and financial projections.</a:t>
            </a:r>
          </a:p>
          <a:p>
            <a:pPr>
              <a:spcBef>
                <a:spcPts val="0"/>
              </a:spcBef>
            </a:pPr>
            <a:r>
              <a:rPr lang="en-IE" sz="1200" b="0" i="0" kern="1200" dirty="0" smtClean="0">
                <a:solidFill>
                  <a:schemeClr val="tx1"/>
                </a:solidFill>
                <a:effectLst/>
                <a:latin typeface="+mn-lt"/>
                <a:ea typeface="+mn-ea"/>
                <a:cs typeface="+mn-cs"/>
              </a:rPr>
              <a:t>The Project Manager can create a Feasibility Study to assist the Organisation</a:t>
            </a:r>
            <a:r>
              <a:rPr lang="en-IE" sz="1200" b="0" i="0" kern="1200" baseline="0" dirty="0" smtClean="0">
                <a:solidFill>
                  <a:schemeClr val="tx1"/>
                </a:solidFill>
                <a:effectLst/>
                <a:latin typeface="+mn-lt"/>
                <a:ea typeface="+mn-ea"/>
                <a:cs typeface="+mn-cs"/>
              </a:rPr>
              <a:t> choose whether to proceed with a Project or not however input from Key Stakeholders is required to create this document as it covers a no of areas, not all of which the Project Manager will be an expert in.</a:t>
            </a:r>
            <a:endParaRPr lang="en-IE" sz="1200" b="0" i="0" kern="1200" dirty="0" smtClean="0">
              <a:solidFill>
                <a:schemeClr val="tx1"/>
              </a:solidFill>
              <a:effectLst/>
              <a:latin typeface="+mn-lt"/>
              <a:ea typeface="+mn-ea"/>
              <a:cs typeface="+mn-cs"/>
            </a:endParaRPr>
          </a:p>
          <a:p>
            <a:pPr>
              <a:spcBef>
                <a:spcPts val="0"/>
              </a:spcBef>
            </a:pPr>
            <a:endParaRPr lang="en-IE" sz="1200" b="0" i="0" kern="1200" dirty="0" smtClean="0">
              <a:solidFill>
                <a:schemeClr val="tx1"/>
              </a:solidFill>
              <a:effectLst/>
              <a:latin typeface="+mn-lt"/>
              <a:ea typeface="+mn-ea"/>
              <a:cs typeface="+mn-cs"/>
            </a:endParaRPr>
          </a:p>
          <a:p>
            <a:pPr>
              <a:spcBef>
                <a:spcPts val="0"/>
              </a:spcBef>
            </a:pPr>
            <a:r>
              <a:rPr lang="en-IE" sz="1200" b="0" i="0" kern="1200" dirty="0" smtClean="0">
                <a:solidFill>
                  <a:schemeClr val="tx1"/>
                </a:solidFill>
                <a:effectLst/>
                <a:latin typeface="+mn-lt"/>
                <a:ea typeface="+mn-ea"/>
                <a:cs typeface="+mn-cs"/>
              </a:rPr>
              <a:t>Approving the Project Proposal/SOW or Charter, moves the Project into the </a:t>
            </a:r>
            <a:r>
              <a:rPr lang="en-IE" sz="1200" b="1" i="0" kern="1200" dirty="0" smtClean="0">
                <a:solidFill>
                  <a:schemeClr val="tx1"/>
                </a:solidFill>
                <a:effectLst/>
                <a:latin typeface="+mn-lt"/>
                <a:ea typeface="+mn-ea"/>
                <a:cs typeface="+mn-cs"/>
              </a:rPr>
              <a:t>Planning </a:t>
            </a:r>
            <a:r>
              <a:rPr lang="en-IE" sz="1200" b="0" i="0" kern="1200" dirty="0" smtClean="0">
                <a:solidFill>
                  <a:schemeClr val="tx1"/>
                </a:solidFill>
                <a:effectLst/>
                <a:latin typeface="+mn-lt"/>
                <a:ea typeface="+mn-ea"/>
                <a:cs typeface="+mn-cs"/>
              </a:rPr>
              <a:t>phase. You should</a:t>
            </a:r>
            <a:r>
              <a:rPr lang="en-IE" sz="1200" b="0" i="0" kern="1200" baseline="0" dirty="0" smtClean="0">
                <a:solidFill>
                  <a:schemeClr val="tx1"/>
                </a:solidFill>
                <a:effectLst/>
                <a:latin typeface="+mn-lt"/>
                <a:ea typeface="+mn-ea"/>
                <a:cs typeface="+mn-cs"/>
              </a:rPr>
              <a:t> not commence the Planning activities before this approval has been received.</a:t>
            </a:r>
            <a:endParaRPr lang="en-IE" sz="1200" b="0" i="0" kern="1200" dirty="0" smtClean="0">
              <a:solidFill>
                <a:schemeClr val="tx1"/>
              </a:solidFill>
              <a:effectLst/>
              <a:latin typeface="+mn-lt"/>
              <a:ea typeface="+mn-ea"/>
              <a:cs typeface="+mn-cs"/>
            </a:endParaRPr>
          </a:p>
          <a:p>
            <a:pPr>
              <a:spcBef>
                <a:spcPts val="0"/>
              </a:spcBef>
            </a:pPr>
            <a:endParaRPr lang="en-IE" sz="1200" dirty="0" smtClean="0">
              <a:latin typeface="+mn-lt"/>
            </a:endParaRPr>
          </a:p>
        </p:txBody>
      </p:sp>
      <p:sp>
        <p:nvSpPr>
          <p:cNvPr id="4" name="Slide Number Placeholder 3"/>
          <p:cNvSpPr>
            <a:spLocks noGrp="1"/>
          </p:cNvSpPr>
          <p:nvPr>
            <p:ph type="sldNum" sz="quarter" idx="10"/>
          </p:nvPr>
        </p:nvSpPr>
        <p:spPr/>
        <p:txBody>
          <a:bodyPr/>
          <a:lstStyle/>
          <a:p>
            <a:fld id="{63805791-0352-4A75-8317-C48348561757}" type="slidenum">
              <a:rPr lang="en-IE" smtClean="0"/>
              <a:t>10</a:t>
            </a:fld>
            <a:endParaRPr lang="en-IE"/>
          </a:p>
        </p:txBody>
      </p:sp>
    </p:spTree>
    <p:extLst>
      <p:ext uri="{BB962C8B-B14F-4D97-AF65-F5344CB8AC3E}">
        <p14:creationId xmlns:p14="http://schemas.microsoft.com/office/powerpoint/2010/main" val="332090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E" dirty="0" smtClean="0"/>
              <a:t>If the Project goes ahead, the detailed Scope &amp; resource plan can then be agreed in the Project Planning phase.</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12</a:t>
            </a:fld>
            <a:endParaRPr lang="en-IE"/>
          </a:p>
        </p:txBody>
      </p:sp>
    </p:spTree>
    <p:extLst>
      <p:ext uri="{BB962C8B-B14F-4D97-AF65-F5344CB8AC3E}">
        <p14:creationId xmlns:p14="http://schemas.microsoft.com/office/powerpoint/2010/main" val="131386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Approving the Project Proposal/SOW or Charter, moves the Project into the </a:t>
            </a:r>
            <a:r>
              <a:rPr lang="en-IE" b="1" dirty="0" smtClean="0"/>
              <a:t>Planning </a:t>
            </a:r>
            <a:r>
              <a:rPr lang="en-IE" dirty="0" smtClean="0"/>
              <a:t>phase. You should not commence the Planning activities before this approval has been received.</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13</a:t>
            </a:fld>
            <a:endParaRPr lang="en-IE"/>
          </a:p>
        </p:txBody>
      </p:sp>
    </p:spTree>
    <p:extLst>
      <p:ext uri="{BB962C8B-B14F-4D97-AF65-F5344CB8AC3E}">
        <p14:creationId xmlns:p14="http://schemas.microsoft.com/office/powerpoint/2010/main" val="288208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IE" sz="1400" b="1" dirty="0" smtClean="0">
                <a:latin typeface="+mn-lt"/>
              </a:rPr>
              <a:t>2. Plan</a:t>
            </a:r>
          </a:p>
          <a:p>
            <a:pPr marL="0" indent="0">
              <a:spcBef>
                <a:spcPts val="0"/>
              </a:spcBef>
              <a:buNone/>
            </a:pPr>
            <a:r>
              <a:rPr lang="en-IE" sz="1200" b="0" i="0" kern="1200" dirty="0" smtClean="0">
                <a:solidFill>
                  <a:schemeClr val="tx1"/>
                </a:solidFill>
                <a:effectLst/>
                <a:latin typeface="+mn-lt"/>
                <a:ea typeface="+mn-ea"/>
                <a:cs typeface="+mn-cs"/>
              </a:rPr>
              <a:t>Any Project that needs to be executed has to be properly planned. Any tasks that begin without proper planning and </a:t>
            </a:r>
            <a:r>
              <a:rPr lang="en-IE" sz="1200" b="0" i="0" u="none" kern="1200" dirty="0" smtClean="0">
                <a:solidFill>
                  <a:schemeClr val="tx1"/>
                </a:solidFill>
                <a:effectLst/>
                <a:latin typeface="+mn-lt"/>
                <a:ea typeface="+mn-ea"/>
                <a:cs typeface="+mn-cs"/>
              </a:rPr>
              <a:t>due diligence</a:t>
            </a:r>
            <a:r>
              <a:rPr lang="en-IE" sz="1200" b="0" i="0" kern="1200" dirty="0" smtClean="0">
                <a:solidFill>
                  <a:schemeClr val="tx1"/>
                </a:solidFill>
                <a:effectLst/>
                <a:latin typeface="+mn-lt"/>
                <a:ea typeface="+mn-ea"/>
                <a:cs typeface="+mn-cs"/>
              </a:rPr>
              <a:t> almost always fail.</a:t>
            </a:r>
          </a:p>
          <a:p>
            <a:pPr marL="0" indent="0">
              <a:spcBef>
                <a:spcPts val="0"/>
              </a:spcBef>
              <a:buNone/>
            </a:pPr>
            <a:r>
              <a:rPr lang="en-IE" sz="1200" b="0" i="0" kern="1200" dirty="0" smtClean="0">
                <a:solidFill>
                  <a:schemeClr val="tx1"/>
                </a:solidFill>
                <a:effectLst/>
                <a:latin typeface="+mn-lt"/>
                <a:ea typeface="+mn-ea"/>
                <a:cs typeface="+mn-cs"/>
              </a:rPr>
              <a:t>The Project Planning Phase further clarifies the project's objectives and plans all of the activities necessary in order to meet the project's objectives and scope.</a:t>
            </a:r>
          </a:p>
          <a:p>
            <a:pPr marL="0" indent="0">
              <a:spcBef>
                <a:spcPts val="0"/>
              </a:spcBef>
              <a:buNone/>
            </a:pPr>
            <a:r>
              <a:rPr lang="en-IE" sz="1200" b="0" i="0" kern="1200" dirty="0" smtClean="0">
                <a:solidFill>
                  <a:schemeClr val="tx1"/>
                </a:solidFill>
                <a:effectLst/>
                <a:latin typeface="+mn-lt"/>
                <a:ea typeface="+mn-ea"/>
                <a:cs typeface="+mn-cs"/>
              </a:rPr>
              <a:t>It is the most critical phase in the Project Lifecycle as</a:t>
            </a:r>
            <a:r>
              <a:rPr lang="en-IE" sz="1200" b="0" i="0" kern="1200" baseline="0" dirty="0" smtClean="0">
                <a:solidFill>
                  <a:schemeClr val="tx1"/>
                </a:solidFill>
                <a:effectLst/>
                <a:latin typeface="+mn-lt"/>
                <a:ea typeface="+mn-ea"/>
                <a:cs typeface="+mn-cs"/>
              </a:rPr>
              <a:t> without proper plans, the subsequent phases can go seriously wrong. The schedule/ timelines can easily veer off-course, scope can change, money can be lost etc., therefore it is key that the required suite of Planning activities take place.</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Define the Project Phases</a:t>
            </a:r>
          </a:p>
          <a:p>
            <a:pPr marL="0" indent="0">
              <a:spcBef>
                <a:spcPts val="0"/>
              </a:spcBef>
              <a:buNone/>
            </a:pPr>
            <a:r>
              <a:rPr lang="en-IE" sz="1200" b="0" i="0" kern="1200" dirty="0" smtClean="0">
                <a:solidFill>
                  <a:schemeClr val="tx1"/>
                </a:solidFill>
                <a:effectLst/>
                <a:latin typeface="+mn-lt"/>
                <a:ea typeface="+mn-ea"/>
                <a:cs typeface="+mn-cs"/>
              </a:rPr>
              <a:t>As mentioned, depending on the type of Project in question,</a:t>
            </a:r>
            <a:r>
              <a:rPr lang="en-IE" sz="1200" b="0" i="0" kern="1200" baseline="0" dirty="0" smtClean="0">
                <a:solidFill>
                  <a:schemeClr val="tx1"/>
                </a:solidFill>
                <a:effectLst/>
                <a:latin typeface="+mn-lt"/>
                <a:ea typeface="+mn-ea"/>
                <a:cs typeface="+mn-cs"/>
              </a:rPr>
              <a:t> the Project Phases may vary. Therefore if it will be a Process Improvement project, then it should follow the Lifecycle outlined earlier, however if it will be a Technology Enhancement Project, then there will be Build &amp; Test Phases. The Phases should be agreed at the outset, as this will help you identify the work breakdown structure of the Project, as well as the type of work &amp; timelines associated with each phase. Different Stakeholders are often required at different times for different phases therefore this will also assist you with your Resource planning.</a:t>
            </a:r>
          </a:p>
          <a:p>
            <a:pPr marL="0" indent="0">
              <a:spcBef>
                <a:spcPts val="0"/>
              </a:spcBef>
              <a:buNone/>
            </a:pPr>
            <a:r>
              <a:rPr lang="en-IE" sz="1200" b="0" i="0" kern="1200" baseline="0" dirty="0" smtClean="0">
                <a:solidFill>
                  <a:schemeClr val="tx1"/>
                </a:solidFill>
                <a:effectLst/>
                <a:latin typeface="+mn-lt"/>
                <a:ea typeface="+mn-ea"/>
                <a:cs typeface="+mn-cs"/>
              </a:rPr>
              <a:t>Documenting the Project Phases is essentially creating the start of your Project Plan.</a:t>
            </a: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Agree Detailed Scope</a:t>
            </a:r>
          </a:p>
          <a:p>
            <a:pPr marL="0" indent="0">
              <a:spcBef>
                <a:spcPts val="0"/>
              </a:spcBef>
              <a:buNone/>
            </a:pPr>
            <a:r>
              <a:rPr lang="en-IE" sz="1200" b="0" i="0" kern="1200" dirty="0" smtClean="0">
                <a:solidFill>
                  <a:schemeClr val="tx1"/>
                </a:solidFill>
                <a:effectLst/>
                <a:latin typeface="+mn-lt"/>
                <a:ea typeface="+mn-ea"/>
                <a:cs typeface="+mn-cs"/>
              </a:rPr>
              <a:t>At this point</a:t>
            </a:r>
            <a:r>
              <a:rPr lang="en-IE" sz="1200" b="0" i="0" kern="1200" baseline="0" dirty="0" smtClean="0">
                <a:solidFill>
                  <a:schemeClr val="tx1"/>
                </a:solidFill>
                <a:effectLst/>
                <a:latin typeface="+mn-lt"/>
                <a:ea typeface="+mn-ea"/>
                <a:cs typeface="+mn-cs"/>
              </a:rPr>
              <a:t> the detailed Scope needs to be agreed, so that this can be clearly tracked to throughout the Project. </a:t>
            </a:r>
          </a:p>
          <a:p>
            <a:pPr marL="0" indent="0">
              <a:spcBef>
                <a:spcPts val="0"/>
              </a:spcBef>
              <a:buNone/>
            </a:pPr>
            <a:r>
              <a:rPr lang="en-IE" sz="1200" b="0" i="0" kern="1200" baseline="0" dirty="0" smtClean="0">
                <a:solidFill>
                  <a:schemeClr val="tx1"/>
                </a:solidFill>
                <a:effectLst/>
                <a:latin typeface="+mn-lt"/>
                <a:ea typeface="+mn-ea"/>
                <a:cs typeface="+mn-cs"/>
              </a:rPr>
              <a:t>This is essentially just agreeing what elements/ changes will be included in this particular project &amp; what areas will not. </a:t>
            </a:r>
          </a:p>
          <a:p>
            <a:pPr marL="0" indent="0">
              <a:spcBef>
                <a:spcPts val="0"/>
              </a:spcBef>
              <a:buNone/>
            </a:pPr>
            <a:r>
              <a:rPr lang="en-IE" sz="1200" b="0" i="0" kern="1200" baseline="0" dirty="0" smtClean="0">
                <a:solidFill>
                  <a:schemeClr val="tx1"/>
                </a:solidFill>
                <a:effectLst/>
                <a:latin typeface="+mn-lt"/>
                <a:ea typeface="+mn-ea"/>
                <a:cs typeface="+mn-cs"/>
              </a:rPr>
              <a:t>Scope Creep is one of the biggest challenges for a Project Manager therefore it is crucial that Scope is defined, documented &amp; agreed in advance of the Project work commencing, so that any Changes to this can be tracked appropriately. We’ll talk more about this a bit later on.</a:t>
            </a:r>
          </a:p>
          <a:p>
            <a:pPr marL="0" indent="0">
              <a:spcBef>
                <a:spcPts val="0"/>
              </a:spcBef>
              <a:buNone/>
            </a:pPr>
            <a:r>
              <a:rPr lang="en-IE" sz="1200" b="0" i="0" kern="1200" baseline="0" dirty="0" smtClean="0">
                <a:solidFill>
                  <a:schemeClr val="tx1"/>
                </a:solidFill>
                <a:effectLst/>
                <a:latin typeface="+mn-lt"/>
                <a:ea typeface="+mn-ea"/>
                <a:cs typeface="+mn-cs"/>
              </a:rPr>
              <a:t>The Scope should be agreed as part of the work breakdown structure contained within the Project Plan, which I’ll talk more about shortly.</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Identify Project </a:t>
            </a:r>
            <a:r>
              <a:rPr lang="en-IE" sz="1200" b="1" i="0" kern="1200" baseline="0" dirty="0" smtClean="0">
                <a:solidFill>
                  <a:schemeClr val="tx1"/>
                </a:solidFill>
                <a:effectLst/>
                <a:latin typeface="+mn-lt"/>
                <a:ea typeface="+mn-ea"/>
                <a:cs typeface="+mn-cs"/>
              </a:rPr>
              <a:t>Deliverables &amp; </a:t>
            </a:r>
            <a:r>
              <a:rPr lang="en-IE" sz="1200" b="1" i="0" kern="1200" dirty="0" smtClean="0">
                <a:solidFill>
                  <a:schemeClr val="tx1"/>
                </a:solidFill>
                <a:effectLst/>
                <a:latin typeface="+mn-lt"/>
                <a:ea typeface="+mn-ea"/>
                <a:cs typeface="+mn-cs"/>
              </a:rPr>
              <a:t>Milestones </a:t>
            </a:r>
            <a:endParaRPr lang="en-IE"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1" i="0" kern="1200" dirty="0" smtClean="0">
                <a:solidFill>
                  <a:schemeClr val="tx1"/>
                </a:solidFill>
                <a:effectLst/>
                <a:latin typeface="+mn-lt"/>
                <a:ea typeface="+mn-ea"/>
                <a:cs typeface="+mn-cs"/>
              </a:rPr>
              <a:t>Deliverables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smtClean="0">
                <a:solidFill>
                  <a:schemeClr val="tx1"/>
                </a:solidFill>
                <a:effectLst/>
                <a:latin typeface="+mn-lt"/>
                <a:ea typeface="+mn-ea"/>
                <a:cs typeface="+mn-cs"/>
              </a:rPr>
              <a:t>A deliverable is a tangible, verifiable work product.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smtClean="0">
                <a:solidFill>
                  <a:schemeClr val="tx1"/>
                </a:solidFill>
                <a:effectLst/>
                <a:latin typeface="+mn-lt"/>
                <a:ea typeface="+mn-ea"/>
                <a:cs typeface="+mn-cs"/>
              </a:rPr>
              <a:t>The deliverables on a project are the specific work products that you have to produce in order to complete the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smtClean="0">
                <a:solidFill>
                  <a:schemeClr val="tx1"/>
                </a:solidFill>
                <a:effectLst/>
                <a:latin typeface="+mn-lt"/>
                <a:ea typeface="+mn-ea"/>
                <a:cs typeface="+mn-cs"/>
              </a:rPr>
              <a:t>Depending on the agreed</a:t>
            </a:r>
            <a:r>
              <a:rPr lang="en-IE" sz="1200" b="0" i="0" kern="1200" baseline="0" dirty="0" smtClean="0">
                <a:solidFill>
                  <a:schemeClr val="tx1"/>
                </a:solidFill>
                <a:effectLst/>
                <a:latin typeface="+mn-lt"/>
                <a:ea typeface="+mn-ea"/>
                <a:cs typeface="+mn-cs"/>
              </a:rPr>
              <a:t> goals of the Project</a:t>
            </a:r>
            <a:r>
              <a:rPr lang="en-IE" sz="1200" b="0" i="0" kern="1200" dirty="0" smtClean="0">
                <a:solidFill>
                  <a:schemeClr val="tx1"/>
                </a:solidFill>
                <a:effectLst/>
                <a:latin typeface="+mn-lt"/>
                <a:ea typeface="+mn-ea"/>
                <a:cs typeface="+mn-cs"/>
              </a:rPr>
              <a:t>, the list of Deliverables required to achieve these</a:t>
            </a:r>
            <a:r>
              <a:rPr lang="en-IE" sz="1200" b="0" i="0" kern="1200" baseline="0" dirty="0" smtClean="0">
                <a:solidFill>
                  <a:schemeClr val="tx1"/>
                </a:solidFill>
                <a:effectLst/>
                <a:latin typeface="+mn-lt"/>
                <a:ea typeface="+mn-ea"/>
                <a:cs typeface="+mn-cs"/>
              </a:rPr>
              <a:t> goals</a:t>
            </a:r>
            <a:r>
              <a:rPr lang="en-IE" sz="1200" b="0" i="0" kern="1200" dirty="0" smtClean="0">
                <a:solidFill>
                  <a:schemeClr val="tx1"/>
                </a:solidFill>
                <a:effectLst/>
                <a:latin typeface="+mn-lt"/>
                <a:ea typeface="+mn-ea"/>
                <a:cs typeface="+mn-cs"/>
              </a:rPr>
              <a:t> needs</a:t>
            </a:r>
            <a:r>
              <a:rPr lang="en-IE" sz="1200" b="0" i="0" kern="1200" baseline="0" dirty="0" smtClean="0">
                <a:solidFill>
                  <a:schemeClr val="tx1"/>
                </a:solidFill>
                <a:effectLst/>
                <a:latin typeface="+mn-lt"/>
                <a:ea typeface="+mn-ea"/>
                <a:cs typeface="+mn-cs"/>
              </a:rPr>
              <a:t> to be identified to enable the PM to identify what work is involved &amp; what resources are required.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smtClean="0">
                <a:solidFill>
                  <a:schemeClr val="tx1"/>
                </a:solidFill>
                <a:effectLst/>
                <a:latin typeface="+mn-lt"/>
                <a:ea typeface="+mn-ea"/>
                <a:cs typeface="+mn-cs"/>
              </a:rPr>
              <a:t>These</a:t>
            </a:r>
            <a:r>
              <a:rPr lang="en-IE" sz="1200" b="0" i="0" kern="1200" baseline="0" dirty="0" smtClean="0">
                <a:solidFill>
                  <a:schemeClr val="tx1"/>
                </a:solidFill>
                <a:effectLst/>
                <a:latin typeface="+mn-lt"/>
                <a:ea typeface="+mn-ea"/>
                <a:cs typeface="+mn-cs"/>
              </a:rPr>
              <a:t> refer to both the Deliverables that are produced as a result of Tasks the Project Team execute, as well as </a:t>
            </a:r>
            <a:r>
              <a:rPr lang="en-IE" sz="1200" b="0" i="0" kern="1200" dirty="0" smtClean="0">
                <a:solidFill>
                  <a:schemeClr val="tx1"/>
                </a:solidFill>
                <a:effectLst/>
                <a:latin typeface="+mn-lt"/>
                <a:ea typeface="+mn-ea"/>
                <a:cs typeface="+mn-cs"/>
              </a:rPr>
              <a:t>the </a:t>
            </a:r>
            <a:r>
              <a:rPr lang="en-IE" sz="1200" b="0" i="0" u="none" kern="1200" dirty="0" smtClean="0">
                <a:solidFill>
                  <a:schemeClr val="tx1"/>
                </a:solidFill>
                <a:effectLst/>
                <a:latin typeface="+mn-lt"/>
                <a:ea typeface="+mn-ea"/>
                <a:cs typeface="+mn-cs"/>
              </a:rPr>
              <a:t>Project Management </a:t>
            </a:r>
            <a:r>
              <a:rPr lang="en-IE" sz="1200" b="0" i="0" kern="1200" dirty="0" smtClean="0">
                <a:solidFill>
                  <a:schemeClr val="tx1"/>
                </a:solidFill>
                <a:effectLst/>
                <a:latin typeface="+mn-lt"/>
                <a:ea typeface="+mn-ea"/>
                <a:cs typeface="+mn-cs"/>
              </a:rPr>
              <a:t>documents created during the life of a project.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smtClean="0">
                <a:solidFill>
                  <a:schemeClr val="tx1"/>
                </a:solidFill>
                <a:effectLst/>
                <a:latin typeface="+mn-lt"/>
                <a:ea typeface="+mn-ea"/>
                <a:cs typeface="+mn-cs"/>
              </a:rPr>
              <a:t>To be verifiable, the deliverable must meet predetermined standards for its completion, such as design specifications for a product or a checklist of steps that is completed as part of a service –</a:t>
            </a:r>
            <a:r>
              <a:rPr lang="en-IE" sz="1200" b="0" i="0" kern="1200" baseline="0" dirty="0" smtClean="0">
                <a:solidFill>
                  <a:schemeClr val="tx1"/>
                </a:solidFill>
                <a:effectLst/>
                <a:latin typeface="+mn-lt"/>
                <a:ea typeface="+mn-ea"/>
                <a:cs typeface="+mn-cs"/>
              </a:rPr>
              <a:t> so using our house renovation analogy, if you specify that painting the kitchen walls is a Deliverable &amp; determine the standard for completion to be that all walls are painted yellow in matt paint, then this must be achieved for you can mark that Deliverable as complete</a:t>
            </a:r>
            <a:r>
              <a:rPr lang="en-IE" sz="1200" b="0" i="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smtClean="0">
                <a:solidFill>
                  <a:schemeClr val="tx1"/>
                </a:solidFill>
                <a:effectLst/>
                <a:latin typeface="+mn-lt"/>
                <a:ea typeface="+mn-ea"/>
                <a:cs typeface="+mn-cs"/>
              </a:rPr>
              <a:t>The most important thing about identifying</a:t>
            </a:r>
            <a:r>
              <a:rPr lang="en-IE" sz="1200" b="0" i="0" kern="1200" baseline="0" dirty="0" smtClean="0">
                <a:solidFill>
                  <a:schemeClr val="tx1"/>
                </a:solidFill>
                <a:effectLst/>
                <a:latin typeface="+mn-lt"/>
                <a:ea typeface="+mn-ea"/>
                <a:cs typeface="+mn-cs"/>
              </a:rPr>
              <a:t> Deliverables is that</a:t>
            </a:r>
            <a:r>
              <a:rPr lang="en-IE" sz="1200" b="0" i="0" kern="1200" dirty="0" smtClean="0">
                <a:solidFill>
                  <a:schemeClr val="tx1"/>
                </a:solidFill>
                <a:effectLst/>
                <a:latin typeface="+mn-lt"/>
                <a:ea typeface="+mn-ea"/>
                <a:cs typeface="+mn-cs"/>
              </a:rPr>
              <a:t> defining them directs your attention to </a:t>
            </a:r>
            <a:r>
              <a:rPr lang="en-IE" sz="1200" b="0" i="1" kern="1200" dirty="0" smtClean="0">
                <a:solidFill>
                  <a:schemeClr val="tx1"/>
                </a:solidFill>
                <a:effectLst/>
                <a:latin typeface="+mn-lt"/>
                <a:ea typeface="+mn-ea"/>
                <a:cs typeface="+mn-cs"/>
              </a:rPr>
              <a:t>outcomes </a:t>
            </a:r>
            <a:r>
              <a:rPr lang="en-IE" sz="1200" b="0" i="0" kern="1200" dirty="0" smtClean="0">
                <a:solidFill>
                  <a:schemeClr val="tx1"/>
                </a:solidFill>
                <a:effectLst/>
                <a:latin typeface="+mn-lt"/>
                <a:ea typeface="+mn-ea"/>
                <a:cs typeface="+mn-cs"/>
              </a:rPr>
              <a:t>rather than </a:t>
            </a:r>
            <a:r>
              <a:rPr lang="en-IE" sz="1200" b="0" i="1" kern="1200" dirty="0" smtClean="0">
                <a:solidFill>
                  <a:schemeClr val="tx1"/>
                </a:solidFill>
                <a:effectLst/>
                <a:latin typeface="+mn-lt"/>
                <a:ea typeface="+mn-ea"/>
                <a:cs typeface="+mn-cs"/>
              </a:rPr>
              <a:t>activities. </a:t>
            </a:r>
            <a:r>
              <a:rPr lang="en-IE" sz="1200" b="0" i="0" kern="1200" dirty="0" smtClean="0">
                <a:solidFill>
                  <a:schemeClr val="tx1"/>
                </a:solidFill>
                <a:effectLst/>
                <a:latin typeface="+mn-lt"/>
                <a:ea typeface="+mn-ea"/>
                <a:cs typeface="+mn-cs"/>
              </a:rPr>
              <a:t>And</a:t>
            </a:r>
            <a:r>
              <a:rPr lang="en-IE" sz="1200" b="0" i="0" kern="1200" baseline="0" dirty="0" smtClean="0">
                <a:solidFill>
                  <a:schemeClr val="tx1"/>
                </a:solidFill>
                <a:effectLst/>
                <a:latin typeface="+mn-lt"/>
                <a:ea typeface="+mn-ea"/>
                <a:cs typeface="+mn-cs"/>
              </a:rPr>
              <a:t> because </a:t>
            </a:r>
            <a:r>
              <a:rPr lang="en-IE" sz="1200" b="0" i="0" kern="1200" dirty="0" smtClean="0">
                <a:solidFill>
                  <a:schemeClr val="tx1"/>
                </a:solidFill>
                <a:effectLst/>
                <a:latin typeface="+mn-lt"/>
                <a:ea typeface="+mn-ea"/>
                <a:cs typeface="+mn-cs"/>
              </a:rPr>
              <a:t>your mind is directed to outcomes, this will immediately filter out a no of unnecessary activities &amp; cause you to identify and focus in on only the activities that are actually essential to the project. So don’t think of what</a:t>
            </a:r>
            <a:r>
              <a:rPr lang="en-IE" sz="1200" b="0" i="0" kern="1200" baseline="0" dirty="0" smtClean="0">
                <a:solidFill>
                  <a:schemeClr val="tx1"/>
                </a:solidFill>
                <a:effectLst/>
                <a:latin typeface="+mn-lt"/>
                <a:ea typeface="+mn-ea"/>
                <a:cs typeface="+mn-cs"/>
              </a:rPr>
              <a:t> activities you need to do at the outset – think of the Deliverables you’d like to see at the end &amp; then work backwards from there, determining only those activities necessary to complete that Deliverable.</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Milestones</a:t>
            </a:r>
          </a:p>
          <a:p>
            <a:pPr marL="171450" indent="-171450">
              <a:spcBef>
                <a:spcPts val="0"/>
              </a:spcBef>
              <a:buFont typeface="Arial" panose="020B0604020202020204" pitchFamily="34" charset="0"/>
              <a:buChar char="•"/>
            </a:pPr>
            <a:r>
              <a:rPr lang="en-US" sz="1200" kern="1200" dirty="0" smtClean="0">
                <a:solidFill>
                  <a:schemeClr val="tx1"/>
                </a:solidFill>
                <a:effectLst/>
                <a:latin typeface="+mn-lt"/>
                <a:ea typeface="+mn-ea"/>
                <a:cs typeface="+mn-cs"/>
              </a:rPr>
              <a:t>Milestones are different to Deliverables in that they’re significant events in the project,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signify the verification of completion of a project phase, a task, decision, or deliverable.  It is important to note that milestones are not work activities but rather significant events during the project lifecycle E.G. completion</a:t>
            </a:r>
            <a:r>
              <a:rPr lang="en-US" sz="1200" kern="1200" baseline="0" dirty="0" smtClean="0">
                <a:solidFill>
                  <a:schemeClr val="tx1"/>
                </a:solidFill>
                <a:effectLst/>
                <a:latin typeface="+mn-lt"/>
                <a:ea typeface="+mn-ea"/>
                <a:cs typeface="+mn-cs"/>
              </a:rPr>
              <a:t> of a Project Phase (i.e. Design etc.) or Completion of a Deliverable i.e. Staff Training</a:t>
            </a:r>
            <a:r>
              <a:rPr lang="en-US" sz="1200" kern="1200" dirty="0" smtClean="0">
                <a:solidFill>
                  <a:schemeClr val="tx1"/>
                </a:solidFill>
                <a:effectLst/>
                <a:latin typeface="+mn-lt"/>
                <a:ea typeface="+mn-ea"/>
                <a:cs typeface="+mn-cs"/>
              </a:rPr>
              <a:t>.</a:t>
            </a:r>
            <a:endParaRPr lang="en-IE" sz="1200" b="0" i="0" kern="1200" dirty="0" smtClean="0">
              <a:solidFill>
                <a:schemeClr val="tx1"/>
              </a:solidFill>
              <a:effectLst/>
              <a:latin typeface="+mn-lt"/>
              <a:ea typeface="+mn-ea"/>
              <a:cs typeface="+mn-cs"/>
            </a:endParaRPr>
          </a:p>
          <a:p>
            <a:pPr marL="171450" indent="-171450">
              <a:spcBef>
                <a:spcPts val="0"/>
              </a:spcBef>
              <a:buFont typeface="Arial" panose="020B0604020202020204" pitchFamily="34" charset="0"/>
              <a:buChar char="•"/>
            </a:pPr>
            <a:r>
              <a:rPr lang="en-IE" sz="1200" b="0" i="0" kern="1200" dirty="0" smtClean="0">
                <a:solidFill>
                  <a:schemeClr val="tx1"/>
                </a:solidFill>
                <a:effectLst/>
                <a:latin typeface="+mn-lt"/>
                <a:ea typeface="+mn-ea"/>
                <a:cs typeface="+mn-cs"/>
              </a:rPr>
              <a:t>Milestones help </a:t>
            </a:r>
            <a:r>
              <a:rPr lang="en-IE" sz="1200" b="0" i="0" kern="1200" baseline="0" dirty="0" smtClean="0">
                <a:solidFill>
                  <a:schemeClr val="tx1"/>
                </a:solidFill>
                <a:effectLst/>
                <a:latin typeface="+mn-lt"/>
                <a:ea typeface="+mn-ea"/>
                <a:cs typeface="+mn-cs"/>
              </a:rPr>
              <a:t>indicate to your Stakeholders that key progress is being made.</a:t>
            </a: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Document</a:t>
            </a:r>
            <a:r>
              <a:rPr lang="en-IE" sz="1200" b="1" i="0" kern="1200" baseline="0" dirty="0" smtClean="0">
                <a:solidFill>
                  <a:schemeClr val="tx1"/>
                </a:solidFill>
                <a:effectLst/>
                <a:latin typeface="+mn-lt"/>
                <a:ea typeface="+mn-ea"/>
                <a:cs typeface="+mn-cs"/>
              </a:rPr>
              <a:t> the Work Breakdown Structure (WBS)</a:t>
            </a:r>
            <a:endParaRPr lang="en-IE" sz="1200" b="1" i="0" kern="1200" dirty="0" smtClean="0">
              <a:solidFill>
                <a:schemeClr val="tx1"/>
              </a:solidFill>
              <a:effectLst/>
              <a:latin typeface="+mn-lt"/>
              <a:ea typeface="+mn-ea"/>
              <a:cs typeface="+mn-cs"/>
            </a:endParaRPr>
          </a:p>
          <a:p>
            <a:pPr marL="171450" indent="-171450">
              <a:spcBef>
                <a:spcPts val="0"/>
              </a:spcBef>
              <a:buFont typeface="Arial" panose="020B0604020202020204" pitchFamily="34" charset="0"/>
              <a:buChar char="•"/>
            </a:pPr>
            <a:r>
              <a:rPr lang="en-IE" sz="1200" b="0" i="0" kern="1200" dirty="0" smtClean="0">
                <a:solidFill>
                  <a:schemeClr val="tx1"/>
                </a:solidFill>
                <a:effectLst/>
                <a:latin typeface="+mn-lt"/>
                <a:ea typeface="+mn-ea"/>
                <a:cs typeface="+mn-cs"/>
              </a:rPr>
              <a:t>Once the Scope, Milestones &amp; Deliverables have been identified, the Work Breakdown</a:t>
            </a:r>
            <a:r>
              <a:rPr lang="en-IE" sz="1200" b="0" i="0" kern="1200" baseline="0" dirty="0" smtClean="0">
                <a:solidFill>
                  <a:schemeClr val="tx1"/>
                </a:solidFill>
                <a:effectLst/>
                <a:latin typeface="+mn-lt"/>
                <a:ea typeface="+mn-ea"/>
                <a:cs typeface="+mn-cs"/>
              </a:rPr>
              <a:t> Structure can be documented, as this is fleshed out from these elements. </a:t>
            </a:r>
          </a:p>
          <a:p>
            <a:pPr marL="171450" indent="-171450">
              <a:spcBef>
                <a:spcPts val="0"/>
              </a:spcBef>
              <a:buFont typeface="Arial" panose="020B0604020202020204" pitchFamily="34" charset="0"/>
              <a:buChar char="•"/>
            </a:pPr>
            <a:r>
              <a:rPr lang="en-IE" sz="1200" b="0" i="0" u="none" kern="1200" dirty="0" smtClean="0">
                <a:solidFill>
                  <a:schemeClr val="tx1"/>
                </a:solidFill>
                <a:effectLst/>
                <a:latin typeface="+mn-lt"/>
                <a:ea typeface="+mn-ea"/>
                <a:cs typeface="+mn-cs"/>
              </a:rPr>
              <a:t>The WBS is simply the list of activities</a:t>
            </a:r>
            <a:r>
              <a:rPr lang="en-IE" sz="1200" b="0" i="0" u="none" kern="1200" baseline="0" dirty="0" smtClean="0">
                <a:solidFill>
                  <a:schemeClr val="tx1"/>
                </a:solidFill>
                <a:effectLst/>
                <a:latin typeface="+mn-lt"/>
                <a:ea typeface="+mn-ea"/>
                <a:cs typeface="+mn-cs"/>
              </a:rPr>
              <a:t> &amp; tasks required to complete the Deliverables. </a:t>
            </a:r>
            <a:endParaRPr lang="en-IE" sz="1200" b="0" i="0" u="none" kern="1200" dirty="0" smtClean="0">
              <a:solidFill>
                <a:schemeClr val="tx1"/>
              </a:solidFill>
              <a:effectLst/>
              <a:latin typeface="+mn-lt"/>
              <a:ea typeface="+mn-ea"/>
              <a:cs typeface="+mn-cs"/>
            </a:endParaRPr>
          </a:p>
          <a:p>
            <a:pPr marL="171450" indent="-171450">
              <a:spcBef>
                <a:spcPts val="0"/>
              </a:spcBef>
              <a:buFont typeface="Arial" panose="020B0604020202020204" pitchFamily="34" charset="0"/>
              <a:buChar char="•"/>
            </a:pPr>
            <a:r>
              <a:rPr lang="en-IE" sz="1200" b="0" i="0" u="none" kern="1200" dirty="0" smtClean="0">
                <a:solidFill>
                  <a:schemeClr val="tx1"/>
                </a:solidFill>
                <a:effectLst/>
                <a:latin typeface="+mn-lt"/>
                <a:ea typeface="+mn-ea"/>
                <a:cs typeface="+mn-cs"/>
              </a:rPr>
              <a:t>The WBS is not the project schedule,</a:t>
            </a:r>
            <a:r>
              <a:rPr lang="en-IE" sz="1200" b="0" i="0" u="none" kern="1200" baseline="0" dirty="0" smtClean="0">
                <a:solidFill>
                  <a:schemeClr val="tx1"/>
                </a:solidFill>
                <a:effectLst/>
                <a:latin typeface="+mn-lt"/>
                <a:ea typeface="+mn-ea"/>
                <a:cs typeface="+mn-cs"/>
              </a:rPr>
              <a:t> but </a:t>
            </a:r>
            <a:r>
              <a:rPr lang="en-IE" sz="1200" b="0" i="0" u="none" kern="1200" dirty="0" smtClean="0">
                <a:solidFill>
                  <a:schemeClr val="tx1"/>
                </a:solidFill>
                <a:effectLst/>
                <a:latin typeface="+mn-lt"/>
                <a:ea typeface="+mn-ea"/>
                <a:cs typeface="+mn-cs"/>
              </a:rPr>
              <a:t>includes all the work to be done as part of the project regardless</a:t>
            </a:r>
            <a:r>
              <a:rPr lang="en-IE" sz="1200" b="0" i="0" u="none" kern="1200" baseline="0" dirty="0" smtClean="0">
                <a:solidFill>
                  <a:schemeClr val="tx1"/>
                </a:solidFill>
                <a:effectLst/>
                <a:latin typeface="+mn-lt"/>
                <a:ea typeface="+mn-ea"/>
                <a:cs typeface="+mn-cs"/>
              </a:rPr>
              <a:t> of who does it &amp; when it’s done.</a:t>
            </a:r>
            <a:r>
              <a:rPr lang="en-IE" sz="1200" b="0" i="0" u="none" kern="1200" dirty="0" smtClean="0">
                <a:solidFill>
                  <a:schemeClr val="tx1"/>
                </a:solidFill>
                <a:effectLst/>
                <a:latin typeface="+mn-lt"/>
                <a:ea typeface="+mn-ea"/>
                <a:cs typeface="+mn-cs"/>
              </a:rPr>
              <a:t> </a:t>
            </a:r>
          </a:p>
          <a:p>
            <a:pPr marL="171450" indent="-171450">
              <a:spcBef>
                <a:spcPts val="0"/>
              </a:spcBef>
              <a:buFont typeface="Arial" panose="020B0604020202020204" pitchFamily="34" charset="0"/>
              <a:buChar char="•"/>
            </a:pPr>
            <a:r>
              <a:rPr lang="en-IE" sz="1200" b="0" i="0" u="none" kern="1200" dirty="0" smtClean="0">
                <a:solidFill>
                  <a:schemeClr val="tx1"/>
                </a:solidFill>
                <a:effectLst/>
                <a:latin typeface="+mn-lt"/>
                <a:ea typeface="+mn-ea"/>
                <a:cs typeface="+mn-cs"/>
              </a:rPr>
              <a:t>It should be developed with the project team</a:t>
            </a:r>
            <a:r>
              <a:rPr lang="en-IE" sz="1200" b="0" i="0" u="none" kern="1200" baseline="0" dirty="0" smtClean="0">
                <a:solidFill>
                  <a:schemeClr val="tx1"/>
                </a:solidFill>
                <a:effectLst/>
                <a:latin typeface="+mn-lt"/>
                <a:ea typeface="+mn-ea"/>
                <a:cs typeface="+mn-cs"/>
              </a:rPr>
              <a:t> as this is your group of experts</a:t>
            </a:r>
            <a:r>
              <a:rPr lang="en-IE" sz="1200" b="0" i="0" u="none"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u="none" kern="1200" dirty="0" smtClean="0">
                <a:solidFill>
                  <a:schemeClr val="tx1"/>
                </a:solidFill>
                <a:effectLst/>
                <a:latin typeface="+mn-lt"/>
                <a:ea typeface="+mn-ea"/>
                <a:cs typeface="+mn-cs"/>
              </a:rPr>
              <a:t>A WBS should be very detailed,</a:t>
            </a:r>
            <a:r>
              <a:rPr lang="en-IE" sz="1200" b="0" i="0" u="none" kern="1200" baseline="0" dirty="0" smtClean="0">
                <a:solidFill>
                  <a:schemeClr val="tx1"/>
                </a:solidFill>
                <a:effectLst/>
                <a:latin typeface="+mn-lt"/>
                <a:ea typeface="+mn-ea"/>
                <a:cs typeface="+mn-cs"/>
              </a:rPr>
              <a:t> in that it should contain all activities &amp; tasks you feel need to be monitored to efficiently manage the Project, as PM. This means that for example, if renovating my house, I make a list of all activities I think need to be done &amp; then I break this down further into the list of tasks needed to complete those activities. However the level of detail I break each activity into depends on what I feel I need to track. So if I take one activity o the project such as ‘renovate kitchen’, I then make a list of all tasks needed to complete this i.e. buy new white goods, paint walls, re-floor, buy fixtures, however if I feel this </a:t>
            </a:r>
            <a:r>
              <a:rPr lang="en-IE" sz="1200" b="0" i="0" u="none" kern="1200" baseline="0" dirty="0" err="1" smtClean="0">
                <a:solidFill>
                  <a:schemeClr val="tx1"/>
                </a:solidFill>
                <a:effectLst/>
                <a:latin typeface="+mn-lt"/>
                <a:ea typeface="+mn-ea"/>
                <a:cs typeface="+mn-cs"/>
              </a:rPr>
              <a:t>isnt</a:t>
            </a:r>
            <a:r>
              <a:rPr lang="en-IE" sz="1200" b="0" i="0" u="none" kern="1200" baseline="0" dirty="0" smtClean="0">
                <a:solidFill>
                  <a:schemeClr val="tx1"/>
                </a:solidFill>
                <a:effectLst/>
                <a:latin typeface="+mn-lt"/>
                <a:ea typeface="+mn-ea"/>
                <a:cs typeface="+mn-cs"/>
              </a:rPr>
              <a:t> clear enough, for me to efficiently track the progress of things, I can break this down into sub-tasks, so for the activity ‘buy new white goods’ I can break this into the sub-tasks, ‘buy new microwave’, buy new fridge’, buy new washing machine’ etc. So essentially you drill down to the level of task you feel is needed to accurately track &amp; manage the Project. However in general, the rule of thumb is the more detail the better.  </a:t>
            </a:r>
            <a:endParaRPr lang="en-IE" sz="1200" b="0" i="0" u="none" kern="1200" dirty="0" smtClean="0">
              <a:solidFill>
                <a:schemeClr val="tx1"/>
              </a:solidFill>
              <a:effectLst/>
              <a:latin typeface="+mn-lt"/>
              <a:ea typeface="+mn-ea"/>
              <a:cs typeface="+mn-cs"/>
            </a:endParaRPr>
          </a:p>
          <a:p>
            <a:pPr marL="171450" indent="-171450">
              <a:spcBef>
                <a:spcPts val="0"/>
              </a:spcBef>
              <a:buFont typeface="Arial" panose="020B0604020202020204" pitchFamily="34" charset="0"/>
              <a:buChar char="•"/>
            </a:pPr>
            <a:r>
              <a:rPr lang="en-IE" sz="1200" b="0" i="0" u="none" kern="1200" dirty="0" smtClean="0">
                <a:solidFill>
                  <a:schemeClr val="tx1"/>
                </a:solidFill>
                <a:effectLst/>
                <a:latin typeface="+mn-lt"/>
                <a:ea typeface="+mn-ea"/>
                <a:cs typeface="+mn-cs"/>
              </a:rPr>
              <a:t>The activities identified as part of the WBS are used to form the Project Plan.</a:t>
            </a: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Identify the Required Resources &amp; Secure Time Commitment</a:t>
            </a:r>
          </a:p>
          <a:p>
            <a:pPr marL="0" indent="0">
              <a:spcBef>
                <a:spcPts val="0"/>
              </a:spcBef>
              <a:buNone/>
            </a:pPr>
            <a:r>
              <a:rPr lang="en-IE" sz="1200" b="0" i="0" kern="1200" dirty="0" smtClean="0">
                <a:solidFill>
                  <a:schemeClr val="tx1"/>
                </a:solidFill>
                <a:effectLst/>
                <a:latin typeface="+mn-lt"/>
                <a:ea typeface="+mn-ea"/>
                <a:cs typeface="+mn-cs"/>
              </a:rPr>
              <a:t>As mentioned, the</a:t>
            </a:r>
            <a:r>
              <a:rPr lang="en-IE" sz="1200" b="0" i="0" kern="1200" baseline="0" dirty="0" smtClean="0">
                <a:solidFill>
                  <a:schemeClr val="tx1"/>
                </a:solidFill>
                <a:effectLst/>
                <a:latin typeface="+mn-lt"/>
                <a:ea typeface="+mn-ea"/>
                <a:cs typeface="+mn-cs"/>
              </a:rPr>
              <a:t> various </a:t>
            </a:r>
            <a:r>
              <a:rPr lang="en-IE" sz="1200" b="1" i="0" kern="1200" baseline="0" dirty="0" smtClean="0">
                <a:solidFill>
                  <a:schemeClr val="tx1"/>
                </a:solidFill>
                <a:effectLst/>
                <a:latin typeface="+mn-lt"/>
                <a:ea typeface="+mn-ea"/>
                <a:cs typeface="+mn-cs"/>
              </a:rPr>
              <a:t>Stakeholders</a:t>
            </a:r>
            <a:r>
              <a:rPr lang="en-IE" sz="1200" b="0" i="0" kern="1200" baseline="0" dirty="0" smtClean="0">
                <a:solidFill>
                  <a:schemeClr val="tx1"/>
                </a:solidFill>
                <a:effectLst/>
                <a:latin typeface="+mn-lt"/>
                <a:ea typeface="+mn-ea"/>
                <a:cs typeface="+mn-cs"/>
              </a:rPr>
              <a:t> involved in the project need to be identified at the outset, so that the relevant roles &amp; responsibilities can be assigned. It is crucial to identify &amp; document all required Stakeholders as they each play key roles, without which the project would fail in some area. </a:t>
            </a:r>
          </a:p>
          <a:p>
            <a:pPr marL="0" indent="0">
              <a:spcBef>
                <a:spcPts val="0"/>
              </a:spcBef>
              <a:buNone/>
            </a:pPr>
            <a:r>
              <a:rPr lang="en-IE" sz="1200" b="0" i="0" kern="1200" baseline="0" dirty="0" smtClean="0">
                <a:solidFill>
                  <a:schemeClr val="tx1"/>
                </a:solidFill>
                <a:effectLst/>
                <a:latin typeface="+mn-lt"/>
                <a:ea typeface="+mn-ea"/>
                <a:cs typeface="+mn-cs"/>
              </a:rPr>
              <a:t>These should be agreed at a high level during the Project Initiation phase as mentioned, but then this list should be completed &amp; confirmed during the Planning phase.</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In relation to the </a:t>
            </a:r>
            <a:r>
              <a:rPr lang="en-IE" sz="1200" b="1" i="0" kern="1200" dirty="0" smtClean="0">
                <a:solidFill>
                  <a:schemeClr val="tx1"/>
                </a:solidFill>
                <a:effectLst/>
                <a:latin typeface="+mn-lt"/>
                <a:ea typeface="+mn-ea"/>
                <a:cs typeface="+mn-cs"/>
              </a:rPr>
              <a:t>Project Team</a:t>
            </a:r>
            <a:r>
              <a:rPr lang="en-IE" sz="1200" b="0" i="0" kern="1200" baseline="0" dirty="0" smtClean="0">
                <a:solidFill>
                  <a:schemeClr val="tx1"/>
                </a:solidFill>
                <a:effectLst/>
                <a:latin typeface="+mn-lt"/>
                <a:ea typeface="+mn-ea"/>
                <a:cs typeface="+mn-cs"/>
              </a:rPr>
              <a:t>, which is that group of experts who will provide key knowledge as well as complete the core tasks required to meet the project deliverables, different types of resources are required </a:t>
            </a:r>
            <a:r>
              <a:rPr lang="en-IE" sz="1200" b="0" i="0" kern="1200" dirty="0" smtClean="0">
                <a:solidFill>
                  <a:schemeClr val="tx1"/>
                </a:solidFill>
                <a:effectLst/>
                <a:latin typeface="+mn-lt"/>
                <a:ea typeface="+mn-ea"/>
                <a:cs typeface="+mn-cs"/>
              </a:rPr>
              <a:t>depending</a:t>
            </a:r>
            <a:r>
              <a:rPr lang="en-IE" sz="1200" b="0" i="0" kern="1200" baseline="0" dirty="0" smtClean="0">
                <a:solidFill>
                  <a:schemeClr val="tx1"/>
                </a:solidFill>
                <a:effectLst/>
                <a:latin typeface="+mn-lt"/>
                <a:ea typeface="+mn-ea"/>
                <a:cs typeface="+mn-cs"/>
              </a:rPr>
              <a:t> on the type of work being carried out. The best way to approach resourcing a project is start with a view of what types of tasks are involved, which comes from the WBS, &amp; then identify what types of resources are needed to execute the required Deliverables. </a:t>
            </a:r>
          </a:p>
          <a:p>
            <a:pPr marL="0" indent="0">
              <a:spcBef>
                <a:spcPts val="0"/>
              </a:spcBef>
              <a:buNone/>
            </a:pPr>
            <a:endParaRPr lang="en-IE" sz="1200" b="0" i="0" kern="1200" baseline="0" dirty="0" smtClean="0">
              <a:solidFill>
                <a:schemeClr val="tx1"/>
              </a:solidFill>
              <a:effectLst/>
              <a:latin typeface="+mn-lt"/>
              <a:ea typeface="+mn-ea"/>
              <a:cs typeface="+mn-cs"/>
            </a:endParaRPr>
          </a:p>
          <a:p>
            <a:pPr marL="0" indent="0">
              <a:spcBef>
                <a:spcPts val="0"/>
              </a:spcBef>
              <a:buNone/>
            </a:pPr>
            <a:r>
              <a:rPr lang="en-IE" sz="1200" b="0" i="0" kern="1200" baseline="0" dirty="0" smtClean="0">
                <a:solidFill>
                  <a:schemeClr val="tx1"/>
                </a:solidFill>
                <a:effectLst/>
                <a:latin typeface="+mn-lt"/>
                <a:ea typeface="+mn-ea"/>
                <a:cs typeface="+mn-cs"/>
              </a:rPr>
              <a:t>Once the required resources have been identified, their </a:t>
            </a:r>
            <a:r>
              <a:rPr lang="en-IE" sz="1200" b="1" i="0" kern="1200" baseline="0" dirty="0" smtClean="0">
                <a:solidFill>
                  <a:schemeClr val="tx1"/>
                </a:solidFill>
                <a:effectLst/>
                <a:latin typeface="+mn-lt"/>
                <a:ea typeface="+mn-ea"/>
                <a:cs typeface="+mn-cs"/>
              </a:rPr>
              <a:t>time commitments </a:t>
            </a:r>
            <a:r>
              <a:rPr lang="en-IE" sz="1200" b="0" i="0" kern="1200" baseline="0" dirty="0" smtClean="0">
                <a:solidFill>
                  <a:schemeClr val="tx1"/>
                </a:solidFill>
                <a:effectLst/>
                <a:latin typeface="+mn-lt"/>
                <a:ea typeface="+mn-ea"/>
                <a:cs typeface="+mn-cs"/>
              </a:rPr>
              <a:t>need to be established. This can be a very challenging part of the project planning phase as not all types of resources are available within every Organisation &amp; not all available resources have the required amount of time to allocate to this work, as they all currently have day-jobs &amp; may not be able to adapt their schedule or reallocate work.</a:t>
            </a:r>
          </a:p>
          <a:p>
            <a:pPr marL="171450" indent="-171450">
              <a:spcBef>
                <a:spcPts val="0"/>
              </a:spcBef>
              <a:buFont typeface="Arial" panose="020B0604020202020204" pitchFamily="34" charset="0"/>
              <a:buChar char="•"/>
            </a:pPr>
            <a:r>
              <a:rPr lang="en-IE" sz="1200" b="0" i="0" kern="1200" dirty="0" smtClean="0">
                <a:solidFill>
                  <a:schemeClr val="tx1"/>
                </a:solidFill>
                <a:effectLst/>
                <a:latin typeface="+mn-lt"/>
                <a:ea typeface="+mn-ea"/>
                <a:cs typeface="+mn-cs"/>
              </a:rPr>
              <a:t>Where </a:t>
            </a:r>
            <a:r>
              <a:rPr lang="en-IE" sz="1200" b="1" i="0" kern="1200" dirty="0" smtClean="0">
                <a:solidFill>
                  <a:schemeClr val="tx1"/>
                </a:solidFill>
                <a:effectLst/>
                <a:latin typeface="+mn-lt"/>
                <a:ea typeface="+mn-ea"/>
                <a:cs typeface="+mn-cs"/>
              </a:rPr>
              <a:t>resource</a:t>
            </a:r>
            <a:r>
              <a:rPr lang="en-IE" sz="1200" b="1" i="0" kern="1200" baseline="0" dirty="0" smtClean="0">
                <a:solidFill>
                  <a:schemeClr val="tx1"/>
                </a:solidFill>
                <a:effectLst/>
                <a:latin typeface="+mn-lt"/>
                <a:ea typeface="+mn-ea"/>
                <a:cs typeface="+mn-cs"/>
              </a:rPr>
              <a:t> types </a:t>
            </a:r>
            <a:r>
              <a:rPr lang="en-IE" sz="1200" b="0" i="0" kern="1200" baseline="0" dirty="0" smtClean="0">
                <a:solidFill>
                  <a:schemeClr val="tx1"/>
                </a:solidFill>
                <a:effectLst/>
                <a:latin typeface="+mn-lt"/>
                <a:ea typeface="+mn-ea"/>
                <a:cs typeface="+mn-cs"/>
              </a:rPr>
              <a:t>are not available in the organisation, external resources can be hired temporarily to complete the required activities. This is very common for project work &amp; can be a good opportunity to learn from external resources who possess skills which aren’t currently available in the Organisation.</a:t>
            </a:r>
          </a:p>
          <a:p>
            <a:pPr marL="171450" indent="-171450">
              <a:spcBef>
                <a:spcPts val="0"/>
              </a:spcBef>
              <a:buFont typeface="Arial" panose="020B0604020202020204" pitchFamily="34" charset="0"/>
              <a:buChar char="•"/>
            </a:pPr>
            <a:r>
              <a:rPr lang="en-IE" sz="1200" b="0" i="0" kern="1200" baseline="0" dirty="0" smtClean="0">
                <a:solidFill>
                  <a:schemeClr val="tx1"/>
                </a:solidFill>
                <a:effectLst/>
                <a:latin typeface="+mn-lt"/>
                <a:ea typeface="+mn-ea"/>
                <a:cs typeface="+mn-cs"/>
              </a:rPr>
              <a:t>Where </a:t>
            </a:r>
            <a:r>
              <a:rPr lang="en-IE" sz="1200" b="1" i="0" kern="1200" baseline="0" dirty="0" smtClean="0">
                <a:solidFill>
                  <a:schemeClr val="tx1"/>
                </a:solidFill>
                <a:effectLst/>
                <a:latin typeface="+mn-lt"/>
                <a:ea typeface="+mn-ea"/>
                <a:cs typeface="+mn-cs"/>
              </a:rPr>
              <a:t>existing Resources </a:t>
            </a:r>
            <a:r>
              <a:rPr lang="en-IE" sz="1200" b="0" i="0" kern="1200" baseline="0" dirty="0" smtClean="0">
                <a:solidFill>
                  <a:schemeClr val="tx1"/>
                </a:solidFill>
                <a:effectLst/>
                <a:latin typeface="+mn-lt"/>
                <a:ea typeface="+mn-ea"/>
                <a:cs typeface="+mn-cs"/>
              </a:rPr>
              <a:t>do not have the time to allocate to the project, an Executive decision must be made by the Project Steering Group as to whether the existing work of certain resources needs to be re-allocated by </a:t>
            </a:r>
            <a:r>
              <a:rPr lang="en-IE" sz="1200" b="0" i="0" kern="1200" baseline="0" dirty="0" err="1" smtClean="0">
                <a:solidFill>
                  <a:schemeClr val="tx1"/>
                </a:solidFill>
                <a:effectLst/>
                <a:latin typeface="+mn-lt"/>
                <a:ea typeface="+mn-ea"/>
                <a:cs typeface="+mn-cs"/>
              </a:rPr>
              <a:t>Mgmt</a:t>
            </a:r>
            <a:r>
              <a:rPr lang="en-IE" sz="1200" b="0" i="0" kern="1200" baseline="0" dirty="0" smtClean="0">
                <a:solidFill>
                  <a:schemeClr val="tx1"/>
                </a:solidFill>
                <a:effectLst/>
                <a:latin typeface="+mn-lt"/>
                <a:ea typeface="+mn-ea"/>
                <a:cs typeface="+mn-cs"/>
              </a:rPr>
              <a:t> if possible. If this </a:t>
            </a:r>
            <a:r>
              <a:rPr lang="en-IE" sz="1200" b="0" i="0" kern="1200" baseline="0" dirty="0" err="1" smtClean="0">
                <a:solidFill>
                  <a:schemeClr val="tx1"/>
                </a:solidFill>
                <a:effectLst/>
                <a:latin typeface="+mn-lt"/>
                <a:ea typeface="+mn-ea"/>
                <a:cs typeface="+mn-cs"/>
              </a:rPr>
              <a:t>isnt</a:t>
            </a:r>
            <a:r>
              <a:rPr lang="en-IE" sz="1200" b="0" i="0" kern="1200" baseline="0" dirty="0" smtClean="0">
                <a:solidFill>
                  <a:schemeClr val="tx1"/>
                </a:solidFill>
                <a:effectLst/>
                <a:latin typeface="+mn-lt"/>
                <a:ea typeface="+mn-ea"/>
                <a:cs typeface="+mn-cs"/>
              </a:rPr>
              <a:t> possible then additional external resources with specific content knowledge may be required. </a:t>
            </a: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The Project Manager</a:t>
            </a:r>
            <a:r>
              <a:rPr lang="en-IE" sz="1200" b="0" i="0" kern="1200" baseline="0" dirty="0" smtClean="0">
                <a:solidFill>
                  <a:schemeClr val="tx1"/>
                </a:solidFill>
                <a:effectLst/>
                <a:latin typeface="+mn-lt"/>
                <a:ea typeface="+mn-ea"/>
                <a:cs typeface="+mn-cs"/>
              </a:rPr>
              <a:t> would work with the Project Sponsor &amp; HR to identify suitable external resources as needed.</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Once all Stakeholders &amp; Resources are confirmed</a:t>
            </a:r>
            <a:r>
              <a:rPr lang="en-IE" sz="1200" b="0" i="0" kern="1200" baseline="0" dirty="0" smtClean="0">
                <a:solidFill>
                  <a:schemeClr val="tx1"/>
                </a:solidFill>
                <a:effectLst/>
                <a:latin typeface="+mn-lt"/>
                <a:ea typeface="+mn-ea"/>
                <a:cs typeface="+mn-cs"/>
              </a:rPr>
              <a:t> &amp; appointed, the Project Manager needs to convene each group for a </a:t>
            </a:r>
            <a:r>
              <a:rPr lang="en-IE" sz="1200" b="1" i="0" kern="1200" baseline="0" dirty="0" smtClean="0">
                <a:solidFill>
                  <a:schemeClr val="tx1"/>
                </a:solidFill>
                <a:effectLst/>
                <a:latin typeface="+mn-lt"/>
                <a:ea typeface="+mn-ea"/>
                <a:cs typeface="+mn-cs"/>
              </a:rPr>
              <a:t>Project Kick-Off Meeting</a:t>
            </a:r>
            <a:r>
              <a:rPr lang="en-IE" sz="1200" b="0" i="0" kern="1200" baseline="0" dirty="0" smtClean="0">
                <a:solidFill>
                  <a:schemeClr val="tx1"/>
                </a:solidFill>
                <a:effectLst/>
                <a:latin typeface="+mn-lt"/>
                <a:ea typeface="+mn-ea"/>
                <a:cs typeface="+mn-cs"/>
              </a:rPr>
              <a:t>, where they outline the plan for that particular group, based on the Work Breakdown Structure identified. This can then be refined as needed &amp; used to create a more accurate Project Plan.</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 </a:t>
            </a:r>
          </a:p>
          <a:p>
            <a:pPr marL="0" indent="0">
              <a:spcBef>
                <a:spcPts val="0"/>
              </a:spcBef>
              <a:buNone/>
            </a:pPr>
            <a:r>
              <a:rPr lang="en-IE" sz="1200" b="1" i="0" kern="1200" dirty="0" smtClean="0">
                <a:solidFill>
                  <a:schemeClr val="tx1"/>
                </a:solidFill>
                <a:effectLst/>
                <a:latin typeface="+mn-lt"/>
                <a:ea typeface="+mn-ea"/>
                <a:cs typeface="+mn-cs"/>
              </a:rPr>
              <a:t>Estimate the Delivery Schedule</a:t>
            </a:r>
          </a:p>
          <a:p>
            <a:pPr marL="0" indent="0">
              <a:spcBef>
                <a:spcPts val="0"/>
              </a:spcBef>
              <a:buNone/>
            </a:pPr>
            <a:r>
              <a:rPr lang="en-IE" sz="1200" b="0" i="0" kern="1200" dirty="0" smtClean="0">
                <a:solidFill>
                  <a:schemeClr val="tx1"/>
                </a:solidFill>
                <a:effectLst/>
                <a:latin typeface="+mn-lt"/>
                <a:ea typeface="+mn-ea"/>
                <a:cs typeface="+mn-cs"/>
              </a:rPr>
              <a:t>A project schedule must meet three key criteria to be complete: It must have buy-in from Project Stakeholders, must be achievable, and must be realistic.</a:t>
            </a:r>
          </a:p>
          <a:p>
            <a:pPr marL="0" indent="0">
              <a:spcBef>
                <a:spcPts val="0"/>
              </a:spcBef>
              <a:buNone/>
            </a:pPr>
            <a:r>
              <a:rPr lang="en-IE" sz="1200" b="0" i="0" kern="1200" dirty="0" smtClean="0">
                <a:solidFill>
                  <a:schemeClr val="tx1"/>
                </a:solidFill>
                <a:effectLst/>
                <a:latin typeface="+mn-lt"/>
                <a:ea typeface="+mn-ea"/>
                <a:cs typeface="+mn-cs"/>
              </a:rPr>
              <a:t>Developing a Delivery Schedule is a four-step process: </a:t>
            </a:r>
          </a:p>
          <a:p>
            <a:pPr marL="228600" indent="-228600">
              <a:spcBef>
                <a:spcPts val="0"/>
              </a:spcBef>
              <a:buAutoNum type="arabicParenBoth"/>
            </a:pPr>
            <a:r>
              <a:rPr lang="en-IE" sz="1200" b="0" i="0" kern="1200" dirty="0" smtClean="0">
                <a:solidFill>
                  <a:schemeClr val="tx1"/>
                </a:solidFill>
                <a:effectLst/>
                <a:latin typeface="+mn-lt"/>
                <a:ea typeface="+mn-ea"/>
                <a:cs typeface="+mn-cs"/>
              </a:rPr>
              <a:t>define work activities </a:t>
            </a:r>
          </a:p>
          <a:p>
            <a:pPr marL="228600" indent="-228600">
              <a:spcBef>
                <a:spcPts val="0"/>
              </a:spcBef>
              <a:buAutoNum type="arabicParenBoth"/>
            </a:pPr>
            <a:r>
              <a:rPr lang="en-IE" sz="1200" b="0" i="0" kern="1200" dirty="0" smtClean="0">
                <a:solidFill>
                  <a:schemeClr val="tx1"/>
                </a:solidFill>
                <a:effectLst/>
                <a:latin typeface="+mn-lt"/>
                <a:ea typeface="+mn-ea"/>
                <a:cs typeface="+mn-cs"/>
              </a:rPr>
              <a:t>identify tasks involved in each work activity </a:t>
            </a:r>
          </a:p>
          <a:p>
            <a:pPr marL="228600" indent="-228600">
              <a:spcBef>
                <a:spcPts val="0"/>
              </a:spcBef>
              <a:buAutoNum type="arabicParenBoth"/>
            </a:pPr>
            <a:r>
              <a:rPr lang="en-IE" sz="1200" b="0" i="0" kern="1200" dirty="0" smtClean="0">
                <a:solidFill>
                  <a:schemeClr val="tx1"/>
                </a:solidFill>
                <a:effectLst/>
                <a:latin typeface="+mn-lt"/>
                <a:ea typeface="+mn-ea"/>
                <a:cs typeface="+mn-cs"/>
              </a:rPr>
              <a:t>estimate effort and duration of each task </a:t>
            </a:r>
          </a:p>
          <a:p>
            <a:pPr marL="228600" indent="-228600">
              <a:spcBef>
                <a:spcPts val="0"/>
              </a:spcBef>
              <a:buAutoNum type="arabicParenBoth"/>
            </a:pPr>
            <a:r>
              <a:rPr lang="en-IE" sz="1200" b="0" i="0" kern="1200" dirty="0" smtClean="0">
                <a:solidFill>
                  <a:schemeClr val="tx1"/>
                </a:solidFill>
                <a:effectLst/>
                <a:latin typeface="+mn-lt"/>
                <a:ea typeface="+mn-ea"/>
                <a:cs typeface="+mn-cs"/>
              </a:rPr>
              <a:t>apply resource availability</a:t>
            </a: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Estimating </a:t>
            </a:r>
            <a:r>
              <a:rPr lang="en-IE" sz="1200" b="1" i="0" kern="1200" dirty="0" smtClean="0">
                <a:solidFill>
                  <a:schemeClr val="tx1"/>
                </a:solidFill>
                <a:effectLst/>
                <a:latin typeface="+mn-lt"/>
                <a:ea typeface="+mn-ea"/>
                <a:cs typeface="+mn-cs"/>
              </a:rPr>
              <a:t>task duration </a:t>
            </a:r>
            <a:r>
              <a:rPr lang="en-IE" sz="1200" b="0" i="0" kern="1200" dirty="0" smtClean="0">
                <a:solidFill>
                  <a:schemeClr val="tx1"/>
                </a:solidFill>
                <a:effectLst/>
                <a:latin typeface="+mn-lt"/>
                <a:ea typeface="+mn-ea"/>
                <a:cs typeface="+mn-cs"/>
              </a:rPr>
              <a:t>can be difficult at times &amp;</a:t>
            </a:r>
            <a:r>
              <a:rPr lang="en-IE" sz="1200" b="0" i="0" kern="1200" baseline="0" dirty="0" smtClean="0">
                <a:solidFill>
                  <a:schemeClr val="tx1"/>
                </a:solidFill>
                <a:effectLst/>
                <a:latin typeface="+mn-lt"/>
                <a:ea typeface="+mn-ea"/>
                <a:cs typeface="+mn-cs"/>
              </a:rPr>
              <a:t> you will get more accurate at this over time, with experience, however the standard approach is to review your WBS &amp; identify those resources completing the tasks &amp; get each resource to put a time estimate against each task they will be completing. As they are the experts in this area &amp; will be completing this task themselves, they are best placed to estimate this work. However they also need to apply their availability to this, therefore if they estimate that completing a certain task will take 8 hours, but they are only available for 4 hours on Monday &amp; 4 hours on Wednesday, the due date for this task will need to reflect this.</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In relation to estimated</a:t>
            </a:r>
            <a:r>
              <a:rPr lang="en-IE" sz="1200" b="0" i="0" kern="1200" baseline="0" dirty="0" smtClean="0">
                <a:solidFill>
                  <a:schemeClr val="tx1"/>
                </a:solidFill>
                <a:effectLst/>
                <a:latin typeface="+mn-lt"/>
                <a:ea typeface="+mn-ea"/>
                <a:cs typeface="+mn-cs"/>
              </a:rPr>
              <a:t> effort it is always good to build in some </a:t>
            </a:r>
            <a:r>
              <a:rPr lang="en-IE" sz="1200" b="1" i="0" kern="1200" baseline="0" dirty="0" smtClean="0">
                <a:solidFill>
                  <a:schemeClr val="tx1"/>
                </a:solidFill>
                <a:effectLst/>
                <a:latin typeface="+mn-lt"/>
                <a:ea typeface="+mn-ea"/>
                <a:cs typeface="+mn-cs"/>
              </a:rPr>
              <a:t>contingency </a:t>
            </a:r>
            <a:r>
              <a:rPr lang="en-IE" sz="1200" b="0" i="0" kern="1200" baseline="0" dirty="0" smtClean="0">
                <a:solidFill>
                  <a:schemeClr val="tx1"/>
                </a:solidFill>
                <a:effectLst/>
                <a:latin typeface="+mn-lt"/>
                <a:ea typeface="+mn-ea"/>
                <a:cs typeface="+mn-cs"/>
              </a:rPr>
              <a:t>to this to ensure you are not too tight on the timelines &amp; end up falling behind schedule. If you do not add some contingency you are essentially saying that your estimates are 100% accurate which is rarely true. In relation to effort, ask the resources to provide a realistic estimate &amp; for any task that is uncertain or complex, allow some extra time on top of the estimate. Particularly if the resources involved have not done these tasks before or have never worked to tight project deadlines.</a:t>
            </a:r>
          </a:p>
          <a:p>
            <a:pPr marL="0" indent="0">
              <a:spcBef>
                <a:spcPts val="0"/>
              </a:spcBef>
              <a:buNone/>
            </a:pPr>
            <a:r>
              <a:rPr lang="en-IE" sz="1200" b="0" i="0" kern="1200" baseline="0" dirty="0" smtClean="0">
                <a:solidFill>
                  <a:schemeClr val="tx1"/>
                </a:solidFill>
                <a:effectLst/>
                <a:latin typeface="+mn-lt"/>
                <a:ea typeface="+mn-ea"/>
                <a:cs typeface="+mn-cs"/>
              </a:rPr>
              <a:t>The worst scenario is to end up slogging towards the end of the project just to meet the Deadlines, so ensure your effort estimates are as realistic as possible.</a:t>
            </a:r>
            <a:endParaRPr lang="en-IE" sz="1200" b="0" i="0" kern="1200" dirty="0" smtClean="0">
              <a:solidFill>
                <a:schemeClr val="tx1"/>
              </a:solidFill>
              <a:effectLst/>
              <a:latin typeface="+mn-lt"/>
              <a:ea typeface="+mn-ea"/>
              <a:cs typeface="+mn-cs"/>
            </a:endParaRPr>
          </a:p>
          <a:p>
            <a:pPr marL="0" indent="0">
              <a:spcBef>
                <a:spcPts val="0"/>
              </a:spcBef>
              <a:buNone/>
            </a:pPr>
            <a:endParaRPr lang="en-IE" sz="1200" b="1"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Create Budget Plan</a:t>
            </a:r>
          </a:p>
          <a:p>
            <a:pPr marL="0" indent="0">
              <a:spcBef>
                <a:spcPts val="0"/>
              </a:spcBef>
              <a:buNone/>
            </a:pPr>
            <a:r>
              <a:rPr lang="en-IE" sz="1200" b="0" i="0" kern="1200" dirty="0" smtClean="0">
                <a:solidFill>
                  <a:schemeClr val="tx1"/>
                </a:solidFill>
                <a:effectLst/>
                <a:latin typeface="+mn-lt"/>
                <a:ea typeface="+mn-ea"/>
                <a:cs typeface="+mn-cs"/>
              </a:rPr>
              <a:t>At</a:t>
            </a:r>
            <a:r>
              <a:rPr lang="en-IE" sz="1200" b="0" i="0" kern="1200" baseline="0" dirty="0" smtClean="0">
                <a:solidFill>
                  <a:schemeClr val="tx1"/>
                </a:solidFill>
                <a:effectLst/>
                <a:latin typeface="+mn-lt"/>
                <a:ea typeface="+mn-ea"/>
                <a:cs typeface="+mn-cs"/>
              </a:rPr>
              <a:t> the outset of the project, the project budget will have been approved &amp; the Project Manager must track to this figure at all times to ensure the project does not exceed the agreed amount. </a:t>
            </a:r>
          </a:p>
          <a:p>
            <a:pPr marL="0" indent="0">
              <a:spcBef>
                <a:spcPts val="0"/>
              </a:spcBef>
              <a:buNone/>
            </a:pPr>
            <a:r>
              <a:rPr lang="en-IE" sz="1200" b="0" i="0" kern="1200" baseline="0" dirty="0" smtClean="0">
                <a:solidFill>
                  <a:schemeClr val="tx1"/>
                </a:solidFill>
                <a:effectLst/>
                <a:latin typeface="+mn-lt"/>
                <a:ea typeface="+mn-ea"/>
                <a:cs typeface="+mn-cs"/>
              </a:rPr>
              <a:t>So when you start the planning phase, Finance </a:t>
            </a:r>
            <a:r>
              <a:rPr lang="en-IE" sz="1200" b="0" i="0" kern="1200" baseline="0" dirty="0" err="1" smtClean="0">
                <a:solidFill>
                  <a:schemeClr val="tx1"/>
                </a:solidFill>
                <a:effectLst/>
                <a:latin typeface="+mn-lt"/>
                <a:ea typeface="+mn-ea"/>
                <a:cs typeface="+mn-cs"/>
              </a:rPr>
              <a:t>dept</a:t>
            </a:r>
            <a:r>
              <a:rPr lang="en-IE" sz="1200" b="0" i="0" kern="1200" baseline="0" dirty="0" smtClean="0">
                <a:solidFill>
                  <a:schemeClr val="tx1"/>
                </a:solidFill>
                <a:effectLst/>
                <a:latin typeface="+mn-lt"/>
                <a:ea typeface="+mn-ea"/>
                <a:cs typeface="+mn-cs"/>
              </a:rPr>
              <a:t> should be engaged by the Project Manager to ascertain if there is a dedicated budget code in addition to activity codes for your project. It is crucial that any work being charged to the Project, is allocated to the correct code so this should be agreed up-front before any costs are incurred. </a:t>
            </a:r>
          </a:p>
          <a:p>
            <a:pPr marL="0" indent="0">
              <a:spcBef>
                <a:spcPts val="0"/>
              </a:spcBef>
              <a:buNone/>
            </a:pPr>
            <a:r>
              <a:rPr lang="en-IE" sz="1200" b="0" i="0" kern="1200" baseline="0" dirty="0" smtClean="0">
                <a:solidFill>
                  <a:schemeClr val="tx1"/>
                </a:solidFill>
                <a:effectLst/>
                <a:latin typeface="+mn-lt"/>
                <a:ea typeface="+mn-ea"/>
                <a:cs typeface="+mn-cs"/>
              </a:rPr>
              <a:t>In addition, all Project costs need to be accurately tracked, particularly if there are monetary benefits associated with the project goals. </a:t>
            </a:r>
          </a:p>
          <a:p>
            <a:pPr marL="0" indent="0">
              <a:spcBef>
                <a:spcPts val="0"/>
              </a:spcBef>
              <a:buNone/>
            </a:pPr>
            <a:r>
              <a:rPr lang="en-IE" sz="1200" b="0" i="0" kern="1200" baseline="0" dirty="0" smtClean="0">
                <a:solidFill>
                  <a:schemeClr val="tx1"/>
                </a:solidFill>
                <a:effectLst/>
                <a:latin typeface="+mn-lt"/>
                <a:ea typeface="+mn-ea"/>
                <a:cs typeface="+mn-cs"/>
              </a:rPr>
              <a:t>Where costs are incurred, it should be clarified with Finance whether a PO is necessary &amp; if so, who is required to complete this. This may be the Project Manager or other Stakeholders on the project, however the Project Manager should have oversight of all costs &amp; track these on the Budget Plan.</a:t>
            </a:r>
          </a:p>
          <a:p>
            <a:pPr marL="0" indent="0">
              <a:spcBef>
                <a:spcPts val="0"/>
              </a:spcBef>
              <a:buNone/>
            </a:pPr>
            <a:r>
              <a:rPr lang="en-IE" sz="1200" b="0" i="0" kern="1200" baseline="0" dirty="0" smtClean="0">
                <a:solidFill>
                  <a:schemeClr val="tx1"/>
                </a:solidFill>
                <a:effectLst/>
                <a:latin typeface="+mn-lt"/>
                <a:ea typeface="+mn-ea"/>
                <a:cs typeface="+mn-cs"/>
              </a:rPr>
              <a:t>If any Invoices need approval by the Project Manager on a project, they should review the work  completed for each invoice prior to approving this to the relevant dept.</a:t>
            </a:r>
            <a:endParaRPr lang="en-I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baseline="0" dirty="0" smtClean="0">
                <a:solidFill>
                  <a:schemeClr val="tx1"/>
                </a:solidFill>
                <a:effectLst/>
                <a:latin typeface="+mn-lt"/>
                <a:ea typeface="+mn-ea"/>
                <a:cs typeface="+mn-cs"/>
              </a:rPr>
              <a:t>Budgets however should not be thought of as targets &amp; at each point in the Delivery schedule, budget requests should be submitted to the Steering Group or other designated Approval Body, to get approval for the funds to be drawn down. Often a high level budget was estimated at the outset therefore there is always a risk that the actual work involved will end up costing more, therefore it is important to continuously track the costs involved &amp; ensure accurate </a:t>
            </a:r>
            <a:r>
              <a:rPr lang="en-IE" sz="1200" b="0" i="0" kern="1200" baseline="0" dirty="0" err="1" smtClean="0">
                <a:solidFill>
                  <a:schemeClr val="tx1"/>
                </a:solidFill>
                <a:effectLst/>
                <a:latin typeface="+mn-lt"/>
                <a:ea typeface="+mn-ea"/>
                <a:cs typeface="+mn-cs"/>
              </a:rPr>
              <a:t>costings</a:t>
            </a:r>
            <a:r>
              <a:rPr lang="en-IE" sz="1200" b="0" i="0" kern="1200" baseline="0" dirty="0" smtClean="0">
                <a:solidFill>
                  <a:schemeClr val="tx1"/>
                </a:solidFill>
                <a:effectLst/>
                <a:latin typeface="+mn-lt"/>
                <a:ea typeface="+mn-ea"/>
                <a:cs typeface="+mn-cs"/>
              </a:rPr>
              <a:t> are received from any service providers as early as possible so that any potential budget excesses can be flagged in sufficient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baseline="0" dirty="0" smtClean="0">
                <a:solidFill>
                  <a:schemeClr val="tx1"/>
                </a:solidFill>
                <a:effectLst/>
                <a:latin typeface="+mn-lt"/>
                <a:ea typeface="+mn-ea"/>
                <a:cs typeface="+mn-cs"/>
              </a:rPr>
              <a:t>Again in relation to the budget, </a:t>
            </a:r>
            <a:r>
              <a:rPr lang="en-IE" sz="1200" b="1" i="0" kern="1200" baseline="0" dirty="0" smtClean="0">
                <a:solidFill>
                  <a:schemeClr val="tx1"/>
                </a:solidFill>
                <a:effectLst/>
                <a:latin typeface="+mn-lt"/>
                <a:ea typeface="+mn-ea"/>
                <a:cs typeface="+mn-cs"/>
              </a:rPr>
              <a:t>Contingency</a:t>
            </a:r>
            <a:r>
              <a:rPr lang="en-IE" sz="1200" b="0" i="0" kern="1200" baseline="0" dirty="0" smtClean="0">
                <a:solidFill>
                  <a:schemeClr val="tx1"/>
                </a:solidFill>
                <a:effectLst/>
                <a:latin typeface="+mn-lt"/>
                <a:ea typeface="+mn-ea"/>
                <a:cs typeface="+mn-cs"/>
              </a:rPr>
              <a:t> is needed to cover unknown conditions, allowance for design growth, errors in the contract drawings, </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baseline="0" dirty="0" smtClean="0">
                <a:solidFill>
                  <a:schemeClr val="tx1"/>
                </a:solidFill>
                <a:effectLst/>
                <a:latin typeface="+mn-lt"/>
                <a:ea typeface="+mn-ea"/>
                <a:cs typeface="+mn-cs"/>
              </a:rPr>
              <a:t>inaccurate pricing, price escalation, and minor changes within the project scope </a:t>
            </a:r>
            <a:r>
              <a:rPr lang="en-IE" sz="1200" b="0" i="0" kern="1200" baseline="0" dirty="0" err="1" smtClean="0">
                <a:solidFill>
                  <a:schemeClr val="tx1"/>
                </a:solidFill>
                <a:effectLst/>
                <a:latin typeface="+mn-lt"/>
                <a:ea typeface="+mn-ea"/>
                <a:cs typeface="+mn-cs"/>
              </a:rPr>
              <a:t>etc</a:t>
            </a:r>
            <a:r>
              <a:rPr lang="en-IE" sz="1200" b="0" i="0" kern="1200" baseline="0" dirty="0" smtClean="0">
                <a:solidFill>
                  <a:schemeClr val="tx1"/>
                </a:solidFill>
                <a:effectLst/>
                <a:latin typeface="+mn-lt"/>
                <a:ea typeface="+mn-ea"/>
                <a:cs typeface="+mn-cs"/>
              </a:rPr>
              <a:t>, &amp; costs are often higher than originally estimated, as the specifics of work involved are often not fully known until the Detailed Design stage. </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baseline="0" dirty="0" smtClean="0">
                <a:solidFill>
                  <a:schemeClr val="tx1"/>
                </a:solidFill>
                <a:effectLst/>
                <a:latin typeface="+mn-lt"/>
                <a:ea typeface="+mn-ea"/>
                <a:cs typeface="+mn-cs"/>
              </a:rPr>
              <a:t>If a budget estimate is too low, the project contingency will most likely be insufficient, leading to budget overruns. On the flip side, an overly conservative estimate can tie up valuable capital that could be used for other projects, and the project may be deferred or rejected by senior management.</a:t>
            </a:r>
          </a:p>
          <a:p>
            <a:pPr marL="0" indent="0">
              <a:spcBef>
                <a:spcPts val="0"/>
              </a:spcBef>
              <a:buNone/>
            </a:pPr>
            <a:r>
              <a:rPr lang="en-IE" sz="1200" b="0" i="0" kern="1200" dirty="0" smtClean="0">
                <a:solidFill>
                  <a:schemeClr val="tx1"/>
                </a:solidFill>
                <a:effectLst/>
                <a:latin typeface="+mn-lt"/>
                <a:ea typeface="+mn-ea"/>
                <a:cs typeface="+mn-cs"/>
              </a:rPr>
              <a:t>To add contingency, typically a percentage of the overall budget is added,</a:t>
            </a:r>
            <a:r>
              <a:rPr lang="en-IE" sz="1200" b="0" i="0" kern="1200" baseline="0" dirty="0" smtClean="0">
                <a:solidFill>
                  <a:schemeClr val="tx1"/>
                </a:solidFill>
                <a:effectLst/>
                <a:latin typeface="+mn-lt"/>
                <a:ea typeface="+mn-ea"/>
                <a:cs typeface="+mn-cs"/>
              </a:rPr>
              <a:t> of around 15 – 20% - depending on the nature of the project &amp; the level of uncertainty.</a:t>
            </a:r>
          </a:p>
          <a:p>
            <a:pPr marL="0" indent="0">
              <a:spcBef>
                <a:spcPts val="0"/>
              </a:spcBef>
              <a:buNone/>
            </a:pPr>
            <a:r>
              <a:rPr lang="en-IE" sz="1200" b="0" i="0" kern="1200" dirty="0" smtClean="0">
                <a:solidFill>
                  <a:schemeClr val="tx1"/>
                </a:solidFill>
                <a:effectLst/>
                <a:latin typeface="+mn-lt"/>
                <a:ea typeface="+mn-ea"/>
                <a:cs typeface="+mn-cs"/>
              </a:rPr>
              <a:t>Contingency should not be used to fund significant changes to the scope of the project – if scope needs to change, SMT should assess this &amp; then approve a new budget figure accordingly.</a:t>
            </a:r>
            <a:r>
              <a:rPr lang="en-IE" sz="1200" b="0" i="0" kern="1200" baseline="0" dirty="0" smtClean="0">
                <a:solidFill>
                  <a:schemeClr val="tx1"/>
                </a:solidFill>
                <a:effectLst/>
                <a:latin typeface="+mn-lt"/>
                <a:ea typeface="+mn-ea"/>
                <a:cs typeface="+mn-cs"/>
              </a:rPr>
              <a:t> Contingency should only be used for unforeseen changes to the existing scope items.</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err="1" smtClean="0">
                <a:solidFill>
                  <a:schemeClr val="tx1"/>
                </a:solidFill>
                <a:effectLst/>
                <a:latin typeface="+mn-lt"/>
                <a:ea typeface="+mn-ea"/>
                <a:cs typeface="+mn-cs"/>
              </a:rPr>
              <a:t>Comms</a:t>
            </a:r>
            <a:r>
              <a:rPr lang="en-IE" sz="1200" b="1" i="0" kern="1200" dirty="0" smtClean="0">
                <a:solidFill>
                  <a:schemeClr val="tx1"/>
                </a:solidFill>
                <a:effectLst/>
                <a:latin typeface="+mn-lt"/>
                <a:ea typeface="+mn-ea"/>
                <a:cs typeface="+mn-cs"/>
              </a:rPr>
              <a:t> Plan</a:t>
            </a:r>
          </a:p>
          <a:p>
            <a:pPr marL="0" indent="0">
              <a:spcBef>
                <a:spcPts val="0"/>
              </a:spcBef>
              <a:buNone/>
            </a:pPr>
            <a:r>
              <a:rPr lang="en-IE" sz="1200" b="0" i="0" kern="1200" dirty="0" smtClean="0">
                <a:solidFill>
                  <a:schemeClr val="tx1"/>
                </a:solidFill>
                <a:effectLst/>
                <a:latin typeface="+mn-lt"/>
                <a:ea typeface="+mn-ea"/>
                <a:cs typeface="+mn-cs"/>
              </a:rPr>
              <a:t>When you identify your Stakeholders,</a:t>
            </a:r>
            <a:r>
              <a:rPr lang="en-IE" sz="1200" b="0" i="0" kern="1200" baseline="0" dirty="0" smtClean="0">
                <a:solidFill>
                  <a:schemeClr val="tx1"/>
                </a:solidFill>
                <a:effectLst/>
                <a:latin typeface="+mn-lt"/>
                <a:ea typeface="+mn-ea"/>
                <a:cs typeface="+mn-cs"/>
              </a:rPr>
              <a:t> you will allocate them to particular groups &amp; based on these groups, you will need to communicate with them at certain points in the project.</a:t>
            </a:r>
          </a:p>
          <a:p>
            <a:pPr marL="0" indent="0">
              <a:spcBef>
                <a:spcPts val="0"/>
              </a:spcBef>
              <a:buNone/>
            </a:pPr>
            <a:r>
              <a:rPr lang="en-IE" sz="1200" b="0" i="0" kern="1200" dirty="0" smtClean="0">
                <a:solidFill>
                  <a:schemeClr val="tx1"/>
                </a:solidFill>
                <a:effectLst/>
                <a:latin typeface="+mn-lt"/>
                <a:ea typeface="+mn-ea"/>
                <a:cs typeface="+mn-cs"/>
              </a:rPr>
              <a:t>It is important to maintain open communication with the stakeholders to provide timely and informative updates of the project’s progress. </a:t>
            </a:r>
            <a:endParaRPr lang="en-IE" sz="1200" b="0" i="0" kern="1200" baseline="0" dirty="0" smtClean="0">
              <a:solidFill>
                <a:schemeClr val="tx1"/>
              </a:solidFill>
              <a:effectLst/>
              <a:latin typeface="+mn-lt"/>
              <a:ea typeface="+mn-ea"/>
              <a:cs typeface="+mn-cs"/>
            </a:endParaRPr>
          </a:p>
          <a:p>
            <a:pPr marL="0" indent="0">
              <a:spcBef>
                <a:spcPts val="0"/>
              </a:spcBef>
              <a:buNone/>
            </a:pPr>
            <a:r>
              <a:rPr lang="en-IE" sz="1200" b="0" i="0" kern="1200" baseline="0" dirty="0" smtClean="0">
                <a:solidFill>
                  <a:schemeClr val="tx1"/>
                </a:solidFill>
                <a:effectLst/>
                <a:latin typeface="+mn-lt"/>
                <a:ea typeface="+mn-ea"/>
                <a:cs typeface="+mn-cs"/>
              </a:rPr>
              <a:t>A </a:t>
            </a:r>
            <a:r>
              <a:rPr lang="en-IE" sz="1200" b="0" i="0" kern="1200" baseline="0" dirty="0" err="1" smtClean="0">
                <a:solidFill>
                  <a:schemeClr val="tx1"/>
                </a:solidFill>
                <a:effectLst/>
                <a:latin typeface="+mn-lt"/>
                <a:ea typeface="+mn-ea"/>
                <a:cs typeface="+mn-cs"/>
              </a:rPr>
              <a:t>comms</a:t>
            </a:r>
            <a:r>
              <a:rPr lang="en-IE" sz="1200" b="0" i="0" kern="1200" baseline="0" dirty="0" smtClean="0">
                <a:solidFill>
                  <a:schemeClr val="tx1"/>
                </a:solidFill>
                <a:effectLst/>
                <a:latin typeface="+mn-lt"/>
                <a:ea typeface="+mn-ea"/>
                <a:cs typeface="+mn-cs"/>
              </a:rPr>
              <a:t> plan should be identified at the start of the project to highlight the key </a:t>
            </a:r>
            <a:r>
              <a:rPr lang="en-IE" sz="1200" b="0" i="0" kern="1200" baseline="0" dirty="0" err="1" smtClean="0">
                <a:solidFill>
                  <a:schemeClr val="tx1"/>
                </a:solidFill>
                <a:effectLst/>
                <a:latin typeface="+mn-lt"/>
                <a:ea typeface="+mn-ea"/>
                <a:cs typeface="+mn-cs"/>
              </a:rPr>
              <a:t>comms</a:t>
            </a:r>
            <a:r>
              <a:rPr lang="en-IE" sz="1200" b="0" i="0" kern="1200" baseline="0" dirty="0" smtClean="0">
                <a:solidFill>
                  <a:schemeClr val="tx1"/>
                </a:solidFill>
                <a:effectLst/>
                <a:latin typeface="+mn-lt"/>
                <a:ea typeface="+mn-ea"/>
                <a:cs typeface="+mn-cs"/>
              </a:rPr>
              <a:t> points you feel they need to be communicated to.</a:t>
            </a:r>
          </a:p>
          <a:p>
            <a:pPr marL="0" indent="0">
              <a:spcBef>
                <a:spcPts val="0"/>
              </a:spcBef>
              <a:buNone/>
            </a:pPr>
            <a:r>
              <a:rPr lang="en-IE" sz="1200" b="0" i="0" kern="1200" baseline="0" dirty="0" smtClean="0">
                <a:solidFill>
                  <a:schemeClr val="tx1"/>
                </a:solidFill>
                <a:effectLst/>
                <a:latin typeface="+mn-lt"/>
                <a:ea typeface="+mn-ea"/>
                <a:cs typeface="+mn-cs"/>
              </a:rPr>
              <a:t>We will look at communicating with Stakeholders a bit more later on, when we review status reporting &amp; communication skills.</a:t>
            </a: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We have included a </a:t>
            </a:r>
            <a:r>
              <a:rPr lang="en-IE" sz="1200" b="0" i="0" kern="1200" dirty="0" err="1" smtClean="0">
                <a:solidFill>
                  <a:schemeClr val="tx1"/>
                </a:solidFill>
                <a:effectLst/>
                <a:latin typeface="+mn-lt"/>
                <a:ea typeface="+mn-ea"/>
                <a:cs typeface="+mn-cs"/>
              </a:rPr>
              <a:t>comms</a:t>
            </a:r>
            <a:r>
              <a:rPr lang="en-IE" sz="1200" b="0" i="0" kern="1200" dirty="0" smtClean="0">
                <a:solidFill>
                  <a:schemeClr val="tx1"/>
                </a:solidFill>
                <a:effectLst/>
                <a:latin typeface="+mn-lt"/>
                <a:ea typeface="+mn-ea"/>
                <a:cs typeface="+mn-cs"/>
              </a:rPr>
              <a:t> plan template in the toolkit</a:t>
            </a:r>
            <a:r>
              <a:rPr lang="en-IE" sz="1200" b="0" i="0" kern="1200" baseline="0" dirty="0" smtClean="0">
                <a:solidFill>
                  <a:schemeClr val="tx1"/>
                </a:solidFill>
                <a:effectLst/>
                <a:latin typeface="+mn-lt"/>
                <a:ea typeface="+mn-ea"/>
                <a:cs typeface="+mn-cs"/>
              </a:rPr>
              <a:t> for you.</a:t>
            </a: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1" i="0" kern="1200" dirty="0" smtClean="0">
                <a:solidFill>
                  <a:schemeClr val="tx1"/>
                </a:solidFill>
                <a:effectLst/>
                <a:latin typeface="+mn-lt"/>
                <a:ea typeface="+mn-ea"/>
                <a:cs typeface="+mn-cs"/>
              </a:rPr>
              <a:t>Set up Shared Project Resource</a:t>
            </a:r>
          </a:p>
          <a:p>
            <a:pPr marL="0" indent="0">
              <a:spcBef>
                <a:spcPts val="0"/>
              </a:spcBef>
              <a:buNone/>
            </a:pPr>
            <a:r>
              <a:rPr lang="en-IE" sz="1200" b="0" i="0" kern="1200" dirty="0" smtClean="0">
                <a:solidFill>
                  <a:schemeClr val="tx1"/>
                </a:solidFill>
                <a:effectLst/>
                <a:latin typeface="+mn-lt"/>
                <a:ea typeface="+mn-ea"/>
                <a:cs typeface="+mn-cs"/>
              </a:rPr>
              <a:t>It is crucial that staff working</a:t>
            </a:r>
            <a:r>
              <a:rPr lang="en-IE" sz="1200" b="0" i="0" kern="1200" baseline="0" dirty="0" smtClean="0">
                <a:solidFill>
                  <a:schemeClr val="tx1"/>
                </a:solidFill>
                <a:effectLst/>
                <a:latin typeface="+mn-lt"/>
                <a:ea typeface="+mn-ea"/>
                <a:cs typeface="+mn-cs"/>
              </a:rPr>
              <a:t> on a Project have access to the latest version of Documents in addition to sharing relevant information.</a:t>
            </a:r>
          </a:p>
          <a:p>
            <a:pPr marL="0" indent="0">
              <a:spcBef>
                <a:spcPts val="0"/>
              </a:spcBef>
              <a:buNone/>
            </a:pPr>
            <a:r>
              <a:rPr lang="en-IE" sz="1200" b="0" i="0" kern="1200" baseline="0" dirty="0" smtClean="0">
                <a:solidFill>
                  <a:schemeClr val="tx1"/>
                </a:solidFill>
                <a:effectLst/>
                <a:latin typeface="+mn-lt"/>
                <a:ea typeface="+mn-ea"/>
                <a:cs typeface="+mn-cs"/>
              </a:rPr>
              <a:t>A shared project directory should be set up on the RCSI network &amp; the relevant staff given access.</a:t>
            </a:r>
          </a:p>
          <a:p>
            <a:pPr marL="0" indent="0">
              <a:spcBef>
                <a:spcPts val="0"/>
              </a:spcBef>
              <a:buNone/>
            </a:pPr>
            <a:r>
              <a:rPr lang="en-IE" sz="1200" b="0" i="0" kern="1200" baseline="0" dirty="0" smtClean="0">
                <a:solidFill>
                  <a:schemeClr val="tx1"/>
                </a:solidFill>
                <a:effectLst/>
                <a:latin typeface="+mn-lt"/>
                <a:ea typeface="+mn-ea"/>
                <a:cs typeface="+mn-cs"/>
              </a:rPr>
              <a:t>In addition, where Project Stakeholders are located off-site or in external companies, they can be set up with external access to shared project resources on the network, once IT approves this. It is also often thought that staff cannot work on project resources when they’re offsite, &amp; so cant share resources when necessary however even if Internal staff organise remote connection to the RCSI network, then they can access relevant content on the network from any location.</a:t>
            </a: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The major deliverable of the Project Planning Phase is the </a:t>
            </a:r>
            <a:r>
              <a:rPr lang="en-IE" sz="1200" b="1" i="0" kern="1200" dirty="0" smtClean="0">
                <a:solidFill>
                  <a:schemeClr val="tx1"/>
                </a:solidFill>
                <a:effectLst/>
                <a:latin typeface="+mn-lt"/>
                <a:ea typeface="+mn-ea"/>
                <a:cs typeface="+mn-cs"/>
              </a:rPr>
              <a:t>Project Plan</a:t>
            </a:r>
            <a:r>
              <a:rPr lang="en-IE" sz="1200" b="0" i="0" kern="1200" dirty="0" smtClean="0">
                <a:solidFill>
                  <a:schemeClr val="tx1"/>
                </a:solidFill>
                <a:effectLst/>
                <a:latin typeface="+mn-lt"/>
                <a:ea typeface="+mn-ea"/>
                <a:cs typeface="+mn-cs"/>
              </a:rPr>
              <a:t>, which is an all-encompassing document used as the basis for implementing the agreed changes. All</a:t>
            </a:r>
            <a:r>
              <a:rPr lang="en-IE" sz="1200" b="0" i="0" kern="1200" baseline="0" dirty="0" smtClean="0">
                <a:solidFill>
                  <a:schemeClr val="tx1"/>
                </a:solidFill>
                <a:effectLst/>
                <a:latin typeface="+mn-lt"/>
                <a:ea typeface="+mn-ea"/>
                <a:cs typeface="+mn-cs"/>
              </a:rPr>
              <a:t> of the above elements are included in the Project Plan, </a:t>
            </a:r>
            <a:r>
              <a:rPr lang="en-IE" sz="1200" b="0" i="0" kern="1200" dirty="0" smtClean="0">
                <a:solidFill>
                  <a:schemeClr val="tx1"/>
                </a:solidFill>
                <a:effectLst/>
                <a:latin typeface="+mn-lt"/>
                <a:ea typeface="+mn-ea"/>
                <a:cs typeface="+mn-cs"/>
              </a:rPr>
              <a:t>I.E. Detailed Project Phases, Scope, Milestones &amp; Deliverables,</a:t>
            </a:r>
            <a:r>
              <a:rPr lang="en-IE" sz="1200" b="0" i="0" kern="1200" baseline="0" dirty="0" smtClean="0">
                <a:solidFill>
                  <a:schemeClr val="tx1"/>
                </a:solidFill>
                <a:effectLst/>
                <a:latin typeface="+mn-lt"/>
                <a:ea typeface="+mn-ea"/>
                <a:cs typeface="+mn-cs"/>
              </a:rPr>
              <a:t> Schedule &amp; Resources.</a:t>
            </a:r>
          </a:p>
          <a:p>
            <a:pPr marL="0" indent="0">
              <a:spcBef>
                <a:spcPts val="0"/>
              </a:spcBef>
              <a:buNone/>
            </a:pPr>
            <a:r>
              <a:rPr lang="en-IE" sz="1200" b="0" i="0" kern="1200" baseline="0" dirty="0" smtClean="0">
                <a:solidFill>
                  <a:schemeClr val="tx1"/>
                </a:solidFill>
                <a:effectLst/>
                <a:latin typeface="+mn-lt"/>
                <a:ea typeface="+mn-ea"/>
                <a:cs typeface="+mn-cs"/>
              </a:rPr>
              <a:t>You can choose to create one Project Plan document using a comprehensive tool like MS Project, or alternatively you could maintain a suite of the different component plans (i.e. the resource plan, the WBS, the delivery schedule, milestone log etc.) using other software tools, such as Excel or PPT, however you must ensure that these correlate &amp; accurately reflect each other.</a:t>
            </a:r>
            <a:endParaRPr lang="en-IE" sz="1200" b="0" i="0" kern="1200" dirty="0" smtClean="0">
              <a:solidFill>
                <a:schemeClr val="tx1"/>
              </a:solidFill>
              <a:effectLst/>
              <a:latin typeface="+mn-lt"/>
              <a:ea typeface="+mn-ea"/>
              <a:cs typeface="+mn-cs"/>
            </a:endParaRPr>
          </a:p>
          <a:p>
            <a:pPr marL="0" indent="0">
              <a:spcBef>
                <a:spcPts val="0"/>
              </a:spcBef>
              <a:buNone/>
            </a:pPr>
            <a:r>
              <a:rPr lang="en-IE" sz="1200" b="0" i="0" kern="1200" dirty="0" smtClean="0">
                <a:solidFill>
                  <a:schemeClr val="tx1"/>
                </a:solidFill>
                <a:effectLst/>
                <a:latin typeface="+mn-lt"/>
                <a:ea typeface="+mn-ea"/>
                <a:cs typeface="+mn-cs"/>
              </a:rPr>
              <a:t>Once the Planning</a:t>
            </a:r>
            <a:r>
              <a:rPr lang="en-IE" sz="1200" b="0" i="0" kern="1200" baseline="0" dirty="0" smtClean="0">
                <a:solidFill>
                  <a:schemeClr val="tx1"/>
                </a:solidFill>
                <a:effectLst/>
                <a:latin typeface="+mn-lt"/>
                <a:ea typeface="+mn-ea"/>
                <a:cs typeface="+mn-cs"/>
              </a:rPr>
              <a:t> Deliverables have been properly completed you can progress to the </a:t>
            </a:r>
            <a:r>
              <a:rPr lang="en-IE" sz="1200" b="1" i="0" kern="1200" baseline="0" dirty="0" smtClean="0">
                <a:solidFill>
                  <a:schemeClr val="tx1"/>
                </a:solidFill>
                <a:effectLst/>
                <a:latin typeface="+mn-lt"/>
                <a:ea typeface="+mn-ea"/>
                <a:cs typeface="+mn-cs"/>
              </a:rPr>
              <a:t>Analysis</a:t>
            </a:r>
            <a:r>
              <a:rPr lang="en-IE" sz="1200" b="0" i="0" kern="1200" baseline="0" dirty="0" smtClean="0">
                <a:solidFill>
                  <a:schemeClr val="tx1"/>
                </a:solidFill>
                <a:effectLst/>
                <a:latin typeface="+mn-lt"/>
                <a:ea typeface="+mn-ea"/>
                <a:cs typeface="+mn-cs"/>
              </a:rPr>
              <a:t> Phase.</a:t>
            </a:r>
            <a:endParaRPr lang="en-IE" sz="1200" b="0" i="0" kern="1200" dirty="0" smtClean="0">
              <a:solidFill>
                <a:schemeClr val="tx1"/>
              </a:solidFill>
              <a:effectLst/>
              <a:latin typeface="+mn-lt"/>
              <a:ea typeface="+mn-ea"/>
              <a:cs typeface="+mn-cs"/>
            </a:endParaRPr>
          </a:p>
          <a:p>
            <a:pPr marL="0" indent="0">
              <a:spcBef>
                <a:spcPts val="0"/>
              </a:spcBef>
              <a:buNone/>
            </a:pPr>
            <a:endParaRPr lang="en-IE" sz="1400" b="1" dirty="0" smtClean="0">
              <a:latin typeface="+mn-lt"/>
            </a:endParaRPr>
          </a:p>
        </p:txBody>
      </p:sp>
      <p:sp>
        <p:nvSpPr>
          <p:cNvPr id="4" name="Slide Number Placeholder 3"/>
          <p:cNvSpPr>
            <a:spLocks noGrp="1"/>
          </p:cNvSpPr>
          <p:nvPr>
            <p:ph type="sldNum" sz="quarter" idx="10"/>
          </p:nvPr>
        </p:nvSpPr>
        <p:spPr/>
        <p:txBody>
          <a:bodyPr/>
          <a:lstStyle/>
          <a:p>
            <a:fld id="{63805791-0352-4A75-8317-C48348561757}" type="slidenum">
              <a:rPr lang="en-IE" smtClean="0"/>
              <a:t>15</a:t>
            </a:fld>
            <a:endParaRPr lang="en-IE"/>
          </a:p>
        </p:txBody>
      </p:sp>
    </p:spTree>
    <p:extLst>
      <p:ext uri="{BB962C8B-B14F-4D97-AF65-F5344CB8AC3E}">
        <p14:creationId xmlns:p14="http://schemas.microsoft.com/office/powerpoint/2010/main" val="3320906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IE" dirty="0" smtClean="0"/>
              <a:t>As mentioned, depending on the type of Project in question, the Project Phases may vary. Therefore if it will be a Process Improvement project, then it should follow the Lifecycle outlined earlier, however if it will be a Technology Enhancement Project, then there will be Build &amp; Test Phases. The Phases should be agreed at the outset, as this will help you identify the work breakdown structure of the Project, as well as the type of work &amp; timelines associated with each phase. Different Stakeholders are often required at different times for different phases therefore this will also assist you with your Resource planning.</a:t>
            </a:r>
          </a:p>
          <a:p>
            <a:pPr marL="0" indent="0">
              <a:spcBef>
                <a:spcPts val="0"/>
              </a:spcBef>
              <a:buNone/>
            </a:pPr>
            <a:r>
              <a:rPr lang="en-IE" dirty="0" smtClean="0"/>
              <a:t>Documenting the Project Phases is essentially creating the start of your Project Plan.</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16</a:t>
            </a:fld>
            <a:endParaRPr lang="en-IE"/>
          </a:p>
        </p:txBody>
      </p:sp>
    </p:spTree>
    <p:extLst>
      <p:ext uri="{BB962C8B-B14F-4D97-AF65-F5344CB8AC3E}">
        <p14:creationId xmlns:p14="http://schemas.microsoft.com/office/powerpoint/2010/main" val="157196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400" fontAlgn="auto">
              <a:spcBef>
                <a:spcPts val="0"/>
              </a:spcBef>
              <a:spcAft>
                <a:spcPts val="0"/>
              </a:spcAft>
              <a:buClrTx/>
              <a:defRPr/>
            </a:pPr>
            <a:r>
              <a:rPr lang="en-IE" sz="1200" dirty="0" smtClean="0"/>
              <a:t>A deliverable is a tangible, verifiable work product. </a:t>
            </a:r>
          </a:p>
          <a:p>
            <a:pPr marL="171450" indent="-171450" defTabSz="914400" fontAlgn="auto">
              <a:spcBef>
                <a:spcPts val="0"/>
              </a:spcBef>
              <a:spcAft>
                <a:spcPts val="0"/>
              </a:spcAft>
              <a:buClrTx/>
              <a:defRPr/>
            </a:pPr>
            <a:r>
              <a:rPr lang="en-IE" sz="1200" dirty="0" smtClean="0"/>
              <a:t>The deliverables on a project are the specific work products that you have to produce in order to complete the project.</a:t>
            </a:r>
          </a:p>
          <a:p>
            <a:pPr marL="171450" indent="-171450" defTabSz="914400" fontAlgn="auto">
              <a:spcBef>
                <a:spcPts val="0"/>
              </a:spcBef>
              <a:spcAft>
                <a:spcPts val="0"/>
              </a:spcAft>
              <a:buClrTx/>
              <a:defRPr/>
            </a:pPr>
            <a:r>
              <a:rPr lang="en-IE" sz="1200" dirty="0" smtClean="0"/>
              <a:t>Depending on the agreed goals of the Project, the list of Deliverables required to achieve these goals needs to be identified to enable the PM to identify what work is involved &amp; what resources are required.</a:t>
            </a:r>
          </a:p>
          <a:p>
            <a:pPr marL="171450" indent="-171450" defTabSz="914400" fontAlgn="auto">
              <a:spcBef>
                <a:spcPts val="0"/>
              </a:spcBef>
              <a:spcAft>
                <a:spcPts val="0"/>
              </a:spcAft>
              <a:buClrTx/>
              <a:defRPr/>
            </a:pPr>
            <a:r>
              <a:rPr lang="en-IE" sz="1200" dirty="0" smtClean="0"/>
              <a:t>These refer to both the Deliverables that are produced as a result of Tasks the Project Team execute, as well as the Project Management documents created during the life of a project. </a:t>
            </a:r>
          </a:p>
          <a:p>
            <a:pPr marL="171450" indent="-171450" defTabSz="914400" fontAlgn="auto">
              <a:spcBef>
                <a:spcPts val="0"/>
              </a:spcBef>
              <a:spcAft>
                <a:spcPts val="0"/>
              </a:spcAft>
              <a:buClrTx/>
              <a:defRPr/>
            </a:pPr>
            <a:r>
              <a:rPr lang="en-IE" sz="1200" dirty="0" smtClean="0"/>
              <a:t>To be verifiable, the deliverable must meet predetermined standards for its completion, such as design specifications for a product or a checklist of steps that is completed as part of a service – so using our house renovation analogy, if you specify that painting the kitchen walls is a Deliverable &amp; determine the standard for completion to be that all walls are painted yellow in matt paint, then this must be achieved for you can mark that Deliverable as complete.</a:t>
            </a:r>
          </a:p>
          <a:p>
            <a:pPr marL="171450" indent="-171450" defTabSz="914400" fontAlgn="auto">
              <a:spcBef>
                <a:spcPts val="0"/>
              </a:spcBef>
              <a:spcAft>
                <a:spcPts val="0"/>
              </a:spcAft>
              <a:buClrTx/>
              <a:defRPr/>
            </a:pPr>
            <a:r>
              <a:rPr lang="en-IE" sz="1200" dirty="0" smtClean="0"/>
              <a:t>The most important thing about identifying Deliverables is that defining them directs your attention to </a:t>
            </a:r>
            <a:r>
              <a:rPr lang="en-IE" sz="1200" i="1" dirty="0" smtClean="0"/>
              <a:t>outcomes </a:t>
            </a:r>
            <a:r>
              <a:rPr lang="en-IE" sz="1200" dirty="0" smtClean="0"/>
              <a:t>rather than </a:t>
            </a:r>
            <a:r>
              <a:rPr lang="en-IE" sz="1200" i="1" dirty="0" smtClean="0"/>
              <a:t>activities. </a:t>
            </a:r>
            <a:r>
              <a:rPr lang="en-IE" sz="1200" dirty="0" smtClean="0"/>
              <a:t>And because your mind is directed to outcomes, this will immediately filter out a no of unnecessary activities &amp; cause you to identify and focus in on only the activities that are actually essential to the project. So don’t think of what activities you need to do at the outset – think of the Deliverables you’d like to see at the end &amp; then work backwards from there, determining only those activities necessary to complete that Deliverable.</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17</a:t>
            </a:fld>
            <a:endParaRPr lang="en-IE"/>
          </a:p>
        </p:txBody>
      </p:sp>
    </p:spTree>
    <p:extLst>
      <p:ext uri="{BB962C8B-B14F-4D97-AF65-F5344CB8AC3E}">
        <p14:creationId xmlns:p14="http://schemas.microsoft.com/office/powerpoint/2010/main" val="346588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pPr>
            <a:r>
              <a:rPr lang="en-IE" dirty="0" smtClean="0"/>
              <a:t>This is simply the list of activities &amp; tasks required to complete the deliverables. </a:t>
            </a:r>
          </a:p>
          <a:p>
            <a:pPr marL="171450" indent="-171450">
              <a:spcBef>
                <a:spcPts val="0"/>
              </a:spcBef>
            </a:pPr>
            <a:r>
              <a:rPr lang="en-IE" dirty="0" smtClean="0"/>
              <a:t>The WBS is not the project schedule, but includes all the work to be done as part of the project regardless of who does it &amp; when it’s done. </a:t>
            </a:r>
          </a:p>
          <a:p>
            <a:pPr marL="171450" indent="-171450">
              <a:spcBef>
                <a:spcPts val="0"/>
              </a:spcBef>
            </a:pPr>
            <a:r>
              <a:rPr lang="en-IE" dirty="0" smtClean="0"/>
              <a:t>It should be developed with the project team as this is your group of experts.</a:t>
            </a:r>
          </a:p>
          <a:p>
            <a:pPr marL="171450" indent="-171450" defTabSz="914400" fontAlgn="auto">
              <a:spcBef>
                <a:spcPts val="0"/>
              </a:spcBef>
              <a:spcAft>
                <a:spcPts val="0"/>
              </a:spcAft>
              <a:buClrTx/>
              <a:defRPr/>
            </a:pPr>
            <a:r>
              <a:rPr lang="en-IE" dirty="0" smtClean="0"/>
              <a:t>A WBS should be very detailed, in that it should contain all activities &amp; tasks you feel need to be monitored to efficiently manage the Project, as PM. This means that for example, if renovating my house, I make a list of all activities I think need to be done &amp; then I break this down further into the list of tasks needed to complete those activities. However the level of detail I break each activity into depends on what I feel I need to track. So if I take one activity o the project such as ‘renovate kitchen’, I then make a list of all tasks needed to complete this i.e. buy new white goods, paint walls, re-floor, buy fixtures, however if I feel this </a:t>
            </a:r>
            <a:r>
              <a:rPr lang="en-IE" dirty="0" err="1" smtClean="0"/>
              <a:t>isnt</a:t>
            </a:r>
            <a:r>
              <a:rPr lang="en-IE" dirty="0" smtClean="0"/>
              <a:t> clear enough, for me to efficiently track the progress of things, I can break this down into sub-tasks, so for the activity ‘buy new white goods’ I can break this into the sub-tasks, ‘buy new microwave’, buy new fridge’, buy new washing machine’ etc. So essentially you drill down to the level of task you feel is needed to accurately track &amp; manage the Project. However in general, the rule of thumb is the more detail the better.  </a:t>
            </a:r>
          </a:p>
          <a:p>
            <a:pPr marL="171450" indent="-171450">
              <a:spcBef>
                <a:spcPts val="0"/>
              </a:spcBef>
            </a:pPr>
            <a:r>
              <a:rPr lang="en-IE" dirty="0" smtClean="0"/>
              <a:t>The activities identified as part of the WBS are used to form the Project Plan.</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18</a:t>
            </a:fld>
            <a:endParaRPr lang="en-IE"/>
          </a:p>
        </p:txBody>
      </p:sp>
    </p:spTree>
    <p:extLst>
      <p:ext uri="{BB962C8B-B14F-4D97-AF65-F5344CB8AC3E}">
        <p14:creationId xmlns:p14="http://schemas.microsoft.com/office/powerpoint/2010/main" val="62493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Exercise-</a:t>
            </a:r>
            <a:r>
              <a:rPr lang="en-IE" baseline="0" dirty="0" smtClean="0"/>
              <a:t> Chose a topic and create a sample WBS using the template provided</a:t>
            </a:r>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19</a:t>
            </a:fld>
            <a:endParaRPr lang="en-IE"/>
          </a:p>
        </p:txBody>
      </p:sp>
    </p:spTree>
    <p:extLst>
      <p:ext uri="{BB962C8B-B14F-4D97-AF65-F5344CB8AC3E}">
        <p14:creationId xmlns:p14="http://schemas.microsoft.com/office/powerpoint/2010/main" val="113490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IE" dirty="0" smtClean="0"/>
              <a:t>Estimating </a:t>
            </a:r>
            <a:r>
              <a:rPr lang="en-IE" b="1" dirty="0" smtClean="0"/>
              <a:t>task duration </a:t>
            </a:r>
            <a:r>
              <a:rPr lang="en-IE" dirty="0" smtClean="0"/>
              <a:t>can be difficult at times &amp; you will get more accurate at this over time, with experience, however the standard approach is to review your WBS &amp; identify those resources completing the tasks &amp; get each resource to put a time estimate against each task they will be completing. As they are the experts in this area &amp; will be completing this task themselves, they are best placed to estimate this work. However they also need to apply their availability to this, therefore if they estimate that completing a certain task will take 8 hours, but they are only available for 4 hours on Monday &amp; 4 hours on Wednesday, the due date for this task will need to reflect this.</a:t>
            </a:r>
          </a:p>
          <a:p>
            <a:pPr marL="0" indent="0">
              <a:spcBef>
                <a:spcPts val="0"/>
              </a:spcBef>
              <a:buNone/>
            </a:pPr>
            <a:endParaRPr lang="en-IE" dirty="0" smtClean="0"/>
          </a:p>
          <a:p>
            <a:pPr marL="0" indent="0">
              <a:spcBef>
                <a:spcPts val="0"/>
              </a:spcBef>
              <a:buNone/>
            </a:pPr>
            <a:r>
              <a:rPr lang="en-IE" dirty="0" smtClean="0"/>
              <a:t>In relation to estimated effort it is always good to build in some </a:t>
            </a:r>
            <a:r>
              <a:rPr lang="en-IE" b="1" dirty="0" smtClean="0"/>
              <a:t>contingency </a:t>
            </a:r>
            <a:r>
              <a:rPr lang="en-IE" dirty="0" smtClean="0"/>
              <a:t>to this to ensure you are not too tight on the timelines &amp; end up falling behind schedule. If you do not add some contingency you are essentially saying that your estimates are 100% accurate which is rarely true. In relation to effort, ask the resources to provide a realistic estimate &amp; for any task that is uncertain or complex, allow some extra time on top of the estimate. Particularly if the resources involved have not done these tasks before or have never worked to tight project deadlines.</a:t>
            </a:r>
          </a:p>
          <a:p>
            <a:pPr marL="0" indent="0">
              <a:spcBef>
                <a:spcPts val="0"/>
              </a:spcBef>
              <a:buNone/>
            </a:pPr>
            <a:r>
              <a:rPr lang="en-IE" dirty="0" smtClean="0"/>
              <a:t>The worst scenario is to end up slogging towards the end of the project just to meet the Deadlines, so ensure your effort estimates are as realistic as possible.</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20</a:t>
            </a:fld>
            <a:endParaRPr lang="en-IE"/>
          </a:p>
        </p:txBody>
      </p:sp>
    </p:spTree>
    <p:extLst>
      <p:ext uri="{BB962C8B-B14F-4D97-AF65-F5344CB8AC3E}">
        <p14:creationId xmlns:p14="http://schemas.microsoft.com/office/powerpoint/2010/main" val="40733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IE" sz="1200" dirty="0" smtClean="0"/>
              <a:t>As mentioned, the various </a:t>
            </a:r>
            <a:r>
              <a:rPr lang="en-IE" sz="1200" b="1" dirty="0" smtClean="0"/>
              <a:t>Stakeholders</a:t>
            </a:r>
            <a:r>
              <a:rPr lang="en-IE" sz="1200" dirty="0" smtClean="0"/>
              <a:t> involved in the project need to be identified at the outset, so that the relevant roles &amp; responsibilities can be assigned. It is crucial to identify &amp; document all required Stakeholders as they each play key roles, without which the project would fail in some area. </a:t>
            </a:r>
          </a:p>
          <a:p>
            <a:pPr marL="0" indent="0">
              <a:spcBef>
                <a:spcPts val="0"/>
              </a:spcBef>
              <a:buNone/>
            </a:pPr>
            <a:r>
              <a:rPr lang="en-IE" sz="1200" dirty="0" smtClean="0"/>
              <a:t>These should be agreed at a high level during the Project Initiation phase as mentioned, but then this list should be completed &amp; confirmed during the Planning phase.</a:t>
            </a:r>
          </a:p>
          <a:p>
            <a:pPr marL="0" indent="0">
              <a:spcBef>
                <a:spcPts val="0"/>
              </a:spcBef>
              <a:buNone/>
            </a:pPr>
            <a:endParaRPr lang="en-IE" sz="1200" dirty="0" smtClean="0"/>
          </a:p>
          <a:p>
            <a:pPr marL="0" indent="0">
              <a:spcBef>
                <a:spcPts val="0"/>
              </a:spcBef>
              <a:buNone/>
            </a:pPr>
            <a:r>
              <a:rPr lang="en-IE" sz="1200" dirty="0" smtClean="0"/>
              <a:t>In relation to the </a:t>
            </a:r>
            <a:r>
              <a:rPr lang="en-IE" sz="1200" b="1" dirty="0" smtClean="0"/>
              <a:t>Project Team</a:t>
            </a:r>
            <a:r>
              <a:rPr lang="en-IE" sz="1200" dirty="0" smtClean="0"/>
              <a:t>, which is that group of experts who will provide key knowledge as well as complete the core tasks required to meet the project deliverables, different types of resources are required depending on the type of work being carried out. The best way to approach resourcing a project is start with a view of what types of tasks are involved, which comes from the WBS, &amp; then identify what types of resources are needed to execute the required Deliverables. </a:t>
            </a:r>
          </a:p>
          <a:p>
            <a:pPr marL="0" indent="0">
              <a:spcBef>
                <a:spcPts val="0"/>
              </a:spcBef>
              <a:buNone/>
            </a:pPr>
            <a:endParaRPr lang="en-IE" sz="1200" dirty="0" smtClean="0"/>
          </a:p>
          <a:p>
            <a:pPr marL="0" indent="0">
              <a:spcBef>
                <a:spcPts val="0"/>
              </a:spcBef>
              <a:buNone/>
            </a:pPr>
            <a:r>
              <a:rPr lang="en-IE" sz="1200" dirty="0" smtClean="0"/>
              <a:t>Once the required resources have been identified, their </a:t>
            </a:r>
            <a:r>
              <a:rPr lang="en-IE" sz="1200" b="1" dirty="0" smtClean="0"/>
              <a:t>time commitments </a:t>
            </a:r>
            <a:r>
              <a:rPr lang="en-IE" sz="1200" dirty="0" smtClean="0"/>
              <a:t>need to be established. This can be a very challenging part of the project planning phase as not all types of resources are available within every Organisation &amp; not all available resources have the required amount of time to allocate to this work, as they all currently have day-jobs &amp; may not be able to adapt their schedule or reallocate work.</a:t>
            </a:r>
          </a:p>
          <a:p>
            <a:pPr marL="171450" indent="-171450">
              <a:spcBef>
                <a:spcPts val="0"/>
              </a:spcBef>
            </a:pPr>
            <a:r>
              <a:rPr lang="en-IE" sz="1200" dirty="0" smtClean="0"/>
              <a:t>Where </a:t>
            </a:r>
            <a:r>
              <a:rPr lang="en-IE" sz="1200" b="1" dirty="0" smtClean="0"/>
              <a:t>resource types </a:t>
            </a:r>
            <a:r>
              <a:rPr lang="en-IE" sz="1200" dirty="0" smtClean="0"/>
              <a:t>are not available in the organisation, external resources can be hired temporarily to complete the required activities. This is very common for project work &amp; can be a good opportunity to learn from external resources who possess skills which aren’t currently available in the Organisation.</a:t>
            </a:r>
          </a:p>
          <a:p>
            <a:pPr marL="171450" indent="-171450">
              <a:spcBef>
                <a:spcPts val="0"/>
              </a:spcBef>
            </a:pPr>
            <a:r>
              <a:rPr lang="en-IE" sz="1200" dirty="0" smtClean="0"/>
              <a:t>Where </a:t>
            </a:r>
            <a:r>
              <a:rPr lang="en-IE" sz="1200" b="1" dirty="0" smtClean="0"/>
              <a:t>existing Resources </a:t>
            </a:r>
            <a:r>
              <a:rPr lang="en-IE" sz="1200" dirty="0" smtClean="0"/>
              <a:t>do not have the time to allocate to the project, an Executive decision must be made by the Project Steering Group as to whether the existing work of certain resources needs to be re-allocated by </a:t>
            </a:r>
            <a:r>
              <a:rPr lang="en-IE" sz="1200" dirty="0" err="1" smtClean="0"/>
              <a:t>Mgmt</a:t>
            </a:r>
            <a:r>
              <a:rPr lang="en-IE" sz="1200" dirty="0" smtClean="0"/>
              <a:t> if possible. If this </a:t>
            </a:r>
            <a:r>
              <a:rPr lang="en-IE" sz="1200" dirty="0" err="1" smtClean="0"/>
              <a:t>isnt</a:t>
            </a:r>
            <a:r>
              <a:rPr lang="en-IE" sz="1200" dirty="0" smtClean="0"/>
              <a:t> possible then additional external resources with specific content knowledge may be required. </a:t>
            </a:r>
          </a:p>
          <a:p>
            <a:pPr marL="0" indent="0">
              <a:spcBef>
                <a:spcPts val="0"/>
              </a:spcBef>
              <a:buNone/>
            </a:pPr>
            <a:r>
              <a:rPr lang="en-IE" sz="1200" dirty="0" smtClean="0"/>
              <a:t>The Project Manager would work with the Project Sponsor &amp; HR to identify suitable external resources as needed.</a:t>
            </a:r>
          </a:p>
          <a:p>
            <a:pPr marL="0" indent="0">
              <a:spcBef>
                <a:spcPts val="0"/>
              </a:spcBef>
              <a:buNone/>
            </a:pPr>
            <a:endParaRPr lang="en-IE" sz="1200" dirty="0" smtClean="0"/>
          </a:p>
          <a:p>
            <a:pPr marL="0" indent="0">
              <a:spcBef>
                <a:spcPts val="0"/>
              </a:spcBef>
              <a:buNone/>
            </a:pPr>
            <a:r>
              <a:rPr lang="en-IE" sz="1200" dirty="0" smtClean="0"/>
              <a:t>Once all Stakeholders &amp; Resources are confirmed &amp; appointed, the Project Manager needs to convene each group for a </a:t>
            </a:r>
            <a:r>
              <a:rPr lang="en-IE" sz="1200" b="1" dirty="0" smtClean="0"/>
              <a:t>Project Kick-Off Meeting</a:t>
            </a:r>
            <a:r>
              <a:rPr lang="en-IE" sz="1200" dirty="0" smtClean="0"/>
              <a:t>, where they outline the plan for that particular group, based on the Work Breakdown Structure identified. This can then be refined as needed &amp; used to create a more accurate Project Plan.</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21</a:t>
            </a:fld>
            <a:endParaRPr lang="en-IE"/>
          </a:p>
        </p:txBody>
      </p:sp>
    </p:spTree>
    <p:extLst>
      <p:ext uri="{BB962C8B-B14F-4D97-AF65-F5344CB8AC3E}">
        <p14:creationId xmlns:p14="http://schemas.microsoft.com/office/powerpoint/2010/main" val="168357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Course Duration 9:30 – 16:30 with a 1 hour lunch break</a:t>
            </a:r>
          </a:p>
          <a:p>
            <a:r>
              <a:rPr lang="en-IE" baseline="0" dirty="0" smtClean="0"/>
              <a:t>Welcome.</a:t>
            </a:r>
          </a:p>
          <a:p>
            <a:r>
              <a:rPr lang="en-IE" dirty="0" smtClean="0"/>
              <a:t>Today we’ll go through the following:</a:t>
            </a:r>
          </a:p>
          <a:p>
            <a:r>
              <a:rPr lang="en-IE" b="1" dirty="0" smtClean="0"/>
              <a:t>Introduction</a:t>
            </a:r>
            <a:r>
              <a:rPr lang="en-IE" dirty="0" smtClean="0"/>
              <a:t> – we’ll review</a:t>
            </a:r>
            <a:r>
              <a:rPr lang="en-IE" baseline="0" dirty="0" smtClean="0"/>
              <a:t> the purpose for the training, who is aimed at &amp; what you’ll learn.</a:t>
            </a:r>
            <a:endParaRPr lang="en-IE" dirty="0" smtClean="0"/>
          </a:p>
          <a:p>
            <a:r>
              <a:rPr lang="en-IE" b="1" dirty="0" smtClean="0"/>
              <a:t>Module</a:t>
            </a:r>
            <a:r>
              <a:rPr lang="en-IE" b="1" baseline="0" dirty="0" smtClean="0"/>
              <a:t> 1</a:t>
            </a:r>
            <a:r>
              <a:rPr lang="en-IE" baseline="0" dirty="0" smtClean="0"/>
              <a:t> – I’ll provide an Overview of a typical Project Lifecycle.</a:t>
            </a:r>
          </a:p>
          <a:p>
            <a:r>
              <a:rPr lang="en-IE" b="1" baseline="0" dirty="0" smtClean="0"/>
              <a:t>Module 2</a:t>
            </a:r>
            <a:r>
              <a:rPr lang="en-IE" baseline="0" dirty="0" smtClean="0"/>
              <a:t> – we’ll look at the key roles on a project &amp; what each role is responsible for.</a:t>
            </a:r>
          </a:p>
          <a:p>
            <a:r>
              <a:rPr lang="en-IE" b="1" baseline="0" dirty="0" smtClean="0"/>
              <a:t>Module 3 </a:t>
            </a:r>
            <a:r>
              <a:rPr lang="en-IE" baseline="0" dirty="0" smtClean="0"/>
              <a:t>– we’ll look at the Project Lifecycle stages in more detail to understand what activities are involved in each stage &amp; what the outputs are. </a:t>
            </a:r>
          </a:p>
          <a:p>
            <a:r>
              <a:rPr lang="en-IE" b="1" baseline="0" dirty="0" smtClean="0"/>
              <a:t>Break</a:t>
            </a:r>
            <a:r>
              <a:rPr lang="en-IE" baseline="0" dirty="0" smtClean="0"/>
              <a:t> – we’ll break for lunch for 1 hour.</a:t>
            </a:r>
          </a:p>
          <a:p>
            <a:pPr marL="0" marR="0" indent="0" algn="l" defTabSz="914400" rtl="0" eaLnBrk="1" fontAlgn="auto" latinLnBrk="0" hangingPunct="1">
              <a:lnSpc>
                <a:spcPct val="100000"/>
              </a:lnSpc>
              <a:spcBef>
                <a:spcPts val="0"/>
              </a:spcBef>
              <a:spcAft>
                <a:spcPts val="0"/>
              </a:spcAft>
              <a:buClrTx/>
              <a:buSzTx/>
              <a:buFontTx/>
              <a:buNone/>
              <a:tabLst/>
              <a:defRPr/>
            </a:pPr>
            <a:r>
              <a:rPr lang="en-IE" b="1" baseline="0" dirty="0" smtClean="0"/>
              <a:t>Module 4</a:t>
            </a:r>
            <a:r>
              <a:rPr lang="en-IE" baseline="0" dirty="0" smtClean="0"/>
              <a:t> - we’ll look at some of the Core Project Management Activities in detail, as these are very transferrable skills.</a:t>
            </a:r>
          </a:p>
          <a:p>
            <a:r>
              <a:rPr lang="en-IE" b="1" baseline="0" dirty="0" smtClean="0"/>
              <a:t>Module 5</a:t>
            </a:r>
            <a:r>
              <a:rPr lang="en-IE" baseline="0" dirty="0" smtClean="0"/>
              <a:t> – we’ll briefly look at the Governance structure in RCSI, to understand how projects should interact with this. Then we’ll look at Project Governance &amp; what this involves.</a:t>
            </a:r>
          </a:p>
          <a:p>
            <a:r>
              <a:rPr lang="en-IE" b="1" baseline="0" dirty="0" smtClean="0"/>
              <a:t>Module 6</a:t>
            </a:r>
            <a:r>
              <a:rPr lang="en-IE" baseline="0" dirty="0" smtClean="0"/>
              <a:t> – for the Pilot session we’ll use a couple of recent projects I managed as our Case Study, just to give you a real-life example of an RCSI project &amp; to provide an overview of what was involved &amp; what challenges were faced. This should enable to you contextualise the theory learned throughout the day &amp; apply this to real-life scenarios. </a:t>
            </a:r>
          </a:p>
          <a:p>
            <a:r>
              <a:rPr lang="en-IE" b="1" baseline="0" dirty="0" smtClean="0"/>
              <a:t>Summary</a:t>
            </a:r>
            <a:r>
              <a:rPr lang="en-IE" baseline="0" dirty="0" smtClean="0"/>
              <a:t> – we’ll wrap up the training &amp; discuss any Qs you have &amp; how you feel the training went. I’ll also ask you to provide brief feedback via a feedback form I’ll hand out. And I’ll advise what materials will be provided to you following today’s session &amp; where you can find these. </a:t>
            </a:r>
          </a:p>
          <a:p>
            <a:r>
              <a:rPr lang="en-IE" b="1" baseline="0" dirty="0" smtClean="0"/>
              <a:t>Appendix </a:t>
            </a:r>
            <a:r>
              <a:rPr lang="en-IE" baseline="0" dirty="0" smtClean="0"/>
              <a:t>– I’ve included a little cartoon for you to review when you get the pack after today’s session.</a:t>
            </a:r>
          </a:p>
          <a:p>
            <a:endParaRPr lang="en-IE" dirty="0" smtClean="0"/>
          </a:p>
        </p:txBody>
      </p:sp>
      <p:sp>
        <p:nvSpPr>
          <p:cNvPr id="4" name="Slide Number Placeholder 3"/>
          <p:cNvSpPr>
            <a:spLocks noGrp="1"/>
          </p:cNvSpPr>
          <p:nvPr>
            <p:ph type="sldNum" sz="quarter" idx="10"/>
          </p:nvPr>
        </p:nvSpPr>
        <p:spPr/>
        <p:txBody>
          <a:bodyPr/>
          <a:lstStyle/>
          <a:p>
            <a:fld id="{63805791-0352-4A75-8317-C48348561757}" type="slidenum">
              <a:rPr lang="en-IE" smtClean="0"/>
              <a:t>2</a:t>
            </a:fld>
            <a:endParaRPr lang="en-IE"/>
          </a:p>
        </p:txBody>
      </p:sp>
    </p:spTree>
    <p:extLst>
      <p:ext uri="{BB962C8B-B14F-4D97-AF65-F5344CB8AC3E}">
        <p14:creationId xmlns:p14="http://schemas.microsoft.com/office/powerpoint/2010/main" val="2086081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IE" sz="1200" dirty="0" smtClean="0"/>
              <a:t>At the outset of the project, the project budget will have been approved &amp; the Project Manager must track to this figure at all times to ensure the project does not exceed the agreed amount. </a:t>
            </a:r>
          </a:p>
          <a:p>
            <a:pPr marL="0" indent="0">
              <a:spcBef>
                <a:spcPts val="0"/>
              </a:spcBef>
              <a:buNone/>
            </a:pPr>
            <a:r>
              <a:rPr lang="en-IE" sz="1200" dirty="0" smtClean="0"/>
              <a:t>So when you start the planning phase, Finance </a:t>
            </a:r>
            <a:r>
              <a:rPr lang="en-IE" sz="1200" dirty="0" err="1" smtClean="0"/>
              <a:t>dept</a:t>
            </a:r>
            <a:r>
              <a:rPr lang="en-IE" sz="1200" dirty="0" smtClean="0"/>
              <a:t> should be engaged by the Project Manager to ascertain if there is a dedicated budget code in addition to activity codes for your project. It is crucial that any work being charged to the Project, is allocated to the correct code so this should be agreed up-front before any costs are incurred. </a:t>
            </a:r>
          </a:p>
          <a:p>
            <a:pPr marL="0" indent="0">
              <a:spcBef>
                <a:spcPts val="0"/>
              </a:spcBef>
              <a:buNone/>
            </a:pPr>
            <a:r>
              <a:rPr lang="en-IE" sz="1200" dirty="0" smtClean="0"/>
              <a:t>In addition, all Project costs need to be accurately tracked, particularly if there are monetary benefits associated with the project goals. </a:t>
            </a:r>
          </a:p>
          <a:p>
            <a:pPr marL="0" indent="0">
              <a:spcBef>
                <a:spcPts val="0"/>
              </a:spcBef>
              <a:buNone/>
            </a:pPr>
            <a:r>
              <a:rPr lang="en-IE" sz="1200" dirty="0" smtClean="0"/>
              <a:t>Where costs are incurred, it should be clarified with Finance whether a PO is necessary &amp; if so, who is required to complete this. This may be the Project Manager or other Stakeholders on the project, however the Project Manager should have oversight of all costs &amp; track these on the Budget Plan.</a:t>
            </a:r>
          </a:p>
          <a:p>
            <a:pPr marL="0" indent="0">
              <a:spcBef>
                <a:spcPts val="0"/>
              </a:spcBef>
              <a:buNone/>
            </a:pPr>
            <a:r>
              <a:rPr lang="en-IE" sz="1200" dirty="0" smtClean="0"/>
              <a:t>If any Invoices need approval by the Project Manager on a project, they should review the work  completed for each invoice prior to approving this to the relevant dept.</a:t>
            </a:r>
          </a:p>
          <a:p>
            <a:pPr marL="0" indent="0" defTabSz="914400" fontAlgn="auto">
              <a:spcBef>
                <a:spcPts val="0"/>
              </a:spcBef>
              <a:spcAft>
                <a:spcPts val="0"/>
              </a:spcAft>
              <a:buClrTx/>
              <a:buNone/>
              <a:defRPr/>
            </a:pPr>
            <a:r>
              <a:rPr lang="en-IE" sz="1200" dirty="0" smtClean="0"/>
              <a:t>Budgets however should not be thought of as targets &amp; at each point in the Delivery schedule, budget requests should be submitted to the Steering Group or other designated Approval Body, to get approval for the funds to be drawn down. Often a high level budget was estimated at the outset therefore there is always a risk that the actual work involved will end up costing more, therefore it is important to continuously track the costs involved &amp; ensure accurate </a:t>
            </a:r>
            <a:r>
              <a:rPr lang="en-IE" sz="1200" dirty="0" err="1" smtClean="0"/>
              <a:t>costings</a:t>
            </a:r>
            <a:r>
              <a:rPr lang="en-IE" sz="1200" dirty="0" smtClean="0"/>
              <a:t> are received from any service providers as early as possible so that any potential budget excesses can be flagged in sufficient time.</a:t>
            </a:r>
          </a:p>
          <a:p>
            <a:pPr marL="0" indent="0" defTabSz="914400" fontAlgn="auto">
              <a:spcBef>
                <a:spcPts val="0"/>
              </a:spcBef>
              <a:spcAft>
                <a:spcPts val="0"/>
              </a:spcAft>
              <a:buClrTx/>
              <a:buNone/>
              <a:defRPr/>
            </a:pPr>
            <a:endParaRPr lang="en-IE" sz="1200" dirty="0" smtClean="0"/>
          </a:p>
          <a:p>
            <a:pPr marL="0" indent="0" defTabSz="914400" fontAlgn="auto">
              <a:spcBef>
                <a:spcPts val="0"/>
              </a:spcBef>
              <a:spcAft>
                <a:spcPts val="0"/>
              </a:spcAft>
              <a:buClrTx/>
              <a:buNone/>
              <a:defRPr/>
            </a:pPr>
            <a:r>
              <a:rPr lang="en-IE" sz="1200" dirty="0" smtClean="0"/>
              <a:t>Again in relation to the budget, </a:t>
            </a:r>
            <a:r>
              <a:rPr lang="en-IE" sz="1200" b="1" dirty="0" smtClean="0"/>
              <a:t>Contingency</a:t>
            </a:r>
            <a:r>
              <a:rPr lang="en-IE" sz="1200" dirty="0" smtClean="0"/>
              <a:t> is needed to cover unknown conditions, allowance for design growth, errors in the contract drawings, </a:t>
            </a:r>
          </a:p>
          <a:p>
            <a:pPr marL="0" indent="0" defTabSz="914400" fontAlgn="auto">
              <a:spcBef>
                <a:spcPts val="0"/>
              </a:spcBef>
              <a:spcAft>
                <a:spcPts val="0"/>
              </a:spcAft>
              <a:buClrTx/>
              <a:buNone/>
              <a:defRPr/>
            </a:pPr>
            <a:r>
              <a:rPr lang="en-IE" sz="1200" dirty="0" smtClean="0"/>
              <a:t>inaccurate pricing, price escalation, and minor changes within the project scope </a:t>
            </a:r>
            <a:r>
              <a:rPr lang="en-IE" sz="1200" dirty="0" err="1" smtClean="0"/>
              <a:t>etc</a:t>
            </a:r>
            <a:r>
              <a:rPr lang="en-IE" sz="1200" dirty="0" smtClean="0"/>
              <a:t>, &amp; costs are often higher than originally estimated, as the specifics of work involved are often not fully known until the Detailed Design stage. </a:t>
            </a:r>
          </a:p>
          <a:p>
            <a:pPr marL="0" indent="0" defTabSz="914400" fontAlgn="auto">
              <a:spcBef>
                <a:spcPts val="0"/>
              </a:spcBef>
              <a:spcAft>
                <a:spcPts val="0"/>
              </a:spcAft>
              <a:buClrTx/>
              <a:buNone/>
              <a:defRPr/>
            </a:pPr>
            <a:r>
              <a:rPr lang="en-IE" sz="1200" dirty="0" smtClean="0"/>
              <a:t>If a budget estimate is too low, the project contingency will most likely be insufficient, leading to budget overruns. On the flip side, an overly conservative estimate can tie up valuable capital that could be used for other projects, and the project may be deferred or rejected by senior management.</a:t>
            </a:r>
          </a:p>
          <a:p>
            <a:pPr marL="0" indent="0">
              <a:spcBef>
                <a:spcPts val="0"/>
              </a:spcBef>
              <a:buNone/>
            </a:pPr>
            <a:r>
              <a:rPr lang="en-IE" sz="1200" dirty="0" smtClean="0"/>
              <a:t>To add contingency, typically a percentage of the overall budget is added, of around 15 – 20% - depending on the nature of the project &amp; the level of uncertainty.</a:t>
            </a:r>
          </a:p>
          <a:p>
            <a:pPr marL="0" indent="0">
              <a:spcBef>
                <a:spcPts val="0"/>
              </a:spcBef>
              <a:buNone/>
            </a:pPr>
            <a:r>
              <a:rPr lang="en-IE" sz="1200" dirty="0" smtClean="0"/>
              <a:t>Contingency should not be used to fund significant changes to the scope of the project – if scope needs to change, SMT should assess this &amp; then approve a new budget figure accordingly. Contingency should only be used for unforeseen changes to the existing scope items.</a:t>
            </a:r>
          </a:p>
          <a:p>
            <a:pPr marL="0" indent="0">
              <a:spcBef>
                <a:spcPts val="0"/>
              </a:spcBef>
              <a:buNone/>
            </a:pPr>
            <a:endParaRPr lang="en-IE" dirty="0" smtClean="0"/>
          </a:p>
          <a:p>
            <a:pPr marL="0" indent="0">
              <a:spcBef>
                <a:spcPts val="0"/>
              </a:spcBef>
              <a:buNone/>
            </a:pPr>
            <a:endParaRPr lang="en-IE"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22</a:t>
            </a:fld>
            <a:endParaRPr lang="en-IE"/>
          </a:p>
        </p:txBody>
      </p:sp>
    </p:spTree>
    <p:extLst>
      <p:ext uri="{BB962C8B-B14F-4D97-AF65-F5344CB8AC3E}">
        <p14:creationId xmlns:p14="http://schemas.microsoft.com/office/powerpoint/2010/main" val="3506468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IE" b="1" dirty="0" smtClean="0"/>
              <a:t>Set up Shared Project Resource</a:t>
            </a:r>
          </a:p>
          <a:p>
            <a:pPr marL="0" indent="0">
              <a:spcBef>
                <a:spcPts val="0"/>
              </a:spcBef>
              <a:buNone/>
            </a:pPr>
            <a:r>
              <a:rPr lang="en-IE" dirty="0" smtClean="0"/>
              <a:t>It is crucial that staff working on a Project have access to the latest version of Documents in addition to sharing relevant information.</a:t>
            </a:r>
          </a:p>
          <a:p>
            <a:pPr marL="0" indent="0">
              <a:spcBef>
                <a:spcPts val="0"/>
              </a:spcBef>
              <a:buNone/>
            </a:pPr>
            <a:r>
              <a:rPr lang="en-IE" dirty="0" smtClean="0"/>
              <a:t>A shared project directory should be set up on the RCSI network &amp; the relevant staff given access.</a:t>
            </a:r>
          </a:p>
          <a:p>
            <a:pPr marL="0" indent="0">
              <a:spcBef>
                <a:spcPts val="0"/>
              </a:spcBef>
              <a:buNone/>
            </a:pPr>
            <a:r>
              <a:rPr lang="en-IE" dirty="0" smtClean="0"/>
              <a:t>In addition, where Project Stakeholders are located off-site or in external companies, they can be set up with external access to shared project resources on the network, once IT approves this. It is also often thought that staff cannot work on project resources when they’re offsite, &amp; so cant share resources when necessary however even if Internal staff organise remote connection to the RCSI network, then they can access relevant content on the network from any location.</a:t>
            </a:r>
          </a:p>
          <a:p>
            <a:pPr marL="0" indent="0">
              <a:spcBef>
                <a:spcPts val="0"/>
              </a:spcBef>
              <a:buNone/>
            </a:pPr>
            <a:endParaRPr lang="en-IE" dirty="0" smtClean="0"/>
          </a:p>
          <a:p>
            <a:pPr marL="0" indent="0">
              <a:spcBef>
                <a:spcPts val="0"/>
              </a:spcBef>
              <a:buNone/>
            </a:pPr>
            <a:endParaRPr lang="en-IE" dirty="0" smtClean="0"/>
          </a:p>
          <a:p>
            <a:pPr marL="0" indent="0">
              <a:spcBef>
                <a:spcPts val="0"/>
              </a:spcBef>
              <a:buNone/>
            </a:pPr>
            <a:r>
              <a:rPr lang="en-IE" dirty="0" smtClean="0"/>
              <a:t>The major deliverable of the Project Planning Phase is the </a:t>
            </a:r>
            <a:r>
              <a:rPr lang="en-IE" b="1" dirty="0" smtClean="0"/>
              <a:t>Project Plan</a:t>
            </a:r>
            <a:r>
              <a:rPr lang="en-IE" dirty="0" smtClean="0"/>
              <a:t>, which is an all-encompassing document used as the basis for implementing the agreed changes. All of the above elements are included in the Project Plan, I.E. Detailed Project Phases, Scope, Milestones &amp; Deliverables, Schedule &amp; Resources.</a:t>
            </a:r>
          </a:p>
          <a:p>
            <a:pPr marL="0" indent="0">
              <a:spcBef>
                <a:spcPts val="0"/>
              </a:spcBef>
              <a:buNone/>
            </a:pPr>
            <a:r>
              <a:rPr lang="en-IE" dirty="0" smtClean="0"/>
              <a:t>You can choose to create one Project Plan document using a comprehensive tool like MS Project, or alternatively you could maintain a suite of the different component plans (i.e. the resource plan, the WBS, the delivery schedule, milestone log etc.) using other software tools, such as Excel or PPT, however you must ensure that these correlate &amp; accurately reflect each other.</a:t>
            </a:r>
          </a:p>
          <a:p>
            <a:pPr marL="0" indent="0">
              <a:spcBef>
                <a:spcPts val="0"/>
              </a:spcBef>
              <a:buNone/>
            </a:pPr>
            <a:r>
              <a:rPr lang="en-IE" dirty="0" smtClean="0"/>
              <a:t>Once the Planning Deliverables have been properly completed you can progress to the </a:t>
            </a:r>
            <a:r>
              <a:rPr lang="en-IE" b="1" dirty="0" smtClean="0"/>
              <a:t>Analysis</a:t>
            </a:r>
            <a:r>
              <a:rPr lang="en-IE" dirty="0" smtClean="0"/>
              <a:t> Phase.</a:t>
            </a:r>
          </a:p>
          <a:p>
            <a:pPr marL="0" indent="0">
              <a:spcBef>
                <a:spcPts val="0"/>
              </a:spcBef>
              <a:buNone/>
            </a:pPr>
            <a:endParaRPr lang="en-IE" sz="1400" b="1"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23</a:t>
            </a:fld>
            <a:endParaRPr lang="en-IE"/>
          </a:p>
        </p:txBody>
      </p:sp>
    </p:spTree>
    <p:extLst>
      <p:ext uri="{BB962C8B-B14F-4D97-AF65-F5344CB8AC3E}">
        <p14:creationId xmlns:p14="http://schemas.microsoft.com/office/powerpoint/2010/main" val="228076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Analyse</a:t>
            </a:r>
          </a:p>
          <a:p>
            <a:pPr algn="l"/>
            <a:r>
              <a:rPr lang="en-IE" b="1" dirty="0" smtClean="0"/>
              <a:t>As-Is Process Mapping</a:t>
            </a:r>
          </a:p>
          <a:p>
            <a:pPr marL="171450" indent="-171450" algn="l">
              <a:buFont typeface="Arial" panose="020B0604020202020204" pitchFamily="34" charset="0"/>
              <a:buChar char="•"/>
            </a:pPr>
            <a:r>
              <a:rPr lang="en-IE" dirty="0" smtClean="0"/>
              <a:t>During the Analysis phase, the</a:t>
            </a:r>
            <a:r>
              <a:rPr lang="en-IE" baseline="0" dirty="0" smtClean="0"/>
              <a:t> Project Manager needs to document what is known as the As-Is state, which simply means, what does the Process or Technology being changed currently look like.</a:t>
            </a:r>
          </a:p>
          <a:p>
            <a:pPr marL="171450" indent="-171450" algn="l">
              <a:buFont typeface="Arial" panose="020B0604020202020204" pitchFamily="34" charset="0"/>
              <a:buChar char="•"/>
            </a:pPr>
            <a:r>
              <a:rPr lang="en-IE" baseline="0" dirty="0" smtClean="0"/>
              <a:t>Typically this involves creating a document that details the steps involved in the current process, along with their owner &amp; timelines, to highlight the current process flow. However often a Process Map is used which provides a more visual representation of the process &amp; often better aids analysis as people tend to be more visual. Here you can see an example of a MS Visio project map but you can use other tools to do this, even MS PPT.</a:t>
            </a:r>
          </a:p>
          <a:p>
            <a:pPr marL="171450" indent="-171450" algn="l">
              <a:buFont typeface="Arial" panose="020B0604020202020204" pitchFamily="34" charset="0"/>
              <a:buChar char="•"/>
            </a:pPr>
            <a:r>
              <a:rPr lang="en-IE" baseline="0" dirty="0" smtClean="0"/>
              <a:t>Once the as-is state is documented the Project Manager needs to get agreement from all parties that this is the agreed current Process. This would seem like an easy task but this can often be quite challenging as it </a:t>
            </a:r>
            <a:r>
              <a:rPr lang="en-IE" baseline="0" dirty="0" err="1" smtClean="0"/>
              <a:t>isnt</a:t>
            </a:r>
            <a:r>
              <a:rPr lang="en-IE" baseline="0" dirty="0" smtClean="0"/>
              <a:t> until you map out the current process that you realise how much people are either unaware of certain elements of the process, or disagree as to how things are currently done. </a:t>
            </a:r>
          </a:p>
          <a:p>
            <a:pPr marL="171450" indent="-171450" algn="l">
              <a:buFont typeface="Arial" panose="020B0604020202020204" pitchFamily="34" charset="0"/>
              <a:buChar char="•"/>
            </a:pPr>
            <a:r>
              <a:rPr lang="en-IE" baseline="0" dirty="0" smtClean="0"/>
              <a:t>However mapping out the as-is process is also helpful as it educates those involved as to the reality of the issues that exist &amp; gets people on the same page, prior to designing the solution. In addition it allows you to compare where you came from, once the solution is designed &amp; implemented, so it is essential to understand the current environment correctly before attempting to design any changes.</a:t>
            </a:r>
            <a:endParaRPr lang="en-IE" dirty="0" smtClean="0"/>
          </a:p>
          <a:p>
            <a:pPr algn="l"/>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HL </a:t>
            </a:r>
            <a:r>
              <a:rPr lang="en-IE" b="1" dirty="0" err="1" smtClean="0"/>
              <a:t>Rqmts</a:t>
            </a:r>
            <a:r>
              <a:rPr lang="en-IE" b="1" dirty="0" smtClean="0"/>
              <a:t> Gathering</a:t>
            </a:r>
          </a:p>
          <a:p>
            <a:pPr marL="171450" indent="-171450" algn="l">
              <a:buFont typeface="Arial" panose="020B0604020202020204" pitchFamily="34" charset="0"/>
              <a:buChar char="•"/>
            </a:pPr>
            <a:r>
              <a:rPr lang="en-IE" dirty="0" smtClean="0"/>
              <a:t>When the as-is state is documented &amp; agreed,</a:t>
            </a:r>
            <a:r>
              <a:rPr lang="en-IE" baseline="0" dirty="0" smtClean="0"/>
              <a:t> t</a:t>
            </a:r>
            <a:r>
              <a:rPr lang="en-IE" dirty="0" smtClean="0"/>
              <a:t>he</a:t>
            </a:r>
            <a:r>
              <a:rPr lang="en-IE" baseline="0" dirty="0" smtClean="0"/>
              <a:t> list of high level </a:t>
            </a:r>
            <a:r>
              <a:rPr lang="en-IE" baseline="0" dirty="0" err="1" smtClean="0"/>
              <a:t>rqmts</a:t>
            </a:r>
            <a:r>
              <a:rPr lang="en-IE" baseline="0" dirty="0" smtClean="0"/>
              <a:t> needs to be collated, to understand what people want. </a:t>
            </a:r>
          </a:p>
          <a:p>
            <a:pPr marL="171450" indent="-171450" algn="l">
              <a:buFont typeface="Arial" panose="020B0604020202020204" pitchFamily="34" charset="0"/>
              <a:buChar char="•"/>
            </a:pPr>
            <a:r>
              <a:rPr lang="en-IE" baseline="0" dirty="0" smtClean="0"/>
              <a:t>This essentially will help form the start of Designing the To-Be state, but it is not until the subsequent Design phase that the final list of </a:t>
            </a:r>
            <a:r>
              <a:rPr lang="en-IE" baseline="0" dirty="0" err="1" smtClean="0"/>
              <a:t>rqmts</a:t>
            </a:r>
            <a:r>
              <a:rPr lang="en-IE" baseline="0" dirty="0" smtClean="0"/>
              <a:t> is confirmed &amp; developed, as often what people want is either not possible or not feasible, therefore you must start by collating all the possible requirements from all those involved &amp; then documenting these properly to ensure all the necessary information is captured. Then they must be analysed to assess their suitability, in line with the Project Scope.</a:t>
            </a:r>
          </a:p>
          <a:p>
            <a:pPr algn="l"/>
            <a:endParaRPr lang="en-IE" baseline="0" dirty="0" smtClean="0"/>
          </a:p>
          <a:p>
            <a:pPr algn="l"/>
            <a:r>
              <a:rPr lang="en-IE" baseline="0" dirty="0" smtClean="0"/>
              <a:t>In relation to </a:t>
            </a:r>
            <a:r>
              <a:rPr lang="en-IE" baseline="0" dirty="0" err="1" smtClean="0"/>
              <a:t>Rqmts</a:t>
            </a:r>
            <a:r>
              <a:rPr lang="en-IE" baseline="0" dirty="0" smtClean="0"/>
              <a:t> Gathering, 2 things are really key here:</a:t>
            </a:r>
          </a:p>
          <a:p>
            <a:pPr marL="171450" indent="-171450" algn="l">
              <a:buFont typeface="Arial" panose="020B0604020202020204" pitchFamily="34" charset="0"/>
              <a:buChar char="•"/>
            </a:pPr>
            <a:r>
              <a:rPr lang="en-IE" b="1" baseline="0" dirty="0" smtClean="0"/>
              <a:t>Setting a Deadline </a:t>
            </a:r>
            <a:r>
              <a:rPr lang="en-IE" baseline="0" dirty="0" smtClean="0"/>
              <a:t>– It is important to set a deadline to this process as otherwise you could end up stuck in this phase for a very long time, as once people start to think of what they’d like, things can easily get out of hand </a:t>
            </a:r>
            <a:r>
              <a:rPr lang="en-IE" baseline="0" dirty="0" smtClean="0">
                <a:sym typeface="Wingdings" panose="05000000000000000000" pitchFamily="2" charset="2"/>
              </a:rPr>
              <a:t>. So time management is key here.</a:t>
            </a:r>
          </a:p>
          <a:p>
            <a:pPr marL="171450" indent="-171450" algn="l">
              <a:buFont typeface="Arial" panose="020B0604020202020204" pitchFamily="34" charset="0"/>
              <a:buChar char="•"/>
            </a:pPr>
            <a:r>
              <a:rPr lang="en-IE" b="1" baseline="0" dirty="0" smtClean="0">
                <a:sym typeface="Wingdings" panose="05000000000000000000" pitchFamily="2" charset="2"/>
              </a:rPr>
              <a:t>Sticking to the Scope </a:t>
            </a:r>
            <a:r>
              <a:rPr lang="en-IE" baseline="0" dirty="0" smtClean="0">
                <a:sym typeface="Wingdings" panose="05000000000000000000" pitchFamily="2" charset="2"/>
              </a:rPr>
              <a:t>– this is where Scope Management is crucial, as the PM must constantly trace back to the agreed Scope &amp; ensure that as they document </a:t>
            </a:r>
            <a:r>
              <a:rPr lang="en-IE" baseline="0" dirty="0" err="1" smtClean="0">
                <a:sym typeface="Wingdings" panose="05000000000000000000" pitchFamily="2" charset="2"/>
              </a:rPr>
              <a:t>rqmts</a:t>
            </a:r>
            <a:r>
              <a:rPr lang="en-IE" baseline="0" dirty="0" smtClean="0">
                <a:sym typeface="Wingdings" panose="05000000000000000000" pitchFamily="2" charset="2"/>
              </a:rPr>
              <a:t> they are adhering to the Scope &amp; advising people who request things outside of the Scope that this will not be delivered as part of this Project Phase. However it is essential to </a:t>
            </a:r>
            <a:r>
              <a:rPr lang="en-IE" b="1" baseline="0" dirty="0" smtClean="0">
                <a:sym typeface="Wingdings" panose="05000000000000000000" pitchFamily="2" charset="2"/>
              </a:rPr>
              <a:t>document</a:t>
            </a:r>
            <a:r>
              <a:rPr lang="en-IE" baseline="0" dirty="0" smtClean="0">
                <a:sym typeface="Wingdings" panose="05000000000000000000" pitchFamily="2" charset="2"/>
              </a:rPr>
              <a:t> all </a:t>
            </a:r>
            <a:r>
              <a:rPr lang="en-IE" baseline="0" dirty="0" err="1" smtClean="0">
                <a:sym typeface="Wingdings" panose="05000000000000000000" pitchFamily="2" charset="2"/>
              </a:rPr>
              <a:t>rqmts</a:t>
            </a:r>
            <a:r>
              <a:rPr lang="en-IE" baseline="0" dirty="0" smtClean="0">
                <a:sym typeface="Wingdings" panose="05000000000000000000" pitchFamily="2" charset="2"/>
              </a:rPr>
              <a:t> at this stage, as you can then allocate what’s in scope to the current project in addition to getting a sense of whether there is a need for a 2</a:t>
            </a:r>
            <a:r>
              <a:rPr lang="en-IE" baseline="30000" dirty="0" smtClean="0">
                <a:sym typeface="Wingdings" panose="05000000000000000000" pitchFamily="2" charset="2"/>
              </a:rPr>
              <a:t>nd</a:t>
            </a:r>
            <a:r>
              <a:rPr lang="en-IE" baseline="0" dirty="0" smtClean="0">
                <a:sym typeface="Wingdings" panose="05000000000000000000" pitchFamily="2" charset="2"/>
              </a:rPr>
              <a:t> phase of the project.</a:t>
            </a:r>
            <a:endParaRPr lang="en-IE" dirty="0" smtClean="0"/>
          </a:p>
          <a:p>
            <a:pPr algn="l"/>
            <a:endParaRPr lang="en-IE" dirty="0" smtClean="0"/>
          </a:p>
          <a:p>
            <a:pPr algn="l"/>
            <a:r>
              <a:rPr lang="en-IE" baseline="0" dirty="0" err="1" smtClean="0"/>
              <a:t>Rqmts</a:t>
            </a:r>
            <a:r>
              <a:rPr lang="en-IE" baseline="0" dirty="0" smtClean="0"/>
              <a:t> Gathering goes through 2 stages of documentation – High Level &amp; Detailed.</a:t>
            </a:r>
          </a:p>
          <a:p>
            <a:pPr marL="171450" indent="-171450" algn="l">
              <a:buFont typeface="Arial" panose="020B0604020202020204" pitchFamily="34" charset="0"/>
              <a:buChar char="•"/>
            </a:pPr>
            <a:r>
              <a:rPr lang="en-IE" baseline="0" dirty="0" smtClean="0"/>
              <a:t>In the Analysis Phase, you need to document the High Level </a:t>
            </a:r>
            <a:r>
              <a:rPr lang="en-IE" baseline="0" dirty="0" err="1" smtClean="0"/>
              <a:t>rqmts</a:t>
            </a:r>
            <a:r>
              <a:rPr lang="en-IE" baseline="0" dirty="0" smtClean="0"/>
              <a:t> from all those involved to get a sense of all items on their ‘Wish List’. These are then reviewed in terms of Scope &amp; suitability, &amp; a sub-set of </a:t>
            </a:r>
            <a:r>
              <a:rPr lang="en-IE" baseline="0" dirty="0" err="1" smtClean="0"/>
              <a:t>rqmts</a:t>
            </a:r>
            <a:r>
              <a:rPr lang="en-IE" baseline="0" dirty="0" smtClean="0"/>
              <a:t> is agreed, which will be progressed as part of the current project. This should be a relatively short phase, just to understand the big picture of what is required &amp; what people want. </a:t>
            </a:r>
          </a:p>
          <a:p>
            <a:pPr algn="l"/>
            <a:endParaRPr lang="en-IE" baseline="0" dirty="0" smtClean="0"/>
          </a:p>
          <a:p>
            <a:pPr algn="l"/>
            <a:r>
              <a:rPr lang="en-IE" baseline="0" dirty="0" smtClean="0"/>
              <a:t>So again the PM must get approval of these </a:t>
            </a:r>
            <a:r>
              <a:rPr lang="en-IE" baseline="0" dirty="0" err="1" smtClean="0"/>
              <a:t>rqmts</a:t>
            </a:r>
            <a:r>
              <a:rPr lang="en-IE" baseline="0" dirty="0" smtClean="0"/>
              <a:t>, to ensure these have been interpreted correctly. So once documented, </a:t>
            </a:r>
            <a:r>
              <a:rPr lang="en-IE" baseline="0" dirty="0" err="1" smtClean="0"/>
              <a:t>rqmts</a:t>
            </a:r>
            <a:r>
              <a:rPr lang="en-IE" baseline="0" dirty="0" smtClean="0"/>
              <a:t> should be issued to all those who provided them, for review &amp; approval.</a:t>
            </a:r>
          </a:p>
          <a:p>
            <a:pPr algn="l"/>
            <a:r>
              <a:rPr lang="en-IE" baseline="0" dirty="0" smtClean="0"/>
              <a:t>There is a real skill involved in listening to people properly &amp; documenting what they need. Often people are not great at articulating what they need so there is an element of advising involved here, to help steer people to understand what is doable in addition to what constitutes a good </a:t>
            </a:r>
            <a:r>
              <a:rPr lang="en-IE" baseline="0" dirty="0" err="1" smtClean="0"/>
              <a:t>rqmt</a:t>
            </a:r>
            <a:r>
              <a:rPr lang="en-IE" baseline="0" dirty="0" smtClean="0"/>
              <a:t>. This is where the PM must remind staff to think about ways to make a process more efficient or make system functionality more intuitive or productive. Experience over time will improve your ability in this area.</a:t>
            </a:r>
          </a:p>
          <a:p>
            <a:pPr marL="0" indent="0" algn="l">
              <a:buFont typeface="Arial" panose="020B0604020202020204" pitchFamily="34" charset="0"/>
              <a:buNone/>
            </a:pPr>
            <a:endParaRPr lang="en-I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aseline="0" dirty="0" smtClean="0"/>
              <a:t>Once the HL </a:t>
            </a:r>
            <a:r>
              <a:rPr lang="en-IE" baseline="0" dirty="0" err="1" smtClean="0"/>
              <a:t>Rqmts</a:t>
            </a:r>
            <a:r>
              <a:rPr lang="en-IE" baseline="0" dirty="0" smtClean="0"/>
              <a:t> are approved you can move into the </a:t>
            </a:r>
            <a:r>
              <a:rPr lang="en-IE" b="1" baseline="0" dirty="0" smtClean="0"/>
              <a:t>Design</a:t>
            </a:r>
            <a:r>
              <a:rPr lang="en-IE" baseline="0" dirty="0" smtClean="0"/>
              <a:t> Phase.</a:t>
            </a:r>
          </a:p>
          <a:p>
            <a:pPr marL="0" indent="0" algn="l">
              <a:buFont typeface="Arial" panose="020B0604020202020204" pitchFamily="34" charset="0"/>
              <a:buNone/>
            </a:pPr>
            <a:endParaRPr lang="en-IE" baseline="0" dirty="0" smtClean="0"/>
          </a:p>
          <a:p>
            <a:pPr algn="l"/>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63805791-0352-4A75-8317-C48348561757}" type="slidenum">
              <a:rPr lang="en-IE" smtClean="0"/>
              <a:t>25</a:t>
            </a:fld>
            <a:endParaRPr lang="en-IE"/>
          </a:p>
        </p:txBody>
      </p:sp>
    </p:spTree>
    <p:extLst>
      <p:ext uri="{BB962C8B-B14F-4D97-AF65-F5344CB8AC3E}">
        <p14:creationId xmlns:p14="http://schemas.microsoft.com/office/powerpoint/2010/main" val="1955362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b="1" dirty="0" smtClean="0"/>
              <a:t>As-Is Process Mapping</a:t>
            </a:r>
          </a:p>
          <a:p>
            <a:pPr marL="171450" indent="-171450" algn="l">
              <a:buFont typeface="Arial" panose="020B0604020202020204" pitchFamily="34" charset="0"/>
              <a:buChar char="•"/>
            </a:pPr>
            <a:r>
              <a:rPr lang="en-IE" dirty="0" smtClean="0"/>
              <a:t>During the Analysis phase, the</a:t>
            </a:r>
            <a:r>
              <a:rPr lang="en-IE" baseline="0" dirty="0" smtClean="0"/>
              <a:t> Project Manager needs to document what is known as the As-Is state, which simply means, what does the Process or Technology being changed currently look like.</a:t>
            </a:r>
          </a:p>
          <a:p>
            <a:pPr marL="171450" indent="-171450" algn="l">
              <a:buFont typeface="Arial" panose="020B0604020202020204" pitchFamily="34" charset="0"/>
              <a:buChar char="•"/>
            </a:pPr>
            <a:r>
              <a:rPr lang="en-IE" baseline="0" dirty="0" smtClean="0"/>
              <a:t>Typically this involves creating a document that details the steps involved in the current process, along with their owner &amp; timelines, to highlight the current process flow. However often a Process Map is used which provides a more visual representation of the process &amp; often better aids analysis as people tend to be more visual. Here you can see an example of a MS Visio project map but you can use other tools to do this, even MS PPT.</a:t>
            </a:r>
          </a:p>
          <a:p>
            <a:pPr marL="171450" indent="-171450" algn="l">
              <a:buFont typeface="Arial" panose="020B0604020202020204" pitchFamily="34" charset="0"/>
              <a:buChar char="•"/>
            </a:pPr>
            <a:r>
              <a:rPr lang="en-IE" baseline="0" dirty="0" smtClean="0"/>
              <a:t>Once the as-is state is documented the Project Manager needs to get agreement from all parties that this is the agreed current Process. This would seem like an easy task but this can often be quite challenging as it </a:t>
            </a:r>
            <a:r>
              <a:rPr lang="en-IE" baseline="0" dirty="0" err="1" smtClean="0"/>
              <a:t>isnt</a:t>
            </a:r>
            <a:r>
              <a:rPr lang="en-IE" baseline="0" dirty="0" smtClean="0"/>
              <a:t> until you map out the current process that you realise how much people are either unaware of certain elements of the process, or disagree as to how things are currently done. </a:t>
            </a:r>
          </a:p>
          <a:p>
            <a:pPr marL="171450" indent="-171450" algn="l">
              <a:buFont typeface="Arial" panose="020B0604020202020204" pitchFamily="34" charset="0"/>
              <a:buChar char="•"/>
            </a:pPr>
            <a:r>
              <a:rPr lang="en-IE" baseline="0" dirty="0" smtClean="0"/>
              <a:t>However mapping out the as-is process is also helpful as it educates those involved as to the reality of the issues that exist &amp; gets people on the same page, prior to designing the solution. In addition it allows you to compare where you came from, once the solution is designed &amp; implemented, so it is essential to understand the current environment correctly before attempting to design any changes.</a:t>
            </a:r>
            <a:endParaRPr lang="en-IE"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26</a:t>
            </a:fld>
            <a:endParaRPr lang="en-IE"/>
          </a:p>
        </p:txBody>
      </p:sp>
    </p:spTree>
    <p:extLst>
      <p:ext uri="{BB962C8B-B14F-4D97-AF65-F5344CB8AC3E}">
        <p14:creationId xmlns:p14="http://schemas.microsoft.com/office/powerpoint/2010/main" val="398441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HL </a:t>
            </a:r>
            <a:r>
              <a:rPr lang="en-IE" b="1" dirty="0" err="1" smtClean="0"/>
              <a:t>Rqmts</a:t>
            </a:r>
            <a:r>
              <a:rPr lang="en-IE" b="1" dirty="0" smtClean="0"/>
              <a:t> Gathering</a:t>
            </a:r>
          </a:p>
          <a:p>
            <a:pPr marL="171450" indent="-171450" algn="l">
              <a:buFont typeface="Arial" panose="020B0604020202020204" pitchFamily="34" charset="0"/>
              <a:buChar char="•"/>
            </a:pPr>
            <a:r>
              <a:rPr lang="en-IE" dirty="0" smtClean="0"/>
              <a:t>When the as-is state is documented &amp; agreed,</a:t>
            </a:r>
            <a:r>
              <a:rPr lang="en-IE" baseline="0" dirty="0" smtClean="0"/>
              <a:t> t</a:t>
            </a:r>
            <a:r>
              <a:rPr lang="en-IE" dirty="0" smtClean="0"/>
              <a:t>he</a:t>
            </a:r>
            <a:r>
              <a:rPr lang="en-IE" baseline="0" dirty="0" smtClean="0"/>
              <a:t> list of high level </a:t>
            </a:r>
            <a:r>
              <a:rPr lang="en-IE" baseline="0" dirty="0" err="1" smtClean="0"/>
              <a:t>rqmts</a:t>
            </a:r>
            <a:r>
              <a:rPr lang="en-IE" baseline="0" dirty="0" smtClean="0"/>
              <a:t> needs to be collated, to understand what people want. </a:t>
            </a:r>
          </a:p>
          <a:p>
            <a:pPr marL="171450" indent="-171450" algn="l">
              <a:buFont typeface="Arial" panose="020B0604020202020204" pitchFamily="34" charset="0"/>
              <a:buChar char="•"/>
            </a:pPr>
            <a:r>
              <a:rPr lang="en-IE" baseline="0" dirty="0" smtClean="0"/>
              <a:t>This essentially will help form the start of Designing the To-Be state, but it is not until the subsequent Design phase that the final list of </a:t>
            </a:r>
            <a:r>
              <a:rPr lang="en-IE" baseline="0" dirty="0" err="1" smtClean="0"/>
              <a:t>rqmts</a:t>
            </a:r>
            <a:r>
              <a:rPr lang="en-IE" baseline="0" dirty="0" smtClean="0"/>
              <a:t> is confirmed &amp; developed, as often what people want is either not possible or not feasible, therefore you must start by collating all the possible requirements from all those involved &amp; then documenting these properly to ensure all the necessary information is captured. Then they must be analysed to assess their suitability, in line with the Project Scope.</a:t>
            </a:r>
          </a:p>
          <a:p>
            <a:pPr algn="l"/>
            <a:endParaRPr lang="en-IE" baseline="0" dirty="0" smtClean="0"/>
          </a:p>
          <a:p>
            <a:pPr algn="l"/>
            <a:r>
              <a:rPr lang="en-IE" baseline="0" dirty="0" smtClean="0"/>
              <a:t>In relation to </a:t>
            </a:r>
            <a:r>
              <a:rPr lang="en-IE" baseline="0" dirty="0" err="1" smtClean="0"/>
              <a:t>Rqmts</a:t>
            </a:r>
            <a:r>
              <a:rPr lang="en-IE" baseline="0" dirty="0" smtClean="0"/>
              <a:t> Gathering, 2 things are really key here:</a:t>
            </a:r>
          </a:p>
          <a:p>
            <a:pPr marL="171450" indent="-171450" algn="l">
              <a:buFont typeface="Arial" panose="020B0604020202020204" pitchFamily="34" charset="0"/>
              <a:buChar char="•"/>
            </a:pPr>
            <a:r>
              <a:rPr lang="en-IE" b="1" baseline="0" dirty="0" smtClean="0"/>
              <a:t>Setting a Deadline </a:t>
            </a:r>
            <a:r>
              <a:rPr lang="en-IE" baseline="0" dirty="0" smtClean="0"/>
              <a:t>– It is important to set a deadline to this process as otherwise you could end up stuck in this phase for a very long time, as once people start to think of what they’d like, things can easily get out of hand </a:t>
            </a:r>
            <a:r>
              <a:rPr lang="en-IE" baseline="0" dirty="0" smtClean="0">
                <a:sym typeface="Wingdings" panose="05000000000000000000" pitchFamily="2" charset="2"/>
              </a:rPr>
              <a:t>. So time management is key here.</a:t>
            </a:r>
          </a:p>
          <a:p>
            <a:pPr marL="171450" indent="-171450" algn="l">
              <a:buFont typeface="Arial" panose="020B0604020202020204" pitchFamily="34" charset="0"/>
              <a:buChar char="•"/>
            </a:pPr>
            <a:r>
              <a:rPr lang="en-IE" b="1" baseline="0" dirty="0" smtClean="0">
                <a:sym typeface="Wingdings" panose="05000000000000000000" pitchFamily="2" charset="2"/>
              </a:rPr>
              <a:t>Sticking to the Scope </a:t>
            </a:r>
            <a:r>
              <a:rPr lang="en-IE" baseline="0" dirty="0" smtClean="0">
                <a:sym typeface="Wingdings" panose="05000000000000000000" pitchFamily="2" charset="2"/>
              </a:rPr>
              <a:t>– this is where Scope Management is crucial, as the PM must constantly trace back to the agreed Scope &amp; ensure that as they document </a:t>
            </a:r>
            <a:r>
              <a:rPr lang="en-IE" baseline="0" dirty="0" err="1" smtClean="0">
                <a:sym typeface="Wingdings" panose="05000000000000000000" pitchFamily="2" charset="2"/>
              </a:rPr>
              <a:t>rqmts</a:t>
            </a:r>
            <a:r>
              <a:rPr lang="en-IE" baseline="0" dirty="0" smtClean="0">
                <a:sym typeface="Wingdings" panose="05000000000000000000" pitchFamily="2" charset="2"/>
              </a:rPr>
              <a:t> they are adhering to the Scope &amp; advising people who request things outside of the Scope that this will not be delivered as part of this Project Phase. However it is essential to </a:t>
            </a:r>
            <a:r>
              <a:rPr lang="en-IE" b="1" baseline="0" dirty="0" smtClean="0">
                <a:sym typeface="Wingdings" panose="05000000000000000000" pitchFamily="2" charset="2"/>
              </a:rPr>
              <a:t>document</a:t>
            </a:r>
            <a:r>
              <a:rPr lang="en-IE" baseline="0" dirty="0" smtClean="0">
                <a:sym typeface="Wingdings" panose="05000000000000000000" pitchFamily="2" charset="2"/>
              </a:rPr>
              <a:t> all </a:t>
            </a:r>
            <a:r>
              <a:rPr lang="en-IE" baseline="0" dirty="0" err="1" smtClean="0">
                <a:sym typeface="Wingdings" panose="05000000000000000000" pitchFamily="2" charset="2"/>
              </a:rPr>
              <a:t>rqmts</a:t>
            </a:r>
            <a:r>
              <a:rPr lang="en-IE" baseline="0" dirty="0" smtClean="0">
                <a:sym typeface="Wingdings" panose="05000000000000000000" pitchFamily="2" charset="2"/>
              </a:rPr>
              <a:t> at this stage, as you can then allocate what’s in scope to the current project in addition to getting a sense of whether there is a need for a 2</a:t>
            </a:r>
            <a:r>
              <a:rPr lang="en-IE" baseline="30000" dirty="0" smtClean="0">
                <a:sym typeface="Wingdings" panose="05000000000000000000" pitchFamily="2" charset="2"/>
              </a:rPr>
              <a:t>nd</a:t>
            </a:r>
            <a:r>
              <a:rPr lang="en-IE" baseline="0" dirty="0" smtClean="0">
                <a:sym typeface="Wingdings" panose="05000000000000000000" pitchFamily="2" charset="2"/>
              </a:rPr>
              <a:t> phase of the project.</a:t>
            </a:r>
            <a:endParaRPr lang="en-IE" dirty="0" smtClean="0"/>
          </a:p>
          <a:p>
            <a:pPr algn="l"/>
            <a:endParaRPr lang="en-IE" dirty="0" smtClean="0"/>
          </a:p>
          <a:p>
            <a:pPr algn="l"/>
            <a:r>
              <a:rPr lang="en-IE" baseline="0" dirty="0" err="1" smtClean="0"/>
              <a:t>Rqmts</a:t>
            </a:r>
            <a:r>
              <a:rPr lang="en-IE" baseline="0" dirty="0" smtClean="0"/>
              <a:t> Gathering goes through 2 stages of documentation – High Level &amp; Detailed.</a:t>
            </a:r>
          </a:p>
          <a:p>
            <a:pPr marL="171450" indent="-171450" algn="l">
              <a:buFont typeface="Arial" panose="020B0604020202020204" pitchFamily="34" charset="0"/>
              <a:buChar char="•"/>
            </a:pPr>
            <a:r>
              <a:rPr lang="en-IE" baseline="0" dirty="0" smtClean="0"/>
              <a:t>In the Analysis Phase, you need to document the High Level </a:t>
            </a:r>
            <a:r>
              <a:rPr lang="en-IE" baseline="0" dirty="0" err="1" smtClean="0"/>
              <a:t>rqmts</a:t>
            </a:r>
            <a:r>
              <a:rPr lang="en-IE" baseline="0" dirty="0" smtClean="0"/>
              <a:t> from all those involved to get a sense of all items on their ‘Wish List’. These are then reviewed in terms of Scope &amp; suitability, &amp; a sub-set of </a:t>
            </a:r>
            <a:r>
              <a:rPr lang="en-IE" baseline="0" dirty="0" err="1" smtClean="0"/>
              <a:t>rqmts</a:t>
            </a:r>
            <a:r>
              <a:rPr lang="en-IE" baseline="0" dirty="0" smtClean="0"/>
              <a:t> is agreed, which will be progressed as part of the current project. This should be a relatively short phase, just to understand the big picture of what is required &amp; what people want. </a:t>
            </a:r>
          </a:p>
          <a:p>
            <a:pPr algn="l"/>
            <a:endParaRPr lang="en-IE" baseline="0" dirty="0" smtClean="0"/>
          </a:p>
          <a:p>
            <a:pPr algn="l"/>
            <a:r>
              <a:rPr lang="en-IE" baseline="0" dirty="0" smtClean="0"/>
              <a:t>So again the PM must get approval of these </a:t>
            </a:r>
            <a:r>
              <a:rPr lang="en-IE" baseline="0" dirty="0" err="1" smtClean="0"/>
              <a:t>rqmts</a:t>
            </a:r>
            <a:r>
              <a:rPr lang="en-IE" baseline="0" dirty="0" smtClean="0"/>
              <a:t>, to ensure these have been interpreted correctly. So once documented, </a:t>
            </a:r>
            <a:r>
              <a:rPr lang="en-IE" baseline="0" dirty="0" err="1" smtClean="0"/>
              <a:t>rqmts</a:t>
            </a:r>
            <a:r>
              <a:rPr lang="en-IE" baseline="0" dirty="0" smtClean="0"/>
              <a:t> should be issued to all those who provided them, for review &amp; approval.</a:t>
            </a:r>
          </a:p>
          <a:p>
            <a:pPr algn="l"/>
            <a:r>
              <a:rPr lang="en-IE" baseline="0" dirty="0" smtClean="0"/>
              <a:t>There is a real skill involved in listening to people properly &amp; documenting what they need. Often people are not great at articulating what they need so there is an element of advising involved here, to help steer people to understand what is doable in addition to what constitutes a good </a:t>
            </a:r>
            <a:r>
              <a:rPr lang="en-IE" baseline="0" dirty="0" err="1" smtClean="0"/>
              <a:t>rqmt</a:t>
            </a:r>
            <a:r>
              <a:rPr lang="en-IE" baseline="0" dirty="0" smtClean="0"/>
              <a:t>. This is where the PM must remind staff to think about ways to make a process more efficient or make system functionality more intuitive or productive. Experience over time will improve your ability in this area.</a:t>
            </a:r>
          </a:p>
          <a:p>
            <a:pPr marL="0" indent="0" algn="l">
              <a:buFont typeface="Arial" panose="020B0604020202020204" pitchFamily="34" charset="0"/>
              <a:buNone/>
            </a:pPr>
            <a:endParaRPr lang="en-I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aseline="0" dirty="0" smtClean="0"/>
              <a:t>Once the HL </a:t>
            </a:r>
            <a:r>
              <a:rPr lang="en-IE" baseline="0" dirty="0" err="1" smtClean="0"/>
              <a:t>Rqmts</a:t>
            </a:r>
            <a:r>
              <a:rPr lang="en-IE" baseline="0" dirty="0" smtClean="0"/>
              <a:t> are approved you can move into the </a:t>
            </a:r>
            <a:r>
              <a:rPr lang="en-IE" b="1" baseline="0" dirty="0" smtClean="0"/>
              <a:t>Design</a:t>
            </a:r>
            <a:r>
              <a:rPr lang="en-IE" baseline="0" dirty="0" smtClean="0"/>
              <a:t> Phase.</a:t>
            </a:r>
          </a:p>
          <a:p>
            <a:pPr marL="0" indent="0" algn="l">
              <a:buFont typeface="Arial" panose="020B0604020202020204" pitchFamily="34" charset="0"/>
              <a:buNone/>
            </a:pPr>
            <a:endParaRPr lang="en-IE" baseline="0" dirty="0" smtClean="0"/>
          </a:p>
          <a:p>
            <a:pPr algn="l"/>
            <a:endParaRPr lang="en-IE" baseline="0" dirty="0" smtClean="0"/>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27</a:t>
            </a:fld>
            <a:endParaRPr lang="en-IE"/>
          </a:p>
        </p:txBody>
      </p:sp>
    </p:spTree>
    <p:extLst>
      <p:ext uri="{BB962C8B-B14F-4D97-AF65-F5344CB8AC3E}">
        <p14:creationId xmlns:p14="http://schemas.microsoft.com/office/powerpoint/2010/main" val="291960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Design</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Once the specific high level </a:t>
            </a:r>
            <a:r>
              <a:rPr lang="en-IE" baseline="0" dirty="0" err="1" smtClean="0"/>
              <a:t>rqmts</a:t>
            </a:r>
            <a:r>
              <a:rPr lang="en-IE" baseline="0" dirty="0" smtClean="0"/>
              <a:t> are agreed, these must then be documented in detail to flesh out all necessary elements, which is done in the Design Phase. Further consultation is needed with project Stakeholders at this point to collate further detail on each </a:t>
            </a:r>
            <a:r>
              <a:rPr lang="en-IE" baseline="0" dirty="0" err="1" smtClean="0"/>
              <a:t>rqmt</a:t>
            </a:r>
            <a:r>
              <a:rPr lang="en-IE" baseline="0" dirty="0" smtClean="0"/>
              <a:t> as needed.  Attention to detail is key here – often people think they have good attention to detail but when they see the level of detail that must be documented for each </a:t>
            </a:r>
            <a:r>
              <a:rPr lang="en-IE" baseline="0" dirty="0" err="1" smtClean="0"/>
              <a:t>rqmt</a:t>
            </a:r>
            <a:r>
              <a:rPr lang="en-IE" baseline="0" dirty="0" smtClean="0"/>
              <a:t>, they truly get a sense of what attention to detail really is </a:t>
            </a:r>
            <a:r>
              <a:rPr lang="en-IE" baseline="0" dirty="0" smtClean="0">
                <a:sym typeface="Wingdings" panose="05000000000000000000" pitchFamily="2" charset="2"/>
              </a:rPr>
              <a:t>. The accuracy of </a:t>
            </a:r>
            <a:r>
              <a:rPr lang="en-IE" baseline="0" dirty="0" err="1" smtClean="0">
                <a:sym typeface="Wingdings" panose="05000000000000000000" pitchFamily="2" charset="2"/>
              </a:rPr>
              <a:t>rqmts</a:t>
            </a:r>
            <a:r>
              <a:rPr lang="en-IE" baseline="0" dirty="0" smtClean="0">
                <a:sym typeface="Wingdings" panose="05000000000000000000" pitchFamily="2" charset="2"/>
              </a:rPr>
              <a:t> is also crucial as the Design of the solution will be based up on these </a:t>
            </a:r>
            <a:r>
              <a:rPr lang="en-IE" baseline="0" dirty="0" err="1" smtClean="0">
                <a:sym typeface="Wingdings" panose="05000000000000000000" pitchFamily="2" charset="2"/>
              </a:rPr>
              <a:t>rqmts</a:t>
            </a:r>
            <a:r>
              <a:rPr lang="en-IE" baseline="0" dirty="0" smtClean="0">
                <a:sym typeface="Wingdings" panose="05000000000000000000" pitchFamily="2" charset="2"/>
              </a:rPr>
              <a:t>.</a:t>
            </a:r>
          </a:p>
          <a:p>
            <a:endParaRPr lang="en-IE" baseline="0" dirty="0" smtClean="0"/>
          </a:p>
          <a:p>
            <a:r>
              <a:rPr lang="en-IE" baseline="0" dirty="0" smtClean="0"/>
              <a:t>Once the Detailed </a:t>
            </a:r>
            <a:r>
              <a:rPr lang="en-IE" baseline="0" dirty="0" err="1" smtClean="0"/>
              <a:t>Rqmts</a:t>
            </a:r>
            <a:r>
              <a:rPr lang="en-IE" baseline="0" dirty="0" smtClean="0"/>
              <a:t> are documented &amp; agreed, Design Documents need to be produced to clearly depict the To-Be state. Time should be taken to properly design the best possible solution to meet the Need/ Issue or Opportunity the Organisation is faced with.</a:t>
            </a:r>
          </a:p>
          <a:p>
            <a:endParaRPr lang="en-IE" baseline="0" dirty="0" smtClean="0"/>
          </a:p>
          <a:p>
            <a:r>
              <a:rPr lang="en-IE" b="1" baseline="0" dirty="0" smtClean="0"/>
              <a:t>Research</a:t>
            </a:r>
          </a:p>
          <a:p>
            <a:r>
              <a:rPr lang="en-IE" baseline="0" dirty="0" smtClean="0"/>
              <a:t>As part of this process, you will need to carry out some research to ensure you consider all possibilities &amp; are in line with current Best Practice. These could involve external bench-marking, site visits, reaching out to peers in other Organisations, or simple desktop research.</a:t>
            </a:r>
          </a:p>
          <a:p>
            <a:r>
              <a:rPr lang="en-IE" baseline="0" dirty="0" smtClean="0"/>
              <a:t>The RCSI Library can help assist you with your Research &amp; guide you in the right direction if needed. The Library also has a page on Moodle called “Information Seeking &amp; Library Skills” which can be of help when researching.</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To-Be Process</a:t>
            </a:r>
            <a:r>
              <a:rPr lang="en-IE" b="1" baseline="0" dirty="0" smtClean="0"/>
              <a:t> Documenting</a:t>
            </a:r>
          </a:p>
          <a:p>
            <a:r>
              <a:rPr lang="en-IE" baseline="0" dirty="0" smtClean="0"/>
              <a:t>Once a Design is agreed upon, the necessary To-Be Process Documents should be created so that the To-Be Design can be reviewed &amp; approved by the relevant internal Stakeholders. Again this can be documented in To-Be Process Documents which highlight the steps involved, or as To-Be Process Maps which reflect the Design in a more visual way.</a:t>
            </a:r>
          </a:p>
          <a:p>
            <a:r>
              <a:rPr lang="en-IE" baseline="0" dirty="0" smtClean="0"/>
              <a:t> </a:t>
            </a:r>
          </a:p>
          <a:p>
            <a:r>
              <a:rPr lang="en-IE" b="1" baseline="0" dirty="0" smtClean="0"/>
              <a:t>SOPs</a:t>
            </a:r>
          </a:p>
          <a:p>
            <a:r>
              <a:rPr lang="en-IE" dirty="0" smtClean="0"/>
              <a:t>In addition, detailed instructional</a:t>
            </a:r>
            <a:r>
              <a:rPr lang="en-IE" baseline="0" dirty="0" smtClean="0"/>
              <a:t> documents may be needed to assist staff with carrying out the new process or function. These differ from the To-Be Process Documents in that they are tailored to specific areas or individuals in the Organisation, &amp; include Owners, Timelines &amp; further details, whereas the overall To-Be Process documents show the Big Picture &amp; how the overall To-Be Process all hangs together.</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And again the detailed </a:t>
            </a:r>
            <a:r>
              <a:rPr lang="en-IE" baseline="0" dirty="0" err="1" smtClean="0"/>
              <a:t>rqmts</a:t>
            </a:r>
            <a:r>
              <a:rPr lang="en-IE" baseline="0" dirty="0" smtClean="0"/>
              <a:t> must be approved by those who provided them before progressing.</a:t>
            </a: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29</a:t>
            </a:fld>
            <a:endParaRPr lang="en-IE"/>
          </a:p>
        </p:txBody>
      </p:sp>
    </p:spTree>
    <p:extLst>
      <p:ext uri="{BB962C8B-B14F-4D97-AF65-F5344CB8AC3E}">
        <p14:creationId xmlns:p14="http://schemas.microsoft.com/office/powerpoint/2010/main" val="1955362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Implement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This is when the project is in full swing &amp; is one of the busiest phases for the Project Manager as they need to ensure the Delivery is progressing as planned, to schedule &amp; within Budget. They also need to engage with &amp; communicate to multiple Stakeholders in relation to how things are progressing. They also need to manage the scope.</a:t>
            </a:r>
            <a:endParaRPr lang="en-IE" dirty="0" smtClean="0"/>
          </a:p>
          <a:p>
            <a:endParaRPr lang="en-IE" b="0" dirty="0" smtClean="0"/>
          </a:p>
          <a:p>
            <a:r>
              <a:rPr lang="en-IE" b="1" dirty="0" smtClean="0"/>
              <a:t>Producing Deliverables</a:t>
            </a:r>
          </a:p>
          <a:p>
            <a:r>
              <a:rPr lang="en-IE" baseline="0" dirty="0" smtClean="0"/>
              <a:t>The Deliverables outlined in the agreed Project Plan are implemented in this Phase. </a:t>
            </a:r>
          </a:p>
          <a:p>
            <a:r>
              <a:rPr lang="en-IE" baseline="0" dirty="0" smtClean="0"/>
              <a:t>This involves a number of project resources working on tasks to complete activities to achieve specific outcomes, as per the WBS. </a:t>
            </a:r>
          </a:p>
          <a:p>
            <a:r>
              <a:rPr lang="en-IE" baseline="0" dirty="0" smtClean="0"/>
              <a:t>This also involves the PM working on the PM documentation as these are also Deliverables as mentioned previously.</a:t>
            </a:r>
            <a:endParaRPr lang="en-IE" dirty="0" smtClean="0"/>
          </a:p>
          <a:p>
            <a:r>
              <a:rPr lang="en-IE" dirty="0" smtClean="0"/>
              <a:t>The</a:t>
            </a:r>
            <a:r>
              <a:rPr lang="en-IE" baseline="0" dirty="0" smtClean="0"/>
              <a:t> PM must also monitor the progress of the Project Team to ensure that their tasks are going to plan &amp; aligning to the agreed schedule.</a:t>
            </a:r>
          </a:p>
          <a:p>
            <a:endParaRPr lang="en-IE" dirty="0" smtClean="0"/>
          </a:p>
          <a:p>
            <a:r>
              <a:rPr lang="en-IE" b="1" dirty="0" smtClean="0"/>
              <a:t>Testing (if required)</a:t>
            </a:r>
          </a:p>
          <a:p>
            <a:r>
              <a:rPr lang="en-IE" dirty="0" smtClean="0"/>
              <a:t>If the</a:t>
            </a:r>
            <a:r>
              <a:rPr lang="en-IE" baseline="0" dirty="0" smtClean="0"/>
              <a:t> project involves any kind of technology enhancement there will be some testing involved. Often people have never been involved in testing despite using a system in their day-to-day jobs however Testing is a very specific activity that requires specific documents to execute.</a:t>
            </a:r>
          </a:p>
          <a:p>
            <a:r>
              <a:rPr lang="en-IE" baseline="0" dirty="0" smtClean="0"/>
              <a:t>A test Plan should be created to outline all necessary testing &amp; test scripts are then created to assist the testers to document the outcomes of their testing.</a:t>
            </a:r>
          </a:p>
          <a:p>
            <a:r>
              <a:rPr lang="en-IE" baseline="0" dirty="0" smtClean="0"/>
              <a:t>We have included samples of the test documents in the Toolkit also.</a:t>
            </a:r>
          </a:p>
          <a:p>
            <a:endParaRPr lang="en-IE" dirty="0" smtClean="0"/>
          </a:p>
          <a:p>
            <a:endParaRPr lang="en-IE" dirty="0" smtClean="0"/>
          </a:p>
          <a:p>
            <a:r>
              <a:rPr lang="en-IE" b="1" dirty="0" smtClean="0"/>
              <a:t>Managing Change Requests</a:t>
            </a:r>
          </a:p>
          <a:p>
            <a:r>
              <a:rPr lang="en-IE" dirty="0" smtClean="0"/>
              <a:t>A project rarely runs its course without any</a:t>
            </a:r>
            <a:r>
              <a:rPr lang="en-IE" baseline="0" dirty="0" smtClean="0"/>
              <a:t> changes to the agreed scope therefore the management of this change is key for a PM.</a:t>
            </a:r>
            <a:endParaRPr lang="en-IE" dirty="0" smtClean="0"/>
          </a:p>
          <a:p>
            <a:r>
              <a:rPr lang="en-IE" dirty="0" smtClean="0"/>
              <a:t>A set Change</a:t>
            </a:r>
            <a:r>
              <a:rPr lang="en-IE" baseline="0" dirty="0" smtClean="0"/>
              <a:t> Request process should be followed to ensure that changes are properly requested, documented, reviewed &amp; approved or rejected.</a:t>
            </a:r>
          </a:p>
          <a:p>
            <a:r>
              <a:rPr lang="en-IE" baseline="0" dirty="0" smtClean="0"/>
              <a:t>Ultimately the Steering Group must decide whether to approve changes or not, &amp; depending on the impact of a change the Executive Sponsor may need to bring a Change Request to the attention of the SMT to get approval.</a:t>
            </a:r>
          </a:p>
          <a:p>
            <a:r>
              <a:rPr lang="en-IE" baseline="0" dirty="0" smtClean="0"/>
              <a:t>As PM you must ensure this Change Request Process is properly followed &amp; closed out, &amp; then update any project documents as needed.</a:t>
            </a:r>
          </a:p>
          <a:p>
            <a:r>
              <a:rPr lang="en-IE" baseline="0" dirty="0" smtClean="0"/>
              <a:t>We will review both Scope &amp; Change </a:t>
            </a:r>
            <a:r>
              <a:rPr lang="en-IE" baseline="0" dirty="0" err="1" smtClean="0"/>
              <a:t>mgmt</a:t>
            </a:r>
            <a:r>
              <a:rPr lang="en-IE" baseline="0" dirty="0" smtClean="0"/>
              <a:t> in a bit more detail later on, as this can be a complex process for PMs.</a:t>
            </a:r>
          </a:p>
          <a:p>
            <a:r>
              <a:rPr lang="en-IE" baseline="0" dirty="0" smtClean="0"/>
              <a:t>A CR template is included in the toolkit for you.</a:t>
            </a:r>
          </a:p>
          <a:p>
            <a:endParaRPr lang="en-IE" dirty="0" smtClean="0"/>
          </a:p>
          <a:p>
            <a:endParaRPr lang="en-IE" dirty="0" smtClean="0"/>
          </a:p>
          <a:p>
            <a:r>
              <a:rPr lang="en-IE" b="1" dirty="0" smtClean="0"/>
              <a:t>Training</a:t>
            </a:r>
          </a:p>
          <a:p>
            <a:r>
              <a:rPr lang="en-IE" dirty="0" smtClean="0"/>
              <a:t>Training </a:t>
            </a:r>
            <a:r>
              <a:rPr lang="en-IE" baseline="0" dirty="0" smtClean="0"/>
              <a:t>takes place in the Implementation phase to prepare staff for the changes appropriately.</a:t>
            </a:r>
            <a:endParaRPr lang="en-IE" dirty="0" smtClean="0"/>
          </a:p>
          <a:p>
            <a:r>
              <a:rPr lang="en-IE" dirty="0" smtClean="0"/>
              <a:t>The PM must identify the</a:t>
            </a:r>
            <a:r>
              <a:rPr lang="en-IE" baseline="0" dirty="0" smtClean="0"/>
              <a:t> Training Needs of the Project &amp; create a Training Plan to ensure all Training is properly documented.</a:t>
            </a:r>
          </a:p>
          <a:p>
            <a:r>
              <a:rPr lang="en-IE" baseline="0" dirty="0" smtClean="0"/>
              <a:t>Often the PM must provide some training as they have accumulated the knowledge over the course of the project. Alternatively the Project Team/ Experts can provide this but the PM must ensure the appropriate training material has been created as well as oversee the quality of the training.</a:t>
            </a:r>
          </a:p>
          <a:p>
            <a:r>
              <a:rPr lang="en-IE" baseline="0" dirty="0" smtClean="0"/>
              <a:t>Staff should be asked for feedback on any training received so as to ensure this was fit for purpose, as further training may be needed.</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This is essentially about Organisational readiness &amp; ensuring that staff are ready for any changes being implemented, whether it be a process or technology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IE" baseline="0" dirty="0" smtClean="0"/>
          </a:p>
        </p:txBody>
      </p:sp>
      <p:sp>
        <p:nvSpPr>
          <p:cNvPr id="4" name="Slide Number Placeholder 3"/>
          <p:cNvSpPr>
            <a:spLocks noGrp="1"/>
          </p:cNvSpPr>
          <p:nvPr>
            <p:ph type="sldNum" sz="quarter" idx="10"/>
          </p:nvPr>
        </p:nvSpPr>
        <p:spPr/>
        <p:txBody>
          <a:bodyPr/>
          <a:lstStyle/>
          <a:p>
            <a:fld id="{63805791-0352-4A75-8317-C48348561757}" type="slidenum">
              <a:rPr lang="en-IE" smtClean="0"/>
              <a:t>31</a:t>
            </a:fld>
            <a:endParaRPr lang="en-IE"/>
          </a:p>
        </p:txBody>
      </p:sp>
    </p:spTree>
    <p:extLst>
      <p:ext uri="{BB962C8B-B14F-4D97-AF65-F5344CB8AC3E}">
        <p14:creationId xmlns:p14="http://schemas.microsoft.com/office/powerpoint/2010/main" val="195536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We have included samples of the test documents in the Toolkit also.</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33</a:t>
            </a:fld>
            <a:endParaRPr lang="en-IE"/>
          </a:p>
        </p:txBody>
      </p:sp>
    </p:spTree>
    <p:extLst>
      <p:ext uri="{BB962C8B-B14F-4D97-AF65-F5344CB8AC3E}">
        <p14:creationId xmlns:p14="http://schemas.microsoft.com/office/powerpoint/2010/main" val="2247296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 project rarely runs its course without any</a:t>
            </a:r>
            <a:r>
              <a:rPr lang="en-IE" baseline="0" dirty="0" smtClean="0"/>
              <a:t> changes to the agreed scope therefore the management of this change is key for a PM.</a:t>
            </a:r>
            <a:endParaRPr lang="en-IE" dirty="0" smtClean="0"/>
          </a:p>
          <a:p>
            <a:r>
              <a:rPr lang="en-IE" dirty="0" smtClean="0"/>
              <a:t>A set Change</a:t>
            </a:r>
            <a:r>
              <a:rPr lang="en-IE" baseline="0" dirty="0" smtClean="0"/>
              <a:t> Request process should be followed to ensure that changes are properly requested, documented, reviewed &amp; approved or rejected.</a:t>
            </a:r>
          </a:p>
          <a:p>
            <a:r>
              <a:rPr lang="en-IE" baseline="0" dirty="0" smtClean="0"/>
              <a:t>Ultimately the Steering Group must decide whether to approve changes or not, &amp; depending on the impact of a change the Executive Sponsor may need to bring a Change Request to the attention of the SMT to get approval.</a:t>
            </a:r>
          </a:p>
          <a:p>
            <a:r>
              <a:rPr lang="en-IE" baseline="0" dirty="0" smtClean="0"/>
              <a:t>As PM you must ensure this Change Request Process is properly followed &amp; closed out, &amp; then update any project documents as needed.</a:t>
            </a:r>
          </a:p>
          <a:p>
            <a:r>
              <a:rPr lang="en-IE" baseline="0" dirty="0" smtClean="0"/>
              <a:t>We will review both Scope &amp; Change </a:t>
            </a:r>
            <a:r>
              <a:rPr lang="en-IE" baseline="0" dirty="0" err="1" smtClean="0"/>
              <a:t>mgmt</a:t>
            </a:r>
            <a:r>
              <a:rPr lang="en-IE" baseline="0" dirty="0" smtClean="0"/>
              <a:t> in a bit more detail later on, as this can be a complex process for PMs.</a:t>
            </a:r>
          </a:p>
          <a:p>
            <a:r>
              <a:rPr lang="en-IE" baseline="0" dirty="0" smtClean="0"/>
              <a:t>A CR template is included in the toolkit for you.</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34</a:t>
            </a:fld>
            <a:endParaRPr lang="en-IE"/>
          </a:p>
        </p:txBody>
      </p:sp>
    </p:spTree>
    <p:extLst>
      <p:ext uri="{BB962C8B-B14F-4D97-AF65-F5344CB8AC3E}">
        <p14:creationId xmlns:p14="http://schemas.microsoft.com/office/powerpoint/2010/main" val="2091681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Training </a:t>
            </a:r>
            <a:r>
              <a:rPr lang="en-IE" baseline="0" dirty="0" smtClean="0"/>
              <a:t>takes place in the Implementation phase to prepare staff for the changes appropriately.</a:t>
            </a:r>
            <a:endParaRPr lang="en-IE" dirty="0" smtClean="0"/>
          </a:p>
          <a:p>
            <a:r>
              <a:rPr lang="en-IE" dirty="0" smtClean="0"/>
              <a:t>The PM must identify the</a:t>
            </a:r>
            <a:r>
              <a:rPr lang="en-IE" baseline="0" dirty="0" smtClean="0"/>
              <a:t> Training Needs of the Project &amp; create a Training Plan to ensure all Training is properly documented.</a:t>
            </a:r>
          </a:p>
          <a:p>
            <a:r>
              <a:rPr lang="en-IE" baseline="0" dirty="0" smtClean="0"/>
              <a:t>Often the PM must provide some training as they have accumulated the knowledge over the course of the project. Alternatively the Project Team/ Experts can provide this but the PM must ensure the appropriate training material has been created as well as oversee the quality of the training.</a:t>
            </a:r>
          </a:p>
          <a:p>
            <a:r>
              <a:rPr lang="en-IE" baseline="0" dirty="0" smtClean="0"/>
              <a:t>Staff should be asked for feedback on any training received so as to ensure this was fit for purpose, as further training may be needed.</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This is essentially about Organisational readiness &amp; ensuring that staff are ready for any changes being implemented, whether it be a process or technology change.</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35</a:t>
            </a:fld>
            <a:endParaRPr lang="en-IE"/>
          </a:p>
        </p:txBody>
      </p:sp>
    </p:spTree>
    <p:extLst>
      <p:ext uri="{BB962C8B-B14F-4D97-AF65-F5344CB8AC3E}">
        <p14:creationId xmlns:p14="http://schemas.microsoft.com/office/powerpoint/2010/main" val="393136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The RCSI</a:t>
            </a:r>
            <a:r>
              <a:rPr lang="en-IE" b="1" baseline="0" dirty="0" smtClean="0"/>
              <a:t> Strategy</a:t>
            </a:r>
          </a:p>
          <a:p>
            <a:pPr marL="171450" indent="-171450">
              <a:buFont typeface="Arial" panose="020B0604020202020204" pitchFamily="34" charset="0"/>
              <a:buChar char="•"/>
            </a:pPr>
            <a:r>
              <a:rPr lang="en-IE" baseline="0" dirty="0" smtClean="0"/>
              <a:t>As part of the RCSI Strategy for the Faculty of Medicine &amp; Health Sciences from 2013 to 2017, 26 Strategic Projects have been identified. As a result HR want to respond to the organisational need to deliver a project management capability to staff, not just to enable staff to more effectively engage in Strategy project work, but to respond to staff requests for training in this area.</a:t>
            </a:r>
          </a:p>
          <a:p>
            <a:pPr marL="171450" indent="-171450">
              <a:buFont typeface="Arial" panose="020B0604020202020204" pitchFamily="34" charset="0"/>
              <a:buChar char="•"/>
            </a:pPr>
            <a:r>
              <a:rPr lang="en-IE" baseline="0" dirty="0" smtClean="0"/>
              <a:t>Also, t</a:t>
            </a:r>
            <a:r>
              <a:rPr lang="en-IE" dirty="0" smtClean="0"/>
              <a:t>here is an increasing awareness within organisations that the best utilisation of limited resources is through the application of effective project management skills, no matter what</a:t>
            </a:r>
            <a:r>
              <a:rPr lang="en-IE" baseline="0" dirty="0" smtClean="0"/>
              <a:t> type of work they are doing</a:t>
            </a:r>
            <a:r>
              <a:rPr lang="en-IE" dirty="0" smtClean="0"/>
              <a:t>.</a:t>
            </a:r>
          </a:p>
          <a:p>
            <a:endParaRPr lang="en-IE" dirty="0" smtClean="0"/>
          </a:p>
          <a:p>
            <a:r>
              <a:rPr lang="en-IE" b="1" dirty="0" smtClean="0"/>
              <a:t>Target Audience</a:t>
            </a:r>
          </a:p>
          <a:p>
            <a:pPr marL="171450" indent="-171450">
              <a:buFont typeface="Arial" panose="020B0604020202020204" pitchFamily="34" charset="0"/>
              <a:buChar char="•"/>
            </a:pPr>
            <a:r>
              <a:rPr lang="en-IE" dirty="0" smtClean="0"/>
              <a:t>This</a:t>
            </a:r>
            <a:r>
              <a:rPr lang="en-IE" baseline="0" dirty="0" smtClean="0"/>
              <a:t> training is for all staff – for those who may be involved in either running or participating in a project under the RCSI Strategy, &amp; for those who wish to apply Project Management skills to any initiative they are working on e.g. a conference or an inter-departmental event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t>The aim of this course is to provide you with</a:t>
            </a:r>
            <a:r>
              <a:rPr lang="en-IE" baseline="0" dirty="0" smtClean="0"/>
              <a:t> a set of tools &amp; know-how to enable you to do your job better.</a:t>
            </a:r>
            <a:endParaRPr lang="en-IE" dirty="0" smtClean="0"/>
          </a:p>
          <a:p>
            <a:endParaRPr lang="en-IE" dirty="0" smtClean="0"/>
          </a:p>
          <a:p>
            <a:r>
              <a:rPr lang="en-IE" b="1" dirty="0" smtClean="0"/>
              <a:t>Content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smtClean="0"/>
              <a:t>As</a:t>
            </a:r>
            <a:r>
              <a:rPr lang="en-IE" sz="1800" baseline="0" dirty="0" smtClean="0"/>
              <a:t> well as aligning our content to best practice &amp; the common methodologies currently in existence, w</a:t>
            </a:r>
            <a:r>
              <a:rPr lang="en-IE" sz="1800" dirty="0" smtClean="0"/>
              <a:t>e </a:t>
            </a:r>
            <a:r>
              <a:rPr lang="en-IE" sz="1800" b="1" dirty="0" smtClean="0"/>
              <a:t>consulted with a number of people </a:t>
            </a:r>
            <a:r>
              <a:rPr lang="en-IE" sz="1800" dirty="0" smtClean="0"/>
              <a:t>across the business who have been involved in Project work to help</a:t>
            </a:r>
            <a:r>
              <a:rPr lang="en-IE" sz="1800" baseline="0" dirty="0" smtClean="0"/>
              <a:t> collate details about what they feel would be good to include in the training course, so that they could feed in any relevant content.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baseline="0" dirty="0" smtClean="0"/>
              <a:t>We also wanted to gauge whether there were </a:t>
            </a:r>
            <a:r>
              <a:rPr lang="en-IE" sz="1800" b="1" baseline="0" dirty="0" smtClean="0"/>
              <a:t>any particular challenges </a:t>
            </a:r>
            <a:r>
              <a:rPr lang="en-IE" sz="1800" baseline="0" dirty="0" smtClean="0"/>
              <a:t>they encountered which were unique to the RCSI environment so that we could try to focus on including relevant content to address these.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baseline="0" dirty="0" smtClean="0"/>
              <a:t>As a result we have chosen to </a:t>
            </a:r>
            <a:r>
              <a:rPr lang="en-IE" sz="1800" b="1" baseline="0" dirty="0" smtClean="0"/>
              <a:t>cover what we feel are the essentials </a:t>
            </a:r>
            <a:r>
              <a:rPr lang="en-IE" sz="1800" baseline="0" dirty="0" smtClean="0"/>
              <a:t>of Project Management i.e. the Project Life Cycle stages, Project Roles &amp; Responsibilities, Project Management Activities &amp; Project Governance, as well as a Case Study to allow you to apply the theory you’ve learned.</a:t>
            </a:r>
            <a:endParaRPr lang="en-IE" dirty="0" smtClean="0"/>
          </a:p>
          <a:p>
            <a:endParaRPr lang="en-IE" dirty="0" smtClean="0"/>
          </a:p>
          <a:p>
            <a:r>
              <a:rPr lang="en-IE" b="1" dirty="0" smtClean="0"/>
              <a:t>Learning</a:t>
            </a:r>
            <a:r>
              <a:rPr lang="en-IE" b="1" baseline="0" dirty="0" smtClean="0"/>
              <a:t> Outcomes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dirty="0" smtClean="0"/>
              <a:t>This</a:t>
            </a:r>
            <a:r>
              <a:rPr lang="en-IE" sz="1800" baseline="0" dirty="0" smtClean="0"/>
              <a:t> course should provide you with a </a:t>
            </a:r>
            <a:r>
              <a:rPr lang="en-IE" sz="1800" b="1" dirty="0" smtClean="0"/>
              <a:t>new skillset </a:t>
            </a:r>
            <a:r>
              <a:rPr lang="en-IE" sz="1800" dirty="0" smtClean="0"/>
              <a:t>to enable you to engage in project work or to apply a more structured approach to every-day tasks. Essentially</a:t>
            </a:r>
            <a:r>
              <a:rPr lang="en-IE" sz="1800" baseline="0" dirty="0" smtClean="0"/>
              <a:t> this is more about approaching things with a new </a:t>
            </a:r>
            <a:r>
              <a:rPr lang="en-IE" sz="1800" baseline="0" dirty="0" err="1" smtClean="0"/>
              <a:t>mindset</a:t>
            </a:r>
            <a:r>
              <a:rPr lang="en-IE" sz="1800" baseline="0" dirty="0" smtClean="0"/>
              <a:t> &amp; removing any fears you might have around being involved in or leading a Project or other </a:t>
            </a:r>
            <a:r>
              <a:rPr lang="en-IE" sz="1800" baseline="0" dirty="0" err="1" smtClean="0"/>
              <a:t>iniative</a:t>
            </a:r>
            <a:r>
              <a:rPr lang="en-IE" sz="1800" baseline="0" dirty="0" smtClean="0"/>
              <a:t>, so we hope you find this useful in your day-to-day role.</a:t>
            </a:r>
            <a:endParaRPr lang="en-IE" sz="1800" dirty="0" smtClean="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smtClean="0"/>
              <a:t>We will provide you with a </a:t>
            </a:r>
            <a:r>
              <a:rPr lang="en-IE" sz="1200" b="1" dirty="0" smtClean="0"/>
              <a:t>Project </a:t>
            </a:r>
            <a:r>
              <a:rPr lang="en-IE" sz="1200" b="1" dirty="0" err="1" smtClean="0"/>
              <a:t>Mgmt</a:t>
            </a:r>
            <a:r>
              <a:rPr lang="en-IE" sz="1200" b="1" dirty="0" smtClean="0"/>
              <a:t> Glossary </a:t>
            </a:r>
            <a:r>
              <a:rPr lang="en-IE" sz="1200" dirty="0" smtClean="0"/>
              <a:t>document, which will provide you with a list of commonly used project terms, making it easier to engage with other staff in relation to projects. As</a:t>
            </a:r>
            <a:r>
              <a:rPr lang="en-IE" sz="1200" baseline="0" dirty="0" smtClean="0"/>
              <a:t> we move through the training, I’ll explain any project terms I use &amp; these will also be included in the Glossary.</a:t>
            </a:r>
            <a:endParaRPr lang="en-IE" sz="1200" dirty="0" smtClean="0"/>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We’ll also provide you with a </a:t>
            </a:r>
            <a:r>
              <a:rPr lang="en-IE" b="1" baseline="0" dirty="0" smtClean="0"/>
              <a:t>Toolkit of project templates </a:t>
            </a:r>
            <a:r>
              <a:rPr lang="en-IE" baseline="0" dirty="0" smtClean="0"/>
              <a:t>to enable you to work off standard templates for project work, or apply structure to any other initiative you work on.  E.G. Status Reports, Meeting Templates etc. We wont go through these in detail at the session today as this would take too much time &amp; would not be of much benefit as we wont get through all the templates we’re providing anyway. However we’d welcome any feedback on the Project Toolkit following today’s sessions once you’ve had a chance to look at this.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Over time this </a:t>
            </a:r>
            <a:r>
              <a:rPr lang="en-IE" b="1" baseline="0" dirty="0" smtClean="0"/>
              <a:t>training will evolve </a:t>
            </a:r>
            <a:r>
              <a:rPr lang="en-IE" baseline="0" dirty="0" smtClean="0"/>
              <a:t>&amp; may expand to include more advanced content but we will base this on staff feedback &amp; the organisation’s needs. But as this is the Pilot we’re hoping that today you can provide feedback around whether you felt it was useful &amp; at the right level, &amp; what you’d like to focus on or other items you’d like to include – so we’ll cover this at the end.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3</a:t>
            </a:fld>
            <a:endParaRPr lang="en-IE"/>
          </a:p>
        </p:txBody>
      </p:sp>
    </p:spTree>
    <p:extLst>
      <p:ext uri="{BB962C8B-B14F-4D97-AF65-F5344CB8AC3E}">
        <p14:creationId xmlns:p14="http://schemas.microsoft.com/office/powerpoint/2010/main" val="75565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Closedown </a:t>
            </a:r>
          </a:p>
          <a:p>
            <a:endParaRPr lang="en-IE" baseline="0" dirty="0" smtClean="0"/>
          </a:p>
          <a:p>
            <a:r>
              <a:rPr lang="en-IE" b="1" baseline="0" dirty="0" smtClean="0"/>
              <a:t>Transition Plan</a:t>
            </a:r>
          </a:p>
          <a:p>
            <a:r>
              <a:rPr lang="en-IE" baseline="0" dirty="0" smtClean="0"/>
              <a:t>In its simplest, the Closedown phase of the project involves a handover of any tasks to the relevant staff where needed, in addition to documenting the final status of all deliverables &amp; ensuring that the transition to BAU is effectively managed. Therefore a Transition Plan should be produced which highlights the changes in progress or yet to be implemented &amp; when they take effect, in addition to who owns them. </a:t>
            </a:r>
          </a:p>
          <a:p>
            <a:r>
              <a:rPr lang="en-IE" baseline="0" dirty="0" smtClean="0"/>
              <a:t>This is about the integration of changes into BAU &amp; how to ensure changes are rolled out effectively – you may wish to overlap the old &amp; new process for the 1</a:t>
            </a:r>
            <a:r>
              <a:rPr lang="en-IE" baseline="30000" dirty="0" smtClean="0"/>
              <a:t>st</a:t>
            </a:r>
            <a:r>
              <a:rPr lang="en-IE" baseline="0" dirty="0" smtClean="0"/>
              <a:t> trial in BAU to ensure there is a back-up in place. This is referred to as a Parallel run (although this term normally refers to technology implementations).</a:t>
            </a:r>
          </a:p>
          <a:p>
            <a:endParaRPr lang="en-IE" baseline="0" dirty="0" smtClean="0"/>
          </a:p>
          <a:p>
            <a:endParaRPr lang="en-IE" baseline="0" dirty="0" smtClean="0"/>
          </a:p>
          <a:p>
            <a:r>
              <a:rPr lang="en-IE" b="1" baseline="0" dirty="0" smtClean="0"/>
              <a:t>Closedown Report</a:t>
            </a:r>
          </a:p>
          <a:p>
            <a:r>
              <a:rPr lang="en-IE" baseline="0" dirty="0" smtClean="0"/>
              <a:t>A Closedown report should be produced which highlights the status of each deliverable at that point in time. </a:t>
            </a:r>
          </a:p>
          <a:p>
            <a:r>
              <a:rPr lang="en-IE" baseline="0" dirty="0" smtClean="0"/>
              <a:t>This may also include a summary of Training provided &amp; suggestions for future project phases of work if needed.</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This should also summarise the Organisational readiness &amp; highlight any risks around this to the relevant Stakeholders who will need to monitor this &amp; manage it appropriately in BAU, once changes are in place.</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Benefits may also be highlighted in this document however a separate Benefits Realisation report may be produced if required – if the information is not available at that stage or if a more comprehensive Benefits Realisation report is required.</a:t>
            </a:r>
          </a:p>
          <a:p>
            <a:endParaRPr lang="en-IE" baseline="0" dirty="0" smtClean="0"/>
          </a:p>
          <a:p>
            <a:endParaRPr lang="en-IE" baseline="0" dirty="0" smtClean="0"/>
          </a:p>
          <a:p>
            <a:r>
              <a:rPr lang="en-IE" b="1" baseline="0" dirty="0" smtClean="0"/>
              <a:t>Lessons Learnt</a:t>
            </a:r>
          </a:p>
          <a:p>
            <a:r>
              <a:rPr lang="en-IE" baseline="0" dirty="0" smtClean="0"/>
              <a:t>However to add real value to the organisation, a Lessons Learnt report should be documented to highlight the key learning from the project/ initiative. This should compare what was originally estimated &amp; planned versus what was delivered, to enable the organisation to use the lessons learned here to understand how to change their approach to future project work. In addition this allows the Organisation to learn more about its culture &amp; its propensity for change, as this is most clearly visible when change is occurring. </a:t>
            </a:r>
          </a:p>
          <a:p>
            <a:r>
              <a:rPr lang="en-IE" baseline="0" dirty="0" smtClean="0"/>
              <a:t>This is all about demonstrating the value of the project work therefore it is crucial that this is highlighted. And this is also great for your CV as it enables you to show what value you have helped add for the Organisation.</a:t>
            </a:r>
          </a:p>
          <a:p>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63805791-0352-4A75-8317-C48348561757}" type="slidenum">
              <a:rPr lang="en-IE" smtClean="0"/>
              <a:t>37</a:t>
            </a:fld>
            <a:endParaRPr lang="en-IE"/>
          </a:p>
        </p:txBody>
      </p:sp>
    </p:spTree>
    <p:extLst>
      <p:ext uri="{BB962C8B-B14F-4D97-AF65-F5344CB8AC3E}">
        <p14:creationId xmlns:p14="http://schemas.microsoft.com/office/powerpoint/2010/main" val="2712166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In its simplest, the Closedown phase of the project involves a handover of any tasks to the relevant staff where needed, in addition to documenting the final status of all deliverables &amp; ensuring that the transition to BAU is effectively managed. Therefore a Transition Plan should be produced which highlights the changes in progress or yet to be implemented &amp; when they take effect, in addition to who owns them. </a:t>
            </a:r>
          </a:p>
          <a:p>
            <a:r>
              <a:rPr lang="en-IE" baseline="0" dirty="0" smtClean="0"/>
              <a:t>This is about the integration of changes into BAU &amp; how to ensure changes are rolled out effectively – you may wish to overlap the old &amp; new process for the 1</a:t>
            </a:r>
            <a:r>
              <a:rPr lang="en-IE" baseline="30000" dirty="0" smtClean="0"/>
              <a:t>st</a:t>
            </a:r>
            <a:r>
              <a:rPr lang="en-IE" baseline="0" dirty="0" smtClean="0"/>
              <a:t> trial in BAU to ensure there is a back-up in place. This is referred to as a Parallel run (although this term normally refers to technology implementations).</a:t>
            </a:r>
          </a:p>
          <a:p>
            <a:endParaRPr lang="en-IE" baseline="0" dirty="0" smtClean="0"/>
          </a:p>
          <a:p>
            <a:endParaRPr lang="en-IE" baseline="0" dirty="0" smtClean="0"/>
          </a:p>
          <a:p>
            <a:r>
              <a:rPr lang="en-IE" b="1" baseline="0" dirty="0" smtClean="0"/>
              <a:t>Closedown Report</a:t>
            </a:r>
          </a:p>
          <a:p>
            <a:r>
              <a:rPr lang="en-IE" baseline="0" dirty="0" smtClean="0"/>
              <a:t>A Closedown report should be produced which highlights the status of each deliverable at that point in time. </a:t>
            </a:r>
          </a:p>
          <a:p>
            <a:r>
              <a:rPr lang="en-IE" baseline="0" dirty="0" smtClean="0"/>
              <a:t>This may also include a summary of Training provided &amp; suggestions for future project phases of work if needed.</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This should also summarise the Organisational readiness &amp; highlight any risks around this to the relevant Stakeholders who will need to monitor this &amp; manage it appropriately in BAU, once changes are in place.</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Benefits may also be highlighted in this document however a separate Benefits Realisation report may be produced if required – if the information is not available at that stage or if a more comprehensive Benefits Realisation report is required.</a:t>
            </a:r>
          </a:p>
          <a:p>
            <a:endParaRPr lang="en-IE" baseline="0" dirty="0" smtClean="0"/>
          </a:p>
          <a:p>
            <a:endParaRPr lang="en-IE" baseline="0" dirty="0" smtClean="0"/>
          </a:p>
          <a:p>
            <a:r>
              <a:rPr lang="en-IE" b="1" baseline="0" dirty="0" smtClean="0"/>
              <a:t>Lessons Learnt</a:t>
            </a:r>
          </a:p>
          <a:p>
            <a:r>
              <a:rPr lang="en-IE" baseline="0" dirty="0" smtClean="0"/>
              <a:t>However to add real value to the organisation, a Lessons Learnt report should be documented to highlight the key learning from the project/ initiative. This should compare what was originally estimated &amp; planned versus what was delivered, to enable the organisation to use the lessons learned here to understand how to change their approach to future project work. In addition this allows the Organisation to learn more about its culture &amp; its propensity for change, as this is most clearly visible when change is occurring. </a:t>
            </a:r>
          </a:p>
          <a:p>
            <a:r>
              <a:rPr lang="en-IE" baseline="0" dirty="0" smtClean="0"/>
              <a:t>This is all about demonstrating the value of the project work therefore it is crucial that this is highlighted. And this is also great for your CV as it enables you to show what value you have helped add for the Organisation.</a:t>
            </a:r>
          </a:p>
          <a:p>
            <a:endParaRPr lang="en-IE" baseline="0" dirty="0" smtClean="0"/>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38</a:t>
            </a:fld>
            <a:endParaRPr lang="en-IE"/>
          </a:p>
        </p:txBody>
      </p:sp>
    </p:spTree>
    <p:extLst>
      <p:ext uri="{BB962C8B-B14F-4D97-AF65-F5344CB8AC3E}">
        <p14:creationId xmlns:p14="http://schemas.microsoft.com/office/powerpoint/2010/main" val="2017296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Post Implementation Review</a:t>
            </a:r>
          </a:p>
          <a:p>
            <a:r>
              <a:rPr lang="en-IE" dirty="0" smtClean="0"/>
              <a:t>With any project or</a:t>
            </a:r>
            <a:r>
              <a:rPr lang="en-IE" baseline="0" dirty="0" smtClean="0"/>
              <a:t> initiative, there should be a focus on organisational learning throughout, otherwise the knowledge gained throughout the process is kept with those involved &amp; not shared across the organisation. Only where this is shared can the organisation really benefit from the project/ initiative. This phase is essentially about proper Change Management &amp; is a valuable piece of analysis an Organisation should carry out to assess the efficiency of the changes they are implementing, as well as feed this back in to the next set of changes.</a:t>
            </a:r>
          </a:p>
          <a:p>
            <a:r>
              <a:rPr lang="en-IE" baseline="0" dirty="0" smtClean="0"/>
              <a:t>A PIR should be documented to assess where the project started &amp; ended, &amp; to review how the Changes have bedded into the Organisation since the Project closed down.</a:t>
            </a:r>
          </a:p>
          <a:p>
            <a:r>
              <a:rPr lang="en-IE" baseline="0" dirty="0" smtClean="0"/>
              <a:t>In terms of timing, when the PIR should be produced can vary. Typically an Organisation should go through a business cycle before this takes place &amp; obviously what’s considered a Business Cycle can vary from Organisation to Organisation, however in RCSI this is typically the Academic Year.  </a:t>
            </a:r>
          </a:p>
          <a:p>
            <a:r>
              <a:rPr lang="en-IE" baseline="0" dirty="0" smtClean="0"/>
              <a:t>If process changes are being implemented, it would be ideal to wait until the new process has been trialled for the 1</a:t>
            </a:r>
            <a:r>
              <a:rPr lang="en-IE" baseline="30000" dirty="0" smtClean="0"/>
              <a:t>st</a:t>
            </a:r>
            <a:r>
              <a:rPr lang="en-IE" baseline="0" dirty="0" smtClean="0"/>
              <a:t> time &amp; see how this fits together with other associated processes, therefore in RCSI, this often means reviewing the new process after one full academic cycle. </a:t>
            </a:r>
          </a:p>
          <a:p>
            <a:r>
              <a:rPr lang="en-IE" baseline="0" dirty="0" smtClean="0"/>
              <a:t>However if implementing technology changes, this can often happen sooner as users tend to utilise new functionality immediately. Although again as the technology supports the Business Processes, you may still need to wait until the process takes place to review the changes. </a:t>
            </a:r>
          </a:p>
          <a:p>
            <a:r>
              <a:rPr lang="en-IE" baseline="0" dirty="0" smtClean="0"/>
              <a:t>The PIR should be looked at with the Project Closedown Report, &amp; should include the summary detail of any </a:t>
            </a:r>
            <a:r>
              <a:rPr lang="en-IE" baseline="0" dirty="0" err="1" smtClean="0"/>
              <a:t>Learnings</a:t>
            </a:r>
            <a:r>
              <a:rPr lang="en-IE" baseline="0" dirty="0" smtClean="0"/>
              <a:t> included in the Closedown Report.</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baseline="0" dirty="0" smtClean="0"/>
              <a:t>Lessons Learnt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The Lessons Learnt report can be produced during this stage of the Project if preferred, as this enables a more holistic view of the Lessons to be documented.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If produced at Project Closedown stage, the learning is more narrowly focused therefore it is often more beneficial to wait a short period of time in order to produce this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We have an opportunity now as embark on the RCSI Strategy roll out, to learn from the process &amp; get better as we go. </a:t>
            </a:r>
            <a:endParaRPr lang="en-IE" dirty="0" smtClean="0"/>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baseline="0" dirty="0" smtClean="0"/>
              <a:t>New Project Proposal</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As mentioned, Change is cyclical in nature &amp; should be looked at not as a set of phases but as a continuous cycle where each iteration learns &amp; improves from the previous one. Therefore following a review of the lessons learnt from a project, this could easily propose a new set of changes required by the Organisation, &amp; hence a new Project Lifecycle begins.</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41</a:t>
            </a:fld>
            <a:endParaRPr lang="en-IE"/>
          </a:p>
        </p:txBody>
      </p:sp>
    </p:spTree>
    <p:extLst>
      <p:ext uri="{BB962C8B-B14F-4D97-AF65-F5344CB8AC3E}">
        <p14:creationId xmlns:p14="http://schemas.microsoft.com/office/powerpoint/2010/main" val="2712166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Core Project</a:t>
            </a:r>
            <a:r>
              <a:rPr lang="en-IE" b="1" baseline="0" dirty="0" smtClean="0"/>
              <a:t> Management Activities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We’ll now review the core activities involved in managing a project, however these skills can be applied to managing any initiative you may be involved in.</a:t>
            </a:r>
          </a:p>
          <a:p>
            <a:pPr marL="171450" indent="-171450">
              <a:buFont typeface="Arial" panose="020B0604020202020204" pitchFamily="34" charset="0"/>
              <a:buChar char="•"/>
            </a:pPr>
            <a:r>
              <a:rPr lang="en-IE" sz="1200" b="0" i="0" kern="1200" baseline="0" dirty="0" smtClean="0">
                <a:solidFill>
                  <a:schemeClr val="tx1"/>
                </a:solidFill>
                <a:effectLst/>
                <a:latin typeface="+mn-lt"/>
                <a:ea typeface="+mn-ea"/>
                <a:cs typeface="+mn-cs"/>
              </a:rPr>
              <a:t>Research staff in particular can also utilise these skills to assist them with managing their funding.</a:t>
            </a:r>
            <a:endParaRPr lang="en-IE" baseline="0" dirty="0" smtClean="0"/>
          </a:p>
          <a:p>
            <a:pPr marL="171450" indent="-171450">
              <a:buFont typeface="Arial" panose="020B0604020202020204" pitchFamily="34" charset="0"/>
              <a:buChar char="•"/>
            </a:pPr>
            <a:r>
              <a:rPr lang="en-IE" baseline="0" dirty="0" smtClean="0"/>
              <a:t>What is Project Management? - </a:t>
            </a:r>
            <a:r>
              <a:rPr lang="en-IE" sz="1200" b="0" i="0" kern="1200" dirty="0" smtClean="0">
                <a:solidFill>
                  <a:schemeClr val="tx1"/>
                </a:solidFill>
                <a:effectLst/>
                <a:latin typeface="+mn-lt"/>
                <a:ea typeface="+mn-ea"/>
                <a:cs typeface="+mn-cs"/>
              </a:rPr>
              <a:t>Project management is the application of knowledge and skills to project activities in order to meet the project </a:t>
            </a:r>
            <a:r>
              <a:rPr lang="en-IE" sz="1200" b="0" i="0" u="none" kern="1200" dirty="0" smtClean="0">
                <a:solidFill>
                  <a:schemeClr val="tx1"/>
                </a:solidFill>
                <a:effectLst/>
                <a:latin typeface="+mn-lt"/>
                <a:ea typeface="+mn-ea"/>
                <a:cs typeface="+mn-cs"/>
              </a:rPr>
              <a:t>objectives</a:t>
            </a:r>
            <a:r>
              <a:rPr lang="en-IE" sz="1200" b="0" i="0" kern="1200" dirty="0" smtClean="0">
                <a:solidFill>
                  <a:schemeClr val="tx1"/>
                </a:solidFill>
                <a:effectLst/>
                <a:latin typeface="+mn-lt"/>
                <a:ea typeface="+mn-ea"/>
                <a:cs typeface="+mn-cs"/>
              </a:rPr>
              <a:t>. The job of the Project Manager is to carry out the</a:t>
            </a:r>
            <a:r>
              <a:rPr lang="en-IE" sz="1200" b="0" i="0" kern="1200" baseline="0" dirty="0" smtClean="0">
                <a:solidFill>
                  <a:schemeClr val="tx1"/>
                </a:solidFill>
                <a:effectLst/>
                <a:latin typeface="+mn-lt"/>
                <a:ea typeface="+mn-ea"/>
                <a:cs typeface="+mn-cs"/>
              </a:rPr>
              <a:t> project management activities efficiently &amp; successfully throughout the stages of the Project Lifecycle.</a:t>
            </a:r>
            <a:endParaRPr lang="en-IE" baseline="0" dirty="0" smtClean="0"/>
          </a:p>
          <a:p>
            <a:pPr marL="171450" indent="-171450">
              <a:buFont typeface="Arial" panose="020B0604020202020204" pitchFamily="34" charset="0"/>
              <a:buChar char="•"/>
            </a:pPr>
            <a:r>
              <a:rPr lang="en-IE" baseline="0" dirty="0" smtClean="0"/>
              <a:t>These are the activities a Project Manager is responsible for &amp; as you can see there is quite a lot to this role. A PM is normally a full role in itself &amp; if you're on a formal project &amp; have been assigned the role of PM, you will usually have the assistance of a Project Team to produce the deliverables needed to meet the project goals. Alternatively if you are required to do the role of both PM &amp; Project Team on a formal project, you may not be able to do your BAU job at the same pace, as there is a substantial amount of work involved in this.</a:t>
            </a:r>
          </a:p>
          <a:p>
            <a:pPr marL="171450" indent="-171450">
              <a:buFont typeface="Arial" panose="020B0604020202020204" pitchFamily="34" charset="0"/>
              <a:buChar char="•"/>
            </a:pPr>
            <a:r>
              <a:rPr lang="en-IE" baseline="0" dirty="0" smtClean="0"/>
              <a:t>It is important that this is recognised by Management when assigning project roles, as this needs to be factored into the allocation of BAU work &amp; the expectation around the associated timelines, as staff need to balance project &amp; BAU work, which can be very challenging.</a:t>
            </a:r>
          </a:p>
          <a:p>
            <a:pPr marL="171450" indent="-171450">
              <a:buFont typeface="Arial" panose="020B0604020202020204" pitchFamily="34" charset="0"/>
              <a:buChar char="•"/>
            </a:pPr>
            <a:r>
              <a:rPr lang="en-IE" baseline="0" dirty="0" smtClean="0"/>
              <a:t>When staff are involved in projects this should also be acknowledged in their PDP, if they have signed up to one, as this is a key skillset which should be recognised. </a:t>
            </a:r>
          </a:p>
          <a:p>
            <a:pPr marL="171450" indent="-171450">
              <a:buFont typeface="Arial" panose="020B0604020202020204" pitchFamily="34" charset="0"/>
              <a:buChar char="•"/>
            </a:pPr>
            <a:r>
              <a:rPr lang="en-IE" baseline="0" dirty="0" smtClean="0"/>
              <a:t>The efficiency with which these tasks are carried out will impact the success of any project.</a:t>
            </a:r>
          </a:p>
        </p:txBody>
      </p:sp>
      <p:sp>
        <p:nvSpPr>
          <p:cNvPr id="4" name="Slide Number Placeholder 3"/>
          <p:cNvSpPr>
            <a:spLocks noGrp="1"/>
          </p:cNvSpPr>
          <p:nvPr>
            <p:ph type="sldNum" sz="quarter" idx="10"/>
          </p:nvPr>
        </p:nvSpPr>
        <p:spPr/>
        <p:txBody>
          <a:bodyPr/>
          <a:lstStyle/>
          <a:p>
            <a:fld id="{63805791-0352-4A75-8317-C48348561757}" type="slidenum">
              <a:rPr lang="en-IE" smtClean="0"/>
              <a:t>42</a:t>
            </a:fld>
            <a:endParaRPr lang="en-IE"/>
          </a:p>
        </p:txBody>
      </p:sp>
    </p:spTree>
    <p:extLst>
      <p:ext uri="{BB962C8B-B14F-4D97-AF65-F5344CB8AC3E}">
        <p14:creationId xmlns:p14="http://schemas.microsoft.com/office/powerpoint/2010/main" val="1064435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Scope Management</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A project’s scope defines exactly what a project is intended to accomplish to include all of the requirements and deliverables necessary to achieve the desired result. </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The project scope is the backbone of the project upon which all of the project’s planning activities are based.</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Scoping a project essentially means drawing boundaries around it, so that everyone knows what will be done and what will not be done</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You can create a Scope Statement &amp; get</a:t>
            </a:r>
            <a:r>
              <a:rPr lang="en-IE" sz="1200" b="0" i="0" kern="1200" baseline="0" dirty="0" smtClean="0">
                <a:solidFill>
                  <a:schemeClr val="tx1"/>
                </a:solidFill>
                <a:effectLst/>
                <a:latin typeface="+mn-lt"/>
                <a:ea typeface="+mn-ea"/>
                <a:cs typeface="+mn-cs"/>
              </a:rPr>
              <a:t> this signed off &amp; approved separate to your project plan, at the start of the project if you feel this may pose challenges later on. You can then track back to this if there is a challenge to the scope at a later stage. We have included a Scope Statement template in the project toolkit for you to use if needed.</a:t>
            </a:r>
          </a:p>
          <a:p>
            <a:pPr marL="171450" indent="-171450">
              <a:buFont typeface="Arial" panose="020B0604020202020204" pitchFamily="34" charset="0"/>
              <a:buChar char="•"/>
            </a:pPr>
            <a:r>
              <a:rPr lang="en-IE" sz="1200" b="0" i="0" kern="1200" baseline="0" dirty="0" smtClean="0">
                <a:solidFill>
                  <a:schemeClr val="tx1"/>
                </a:solidFill>
                <a:effectLst/>
                <a:latin typeface="+mn-lt"/>
                <a:ea typeface="+mn-ea"/>
                <a:cs typeface="+mn-cs"/>
              </a:rPr>
              <a:t>As mentioned a key part of identifying Scope is to ascertain what is not in scope in addition to what is in scope, as this should be stated &amp; acknowledged where at all possible, when identify the project scope, as otherwise there could be ambiguity around what is or </a:t>
            </a:r>
            <a:r>
              <a:rPr lang="en-IE" sz="1200" b="0" i="0" kern="1200" baseline="0" dirty="0" err="1" smtClean="0">
                <a:solidFill>
                  <a:schemeClr val="tx1"/>
                </a:solidFill>
                <a:effectLst/>
                <a:latin typeface="+mn-lt"/>
                <a:ea typeface="+mn-ea"/>
                <a:cs typeface="+mn-cs"/>
              </a:rPr>
              <a:t>isnt</a:t>
            </a:r>
            <a:r>
              <a:rPr lang="en-IE" sz="1200" b="0" i="0" kern="1200" baseline="0" dirty="0" smtClean="0">
                <a:solidFill>
                  <a:schemeClr val="tx1"/>
                </a:solidFill>
                <a:effectLst/>
                <a:latin typeface="+mn-lt"/>
                <a:ea typeface="+mn-ea"/>
                <a:cs typeface="+mn-cs"/>
              </a:rPr>
              <a:t> included.</a:t>
            </a: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While change is inevitable throughout almost any project’s lifecycle, if it is not properly managed and documented, it will result in scope creep.</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Scope creep is the uncontrolled addition of work, requirements, or deliverables to a project which fall outside of the project’s defined scope.</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The key to understanding and preventing scope creep is to realize that the more thoroughly a project is planned, the more prepared the project manager and team will be to avoid scope creep.</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Often people feel a need to please those</a:t>
            </a:r>
            <a:r>
              <a:rPr lang="en-IE" sz="1200" b="0" i="0" kern="1200" baseline="0" dirty="0" smtClean="0">
                <a:solidFill>
                  <a:schemeClr val="tx1"/>
                </a:solidFill>
                <a:effectLst/>
                <a:latin typeface="+mn-lt"/>
                <a:ea typeface="+mn-ea"/>
                <a:cs typeface="+mn-cs"/>
              </a:rPr>
              <a:t> requesting the change &amp; so accept changes to the scope without going through the formal change request process. This essentially means they need to deliver more in the same time, with the same people for the same budget – so ultimately pressure is then put on all those involved to deliver the additional changes. As PM you need to see that this is unfair &amp; although you want to please people, it is your job to align to the agreed scope baseline at all times. The baseline is that original point that was agreed.</a:t>
            </a:r>
            <a:endParaRPr lang="en-IE"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IE"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IE" sz="1200" b="1" i="0" kern="1200" dirty="0" smtClean="0">
                <a:solidFill>
                  <a:schemeClr val="tx1"/>
                </a:solidFill>
                <a:effectLst/>
                <a:latin typeface="+mn-lt"/>
                <a:ea typeface="+mn-ea"/>
                <a:cs typeface="+mn-cs"/>
              </a:rPr>
              <a:t>Change Management</a:t>
            </a:r>
          </a:p>
          <a:p>
            <a:pPr marL="285750" indent="-285750">
              <a:buFont typeface="Arial" panose="020B0604020202020204" pitchFamily="34" charset="0"/>
              <a:buChar char="•"/>
            </a:pPr>
            <a:r>
              <a:rPr lang="en-IE" sz="1800" dirty="0" smtClean="0"/>
              <a:t>Purpose -</a:t>
            </a:r>
            <a:r>
              <a:rPr lang="en-IE" sz="1800" baseline="0" dirty="0" smtClean="0"/>
              <a:t> </a:t>
            </a:r>
            <a:r>
              <a:rPr lang="en-IE" sz="1800" dirty="0" smtClean="0"/>
              <a:t>Tracking Changes to Agreed Requirements.</a:t>
            </a:r>
          </a:p>
          <a:p>
            <a:pPr marL="285750" indent="-285750">
              <a:buFont typeface="Arial" panose="020B0604020202020204" pitchFamily="34" charset="0"/>
              <a:buChar char="•"/>
            </a:pPr>
            <a:r>
              <a:rPr lang="en-IE" sz="1800" dirty="0" smtClean="0"/>
              <a:t>Ultimate you need to be flexible</a:t>
            </a:r>
            <a:r>
              <a:rPr lang="en-IE" sz="1800" baseline="0" dirty="0" smtClean="0"/>
              <a:t> as the very nature of the project is change, therefore it’s not that you </a:t>
            </a:r>
            <a:r>
              <a:rPr lang="en-IE" sz="1800" baseline="0" dirty="0" err="1" smtClean="0"/>
              <a:t>mustnt</a:t>
            </a:r>
            <a:r>
              <a:rPr lang="en-IE" sz="1800" baseline="0" dirty="0" smtClean="0"/>
              <a:t> allow a single change to take place once the scope has been signed off but more so that you must manage &amp; document it appropriately.</a:t>
            </a:r>
            <a:endParaRPr lang="en-IE" sz="1800" dirty="0" smtClean="0"/>
          </a:p>
          <a:p>
            <a:pPr marL="285750" indent="-285750">
              <a:buFont typeface="Arial" panose="020B0604020202020204" pitchFamily="34" charset="0"/>
              <a:buChar char="•"/>
            </a:pPr>
            <a:r>
              <a:rPr lang="en-IE" sz="1800" dirty="0" smtClean="0"/>
              <a:t>Process - Using an Agreed Template, Getting the Required Approval.</a:t>
            </a:r>
          </a:p>
          <a:p>
            <a:pPr marL="285750" indent="-285750">
              <a:buFont typeface="Arial" panose="020B0604020202020204" pitchFamily="34" charset="0"/>
              <a:buChar char="•"/>
            </a:pPr>
            <a:r>
              <a:rPr lang="en-IE" sz="1800" dirty="0" smtClean="0"/>
              <a:t>There is a process</a:t>
            </a:r>
            <a:r>
              <a:rPr lang="en-IE" sz="1800" baseline="0" dirty="0" smtClean="0"/>
              <a:t> to be followed to track any changes &amp; the more you follow the process, the easier it will be to allow changes to the </a:t>
            </a:r>
            <a:r>
              <a:rPr lang="en-IE" sz="1800" baseline="0" dirty="0" err="1" smtClean="0"/>
              <a:t>projcet</a:t>
            </a:r>
            <a:r>
              <a:rPr lang="en-IE" sz="1800" baseline="0" dirty="0" smtClean="0"/>
              <a:t>.</a:t>
            </a:r>
          </a:p>
          <a:p>
            <a:pPr marL="285750" indent="-285750">
              <a:buFont typeface="Arial" panose="020B0604020202020204" pitchFamily="34" charset="0"/>
              <a:buChar char="•"/>
            </a:pPr>
            <a:r>
              <a:rPr lang="en-IE" sz="1800" baseline="0" dirty="0" smtClean="0"/>
              <a:t>Ultimately you may just be told by the Sponsors that a change is needed &amp; if this is the case your role as PM is to document it properly, update the plans &amp; resources as needed &amp; advise the Sponsors of the impact of the change. It can be very unpleasant at this point as you may feel like you’re being negative or unhelpful but you’re not, &amp; you may receive a frosty response from people who may see you pushing back on their changes however you are doing your role properly if you advise the impacts of the changes required &amp; ensure that everybody is updated as needed to deliver the new scope.</a:t>
            </a:r>
          </a:p>
          <a:p>
            <a:pPr marL="285750" indent="-285750">
              <a:buFont typeface="Arial" panose="020B0604020202020204" pitchFamily="34" charset="0"/>
              <a:buChar char="•"/>
            </a:pPr>
            <a:r>
              <a:rPr lang="en-IE" sz="1800" baseline="0" dirty="0" smtClean="0"/>
              <a:t>This may mean suggesting that other resources are taken on at this point or that overtime is carried out – but this should be tracked &amp; monitored to ensure this is properly documented &amp; acted upon as needed i.e. ensuring people’s time in lieu is noted if that was agreed in advance.</a:t>
            </a:r>
          </a:p>
          <a:p>
            <a:pPr marL="285750" indent="-285750">
              <a:buFont typeface="Arial" panose="020B0604020202020204" pitchFamily="34" charset="0"/>
              <a:buChar char="•"/>
            </a:pPr>
            <a:r>
              <a:rPr lang="en-IE" sz="1800" baseline="0" dirty="0" smtClean="0"/>
              <a:t>But push-back is an essential skill here &amp; although difficult it is one of the key roles of a PM.</a:t>
            </a:r>
            <a:endParaRPr lang="en-IE" sz="1800" dirty="0" smtClean="0"/>
          </a:p>
          <a:p>
            <a:pPr marL="0" indent="0">
              <a:buFont typeface="Arial" panose="020B0604020202020204" pitchFamily="34" charset="0"/>
              <a:buNone/>
            </a:pPr>
            <a:endParaRPr lang="en-IE" sz="1800" dirty="0" smtClean="0"/>
          </a:p>
          <a:p>
            <a:pPr marL="0" indent="0">
              <a:buFont typeface="Arial" panose="020B0604020202020204" pitchFamily="34" charset="0"/>
              <a:buNone/>
            </a:pPr>
            <a:endParaRPr lang="en-IE"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43</a:t>
            </a:fld>
            <a:endParaRPr lang="en-IE"/>
          </a:p>
        </p:txBody>
      </p:sp>
    </p:spTree>
    <p:extLst>
      <p:ext uri="{BB962C8B-B14F-4D97-AF65-F5344CB8AC3E}">
        <p14:creationId xmlns:p14="http://schemas.microsoft.com/office/powerpoint/2010/main" val="452158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Budgeting</a:t>
            </a:r>
          </a:p>
          <a:p>
            <a:r>
              <a:rPr lang="en-IE" b="0" dirty="0" smtClean="0"/>
              <a:t>The main responsibilities</a:t>
            </a:r>
            <a:r>
              <a:rPr lang="en-IE" b="0" baseline="0" dirty="0" smtClean="0"/>
              <a:t> of the PM in relation to budgeting are:</a:t>
            </a:r>
          </a:p>
          <a:p>
            <a:pPr marL="171450" indent="-171450">
              <a:buFont typeface="Arial" panose="020B0604020202020204" pitchFamily="34" charset="0"/>
              <a:buChar char="•"/>
            </a:pPr>
            <a:r>
              <a:rPr lang="en-IE" b="0" baseline="0" dirty="0" smtClean="0"/>
              <a:t>Tracking &amp; documenting all costs </a:t>
            </a:r>
          </a:p>
          <a:p>
            <a:pPr marL="171450" indent="-171450">
              <a:buFont typeface="Arial" panose="020B0604020202020204" pitchFamily="34" charset="0"/>
              <a:buChar char="•"/>
            </a:pPr>
            <a:r>
              <a:rPr lang="en-IE" b="0" baseline="0" dirty="0" smtClean="0"/>
              <a:t>Ensuring the project stays</a:t>
            </a:r>
            <a:endParaRPr lang="en-IE" b="0" dirty="0" smtClean="0"/>
          </a:p>
          <a:p>
            <a:pPr marL="171450" indent="-171450">
              <a:buFont typeface="Arial" panose="020B0604020202020204" pitchFamily="34" charset="0"/>
              <a:buChar char="•"/>
            </a:pPr>
            <a:endParaRPr lang="en-IE" b="1" dirty="0" smtClean="0"/>
          </a:p>
          <a:p>
            <a:pPr marL="171450" indent="-171450">
              <a:buFont typeface="Arial" panose="020B0604020202020204" pitchFamily="34" charset="0"/>
              <a:buChar char="•"/>
            </a:pPr>
            <a:r>
              <a:rPr lang="en-IE" b="1" dirty="0" smtClean="0"/>
              <a:t>Researchers</a:t>
            </a:r>
            <a:r>
              <a:rPr lang="en-IE" dirty="0" smtClean="0"/>
              <a:t> will have a slightly different approach to Budget </a:t>
            </a:r>
            <a:r>
              <a:rPr lang="en-IE" dirty="0" err="1" smtClean="0"/>
              <a:t>Mgmt</a:t>
            </a:r>
            <a:r>
              <a:rPr lang="en-IE" dirty="0" smtClean="0"/>
              <a:t>, however the processes are very similar overall. Researchers apply for funding &amp; once assigned the funds they then need to allocate it</a:t>
            </a:r>
            <a:r>
              <a:rPr lang="en-IE" baseline="0" dirty="0" smtClean="0"/>
              <a:t> to specific activities</a:t>
            </a:r>
            <a:r>
              <a:rPr lang="en-IE" dirty="0" smtClean="0"/>
              <a:t>, &amp; similarly projects</a:t>
            </a:r>
            <a:r>
              <a:rPr lang="en-IE" baseline="0" dirty="0" smtClean="0"/>
              <a:t> estimate high level funding needs when submitting their project proposals.</a:t>
            </a:r>
            <a:r>
              <a:rPr lang="en-IE" dirty="0" smtClean="0"/>
              <a:t> Both then need to map out their detailed activities before</a:t>
            </a:r>
            <a:r>
              <a:rPr lang="en-IE" baseline="0" dirty="0" smtClean="0"/>
              <a:t> they</a:t>
            </a:r>
            <a:r>
              <a:rPr lang="en-IE" dirty="0" smtClean="0"/>
              <a:t> begin their work.</a:t>
            </a:r>
          </a:p>
          <a:p>
            <a:pPr marL="171450" indent="-171450">
              <a:buFont typeface="Arial" panose="020B0604020202020204" pitchFamily="34" charset="0"/>
              <a:buChar char="•"/>
            </a:pPr>
            <a:r>
              <a:rPr lang="en-IE" b="1" dirty="0" smtClean="0"/>
              <a:t>Vendor Costs</a:t>
            </a:r>
            <a:r>
              <a:rPr lang="en-IE" b="1" baseline="0" dirty="0" smtClean="0"/>
              <a:t> </a:t>
            </a:r>
            <a:r>
              <a:rPr lang="en-IE" baseline="0" dirty="0" smtClean="0"/>
              <a:t>is another area that needs to be managed carefully when monitoring project spend. A copy of the latest Vendor Service Level Agreement (explain) should be procured at the outset of the project &amp; reviewed with the SLA owner, to ensure that there is a clear understanding of what’s covered as part of standard BAU costs, as they project work will fall outside of this therefore it must be managed separately to ensure the Organisation is not being double-charged for any work. We will include a sample of an SLA in the project toolkit to show what’s included in this.</a:t>
            </a:r>
          </a:p>
          <a:p>
            <a:pPr marL="171450" indent="-171450">
              <a:buFont typeface="Arial" panose="020B0604020202020204" pitchFamily="34" charset="0"/>
              <a:buChar char="•"/>
            </a:pPr>
            <a:r>
              <a:rPr lang="en-IE" baseline="0" dirty="0" smtClean="0"/>
              <a:t>Project Costs can often be </a:t>
            </a:r>
            <a:r>
              <a:rPr lang="en-IE" b="1" baseline="0" dirty="0" smtClean="0"/>
              <a:t>capitalised</a:t>
            </a:r>
            <a:r>
              <a:rPr lang="en-IE" baseline="0" dirty="0" smtClean="0"/>
              <a:t> therefore the PM needs to be able to track the different types of costs involved in a Project &amp; provide details of this to the Finance Dept. The standard definition of a capitalised cost is a fixed, one-time expense incurred on the purchase of land, buildings, construction, and equipment used in the production of goods or in the rendering of services, which can be written off as depreciation over several accounting periods instead of being charged as an expense in the accounting period in which they occurred. So an Organisation can capitalise Project costs once it is determined that they are one-off project-related costs that would not otherwise be incurred if the project was not in progress. Cost relating to the initiation phase should not be capitalised however once the project kicks off, any costs associated with this work can potentially be capitalised.</a:t>
            </a:r>
          </a:p>
          <a:p>
            <a:pPr marL="171450" indent="-171450">
              <a:buFont typeface="Arial" panose="020B0604020202020204" pitchFamily="34" charset="0"/>
              <a:buChar char="•"/>
            </a:pPr>
            <a:r>
              <a:rPr lang="en-IE" b="0" baseline="0" dirty="0" smtClean="0"/>
              <a:t>Where Projects have </a:t>
            </a:r>
            <a:r>
              <a:rPr lang="en-IE" b="1" baseline="0" dirty="0" smtClean="0"/>
              <a:t>quantifiable monetary benefits</a:t>
            </a:r>
            <a:r>
              <a:rPr lang="en-IE" b="0" baseline="0" dirty="0" smtClean="0"/>
              <a:t>, these should be tracked &amp; monitored. It’s also good to see that you were involved in a project that increased revenue or profit for an Organisation so it’s good to note this when working on a project where there is a calculable monetary benefit.</a:t>
            </a:r>
            <a:endParaRPr lang="en-IE" b="0" dirty="0"/>
          </a:p>
        </p:txBody>
      </p:sp>
      <p:sp>
        <p:nvSpPr>
          <p:cNvPr id="4" name="Slide Number Placeholder 3"/>
          <p:cNvSpPr>
            <a:spLocks noGrp="1"/>
          </p:cNvSpPr>
          <p:nvPr>
            <p:ph type="sldNum" sz="quarter" idx="10"/>
          </p:nvPr>
        </p:nvSpPr>
        <p:spPr/>
        <p:txBody>
          <a:bodyPr/>
          <a:lstStyle/>
          <a:p>
            <a:fld id="{63805791-0352-4A75-8317-C48348561757}" type="slidenum">
              <a:rPr lang="en-IE" smtClean="0"/>
              <a:t>44</a:t>
            </a:fld>
            <a:endParaRPr lang="en-IE"/>
          </a:p>
        </p:txBody>
      </p:sp>
    </p:spTree>
    <p:extLst>
      <p:ext uri="{BB962C8B-B14F-4D97-AF65-F5344CB8AC3E}">
        <p14:creationId xmlns:p14="http://schemas.microsoft.com/office/powerpoint/2010/main" val="2515473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IE" sz="1200" b="1" dirty="0" smtClean="0">
                <a:latin typeface="+mn-lt"/>
              </a:rPr>
              <a:t>RAID</a:t>
            </a:r>
            <a:r>
              <a:rPr lang="en-IE" sz="1200" b="1" baseline="0" dirty="0" smtClean="0">
                <a:latin typeface="+mn-lt"/>
              </a:rPr>
              <a:t> Management</a:t>
            </a:r>
          </a:p>
          <a:p>
            <a:pPr>
              <a:spcBef>
                <a:spcPts val="0"/>
              </a:spcBef>
            </a:pPr>
            <a:r>
              <a:rPr lang="en-IE" sz="1200" b="1" dirty="0" smtClean="0">
                <a:latin typeface="+mn-lt"/>
              </a:rPr>
              <a:t>Risks:</a:t>
            </a:r>
            <a:r>
              <a:rPr lang="en-IE" sz="1200" dirty="0" smtClean="0">
                <a:latin typeface="+mn-lt"/>
              </a:rPr>
              <a:t> A risk is any specific event which might occur and thus have a negative impact on your project. Each risk will have an associated probability of occurrence along with an impact on your project if it does materialize. A Project Manager has the responsibility to ensure a Risk Management Process is undertaken, to manage &amp; mitigate risks, along with ensuring risks are routinely and effectively communicated to stakeholders.</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latin typeface="+mn-lt"/>
              </a:rPr>
              <a:t>Risks in particular can be identified in advance &amp; if properly monitored &amp; mitigated, can be prevented from developing into issues. People often don’t realise that they have the ability to affect whether issues develop</a:t>
            </a:r>
            <a:r>
              <a:rPr lang="en-IE" sz="1200" baseline="0" dirty="0" smtClean="0">
                <a:latin typeface="+mn-lt"/>
              </a:rPr>
              <a:t> or not but they do.</a:t>
            </a:r>
            <a:r>
              <a:rPr lang="en-IE" sz="1200" dirty="0" smtClean="0">
                <a:latin typeface="+mn-lt"/>
              </a:rPr>
              <a:t> But obviously there are Issues that just suddenly arise regardless of how well you manage the RAID elements. There may be countless risks on a project &amp; there may be a no of issues, so you cannot tackle everything yourself. But its key you track them all properly which is why the RAID log is so important.</a:t>
            </a:r>
          </a:p>
          <a:p>
            <a:pPr>
              <a:spcBef>
                <a:spcPts val="0"/>
              </a:spcBef>
            </a:pPr>
            <a:endParaRPr lang="en-IE" sz="1200" dirty="0" smtClean="0">
              <a:latin typeface="+mn-lt"/>
            </a:endParaRPr>
          </a:p>
          <a:p>
            <a:pPr>
              <a:spcBef>
                <a:spcPts val="0"/>
              </a:spcBef>
            </a:pPr>
            <a:r>
              <a:rPr lang="en-IE" sz="1200" b="1" dirty="0" smtClean="0">
                <a:latin typeface="+mn-lt"/>
              </a:rPr>
              <a:t>Assumptions: </a:t>
            </a:r>
            <a:r>
              <a:rPr lang="en-IE" sz="1200" dirty="0" smtClean="0">
                <a:latin typeface="+mn-lt"/>
              </a:rPr>
              <a:t>An assumption is something acknowledged as true to enable a Project to proceed. These should be identified during the planning phase of the Project. </a:t>
            </a:r>
          </a:p>
          <a:p>
            <a:pPr>
              <a:spcBef>
                <a:spcPts val="0"/>
              </a:spcBef>
            </a:pPr>
            <a:endParaRPr lang="en-IE" sz="1200" dirty="0" smtClean="0">
              <a:latin typeface="+mn-lt"/>
            </a:endParaRPr>
          </a:p>
          <a:p>
            <a:pPr>
              <a:spcBef>
                <a:spcPts val="0"/>
              </a:spcBef>
            </a:pPr>
            <a:r>
              <a:rPr lang="en-IE" sz="1200" b="1" dirty="0" smtClean="0">
                <a:latin typeface="+mn-lt"/>
              </a:rPr>
              <a:t>Issues: </a:t>
            </a:r>
            <a:r>
              <a:rPr lang="en-IE" sz="1200" dirty="0" smtClean="0">
                <a:latin typeface="+mn-lt"/>
              </a:rPr>
              <a:t>An issue is any problem that arises which must be addressed in order to ensure the project can progress. Issues can develop from Risks that were not appropriately mitigated or they can simply occur independently with no foresight.</a:t>
            </a:r>
          </a:p>
          <a:p>
            <a:pPr>
              <a:spcBef>
                <a:spcPts val="0"/>
              </a:spcBef>
            </a:pPr>
            <a:r>
              <a:rPr lang="en-IE" sz="1200" dirty="0" smtClean="0">
                <a:latin typeface="+mn-lt"/>
              </a:rPr>
              <a:t>It’s part</a:t>
            </a:r>
            <a:r>
              <a:rPr lang="en-IE" sz="1200" baseline="0" dirty="0" smtClean="0">
                <a:latin typeface="+mn-lt"/>
              </a:rPr>
              <a:t> of the core role of  Project Manager to escalate issues effectively &amp; can really make the difference between failure &amp; success. In doing this you are not being negative about the project, nor are you admitting failure. You are doing your job &amp; bringing the issue to the attention of the relevant people so that the project can be a success. A PM cant do everything &amp; they certainly cant solve every issue themselves - so don’t try to do this. The best thing you can do is escalate an issue as soon as you see it &amp; don’t sit on it. </a:t>
            </a:r>
            <a:endParaRPr lang="en-IE" sz="1200" dirty="0" smtClean="0">
              <a:latin typeface="+mn-lt"/>
            </a:endParaRPr>
          </a:p>
          <a:p>
            <a:pPr>
              <a:spcBef>
                <a:spcPts val="0"/>
              </a:spcBef>
            </a:pPr>
            <a:endParaRPr lang="en-IE" sz="1200" dirty="0" smtClean="0">
              <a:latin typeface="+mn-lt"/>
            </a:endParaRPr>
          </a:p>
          <a:p>
            <a:pPr>
              <a:spcBef>
                <a:spcPts val="0"/>
              </a:spcBef>
            </a:pPr>
            <a:r>
              <a:rPr lang="en-IE" sz="1200" b="1" dirty="0" smtClean="0">
                <a:latin typeface="+mn-lt"/>
              </a:rPr>
              <a:t>Dependencies: </a:t>
            </a:r>
            <a:r>
              <a:rPr lang="en-IE" sz="1200" dirty="0" smtClean="0">
                <a:latin typeface="+mn-lt"/>
              </a:rPr>
              <a:t>A dependency exists when an output from one Project Phase or piece of work is needed as a mandatory input for another Project Phase or piece of work. it is the responsibility of the Project Manager to record, monitor, &amp; manage these dependencies.</a:t>
            </a:r>
          </a:p>
          <a:p>
            <a:pPr>
              <a:spcBef>
                <a:spcPts val="0"/>
              </a:spcBef>
            </a:pPr>
            <a:endParaRPr lang="en-IE" sz="1200" dirty="0" smtClean="0">
              <a:latin typeface="+mn-lt"/>
            </a:endParaRPr>
          </a:p>
          <a:p>
            <a:pPr>
              <a:spcBef>
                <a:spcPts val="0"/>
              </a:spcBef>
            </a:pPr>
            <a:r>
              <a:rPr lang="en-IE" sz="1200" dirty="0" smtClean="0">
                <a:latin typeface="+mn-lt"/>
              </a:rPr>
              <a:t>And</a:t>
            </a:r>
            <a:r>
              <a:rPr lang="en-IE" sz="1200" baseline="0" dirty="0" smtClean="0">
                <a:latin typeface="+mn-lt"/>
              </a:rPr>
              <a:t> as per our Dilbert sketch there, it is key to escalate issues on your project to the right people rather than keeping these to yourself &amp; trying to resolve them.</a:t>
            </a:r>
            <a:endParaRPr lang="en-IE" sz="1200" dirty="0" smtClean="0">
              <a:latin typeface="+mn-lt"/>
            </a:endParaRP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45</a:t>
            </a:fld>
            <a:endParaRPr lang="en-IE"/>
          </a:p>
        </p:txBody>
      </p:sp>
    </p:spTree>
    <p:extLst>
      <p:ext uri="{BB962C8B-B14F-4D97-AF65-F5344CB8AC3E}">
        <p14:creationId xmlns:p14="http://schemas.microsoft.com/office/powerpoint/2010/main" val="2515473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Status Reporting</a:t>
            </a:r>
          </a:p>
          <a:p>
            <a:r>
              <a:rPr lang="en-IE" sz="1200" b="1" i="0" kern="1200" dirty="0" smtClean="0">
                <a:solidFill>
                  <a:schemeClr val="tx1"/>
                </a:solidFill>
                <a:effectLst/>
                <a:latin typeface="+mn-lt"/>
                <a:ea typeface="+mn-ea"/>
                <a:cs typeface="+mn-cs"/>
              </a:rPr>
              <a:t>Communication Plan</a:t>
            </a:r>
          </a:p>
          <a:p>
            <a:pPr marL="171450" indent="-171450">
              <a:buFont typeface="Arial" panose="020B0604020202020204" pitchFamily="34" charset="0"/>
              <a:buChar char="•"/>
            </a:pPr>
            <a:r>
              <a:rPr lang="en-IE" sz="1200" b="0" i="0" kern="1200" dirty="0" smtClean="0">
                <a:solidFill>
                  <a:schemeClr val="tx1"/>
                </a:solidFill>
                <a:effectLst/>
                <a:latin typeface="+mn-lt"/>
                <a:ea typeface="+mn-ea"/>
                <a:cs typeface="+mn-cs"/>
              </a:rPr>
              <a:t>The different project stakeholders might have different and conflicting expectations, which you as the </a:t>
            </a:r>
            <a:r>
              <a:rPr lang="en-IE" sz="1200" b="0" i="0" u="none" kern="1200" dirty="0" smtClean="0">
                <a:solidFill>
                  <a:schemeClr val="tx1"/>
                </a:solidFill>
                <a:effectLst/>
                <a:latin typeface="+mn-lt"/>
                <a:ea typeface="+mn-ea"/>
                <a:cs typeface="+mn-cs"/>
              </a:rPr>
              <a:t>project manager</a:t>
            </a:r>
            <a:r>
              <a:rPr lang="en-IE" sz="1200" b="0" i="0" kern="1200" dirty="0" smtClean="0">
                <a:solidFill>
                  <a:schemeClr val="tx1"/>
                </a:solidFill>
                <a:effectLst/>
                <a:latin typeface="+mn-lt"/>
                <a:ea typeface="+mn-ea"/>
                <a:cs typeface="+mn-cs"/>
              </a:rPr>
              <a:t> need to analyse &amp; manage.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smtClean="0">
                <a:solidFill>
                  <a:schemeClr val="tx1"/>
                </a:solidFill>
                <a:effectLst/>
                <a:latin typeface="+mn-lt"/>
                <a:ea typeface="+mn-ea"/>
                <a:cs typeface="+mn-cs"/>
              </a:rPr>
              <a:t>Vendor </a:t>
            </a:r>
            <a:r>
              <a:rPr lang="en-IE" sz="1200" b="0" i="0" kern="1200" dirty="0" err="1" smtClean="0">
                <a:solidFill>
                  <a:schemeClr val="tx1"/>
                </a:solidFill>
                <a:effectLst/>
                <a:latin typeface="+mn-lt"/>
                <a:ea typeface="+mn-ea"/>
                <a:cs typeface="+mn-cs"/>
              </a:rPr>
              <a:t>Mgmt</a:t>
            </a:r>
            <a:r>
              <a:rPr lang="en-IE" sz="1200" b="0" i="0" kern="1200" dirty="0" smtClean="0">
                <a:solidFill>
                  <a:schemeClr val="tx1"/>
                </a:solidFill>
                <a:effectLst/>
                <a:latin typeface="+mn-lt"/>
                <a:ea typeface="+mn-ea"/>
                <a:cs typeface="+mn-cs"/>
              </a:rPr>
              <a:t> is a key area,</a:t>
            </a:r>
            <a:r>
              <a:rPr lang="en-IE" sz="1200" b="0" i="0" kern="1200" baseline="0" dirty="0" smtClean="0">
                <a:solidFill>
                  <a:schemeClr val="tx1"/>
                </a:solidFill>
                <a:effectLst/>
                <a:latin typeface="+mn-lt"/>
                <a:ea typeface="+mn-ea"/>
                <a:cs typeface="+mn-cs"/>
              </a:rPr>
              <a:t> particularly for RCSI as there are a no of external vendors working with the college in various areas &amp; these need to be managed very tightly, particularly on project work. There needs to be a clear view of what’s required from them on the project &amp; the status of this needs to be monitored continuously. </a:t>
            </a:r>
            <a:r>
              <a:rPr lang="en-IE" dirty="0" smtClean="0">
                <a:latin typeface="+mn-lt"/>
              </a:rPr>
              <a:t>As mentioned, Vendors</a:t>
            </a:r>
            <a:r>
              <a:rPr lang="en-IE" baseline="0" dirty="0" smtClean="0">
                <a:latin typeface="+mn-lt"/>
              </a:rPr>
              <a:t> </a:t>
            </a:r>
            <a:r>
              <a:rPr lang="en-IE" dirty="0" smtClean="0">
                <a:latin typeface="+mn-lt"/>
              </a:rPr>
              <a:t>pose one of the biggest risks to meeting project goals &amp; therefore need to</a:t>
            </a:r>
            <a:r>
              <a:rPr lang="en-IE" baseline="0" dirty="0" smtClean="0">
                <a:latin typeface="+mn-lt"/>
              </a:rPr>
              <a:t> be monitored closely at all times</a:t>
            </a:r>
            <a:r>
              <a:rPr lang="en-IE" dirty="0" smtClean="0">
                <a:latin typeface="+mn-lt"/>
              </a:rPr>
              <a:t>. A separate Vendor Plan</a:t>
            </a:r>
            <a:r>
              <a:rPr lang="en-IE" baseline="0" dirty="0" smtClean="0">
                <a:latin typeface="+mn-lt"/>
              </a:rPr>
              <a:t> &amp; Delivery schedule can help track deliverables they are involved with &amp; ensure that work is going to plan.</a:t>
            </a:r>
            <a:endParaRPr lang="en-IE" dirty="0" smtClean="0">
              <a:latin typeface="+mn-lt"/>
            </a:endParaRPr>
          </a:p>
          <a:p>
            <a:endParaRPr lang="en-IE" b="1" dirty="0" smtClean="0"/>
          </a:p>
          <a:p>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Recipients</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There will</a:t>
            </a:r>
            <a:r>
              <a:rPr lang="en-IE" baseline="0" dirty="0" smtClean="0"/>
              <a:t> be different recipients of information on the project &amp; a different level of information should be provided to each.</a:t>
            </a:r>
            <a:endParaRPr lang="en-IE" dirty="0" smtClean="0"/>
          </a:p>
          <a:p>
            <a:pPr marL="171450" indent="-171450">
              <a:buFont typeface="Arial" panose="020B0604020202020204" pitchFamily="34" charset="0"/>
              <a:buChar char="•"/>
            </a:pPr>
            <a:r>
              <a:rPr lang="en-IE" baseline="0" dirty="0" smtClean="0"/>
              <a:t>The Executive Sponsor, Project Sponsor &amp; Steering Group are the key stakeholders which require regular formal executive reporting. These stakeholders meet at different times &amp; require a more executive type of reporting therefore it is key that an efficient template is used to communicate the essential information.</a:t>
            </a:r>
          </a:p>
          <a:p>
            <a:pPr marL="171450" indent="-171450">
              <a:buFont typeface="Arial" panose="020B0604020202020204" pitchFamily="34" charset="0"/>
              <a:buChar char="•"/>
            </a:pPr>
            <a:r>
              <a:rPr lang="en-IE" baseline="0" dirty="0" smtClean="0"/>
              <a:t>The Working Group &amp; Project Team  require regular engagement however the format of reporting to these groups will not be as formal as the Executive stakeholders &amp; will be tailored to their involvement.</a:t>
            </a:r>
          </a:p>
          <a:p>
            <a:pPr marL="171450" indent="-171450">
              <a:buFont typeface="Arial" panose="020B0604020202020204" pitchFamily="34" charset="0"/>
              <a:buChar char="•"/>
            </a:pPr>
            <a:r>
              <a:rPr lang="en-IE" baseline="0" dirty="0" smtClean="0"/>
              <a:t>The Consumer, Vendors &amp; Key Stakeholders require reporting on an ad hoc as-needed basis &amp; the information provided should be tailored directly to their role on the project.</a:t>
            </a:r>
          </a:p>
          <a:p>
            <a:pPr marL="0" indent="0">
              <a:buFont typeface="Arial" panose="020B0604020202020204" pitchFamily="34" charset="0"/>
              <a:buNone/>
            </a:pPr>
            <a:r>
              <a:rPr lang="en-IE" dirty="0" smtClean="0"/>
              <a:t>The level of reporting mirrors the Governance structure which we will look at in</a:t>
            </a:r>
            <a:r>
              <a:rPr lang="en-IE" baseline="0" dirty="0" smtClean="0"/>
              <a:t> more detail later on.</a:t>
            </a:r>
            <a:endParaRPr lang="en-IE" dirty="0" smtClean="0"/>
          </a:p>
          <a:p>
            <a:endParaRPr lang="en-IE" dirty="0" smtClean="0"/>
          </a:p>
          <a:p>
            <a:endParaRPr lang="en-IE" dirty="0" smtClean="0"/>
          </a:p>
          <a:p>
            <a:r>
              <a:rPr lang="en-IE" b="1" dirty="0" smtClean="0"/>
              <a:t>Frequency</a:t>
            </a:r>
          </a:p>
          <a:p>
            <a:pPr marL="171450" indent="-171450">
              <a:buFont typeface="Arial" panose="020B0604020202020204" pitchFamily="34" charset="0"/>
              <a:buChar char="•"/>
            </a:pPr>
            <a:r>
              <a:rPr lang="en-IE" dirty="0" smtClean="0"/>
              <a:t>The Project Team should</a:t>
            </a:r>
            <a:r>
              <a:rPr lang="en-IE" baseline="0" dirty="0" smtClean="0"/>
              <a:t> be in touch daily &amp; can often have daily meetings to allocate tasks, discuss issues, talk to Vendors etc. However a weekly meeting may suffice if in daily contact.</a:t>
            </a:r>
          </a:p>
          <a:p>
            <a:pPr marL="171450" indent="-171450">
              <a:buFont typeface="Arial" panose="020B0604020202020204" pitchFamily="34" charset="0"/>
              <a:buChar char="•"/>
            </a:pPr>
            <a:r>
              <a:rPr lang="en-IE" baseline="0" dirty="0" smtClean="0"/>
              <a:t>The Working Group may need to convene as a group at certain times throughout the project to ensure that they are collectively reviewing elements of the projects &amp; consensus is achieved on decisions. However they are often also engaged with on a more regular, ad hoc &amp; individual basis depending on what process you may be reviewing or what stage you are at in the project.</a:t>
            </a:r>
          </a:p>
          <a:p>
            <a:pPr marL="171450" indent="-171450">
              <a:buFont typeface="Arial" panose="020B0604020202020204" pitchFamily="34" charset="0"/>
              <a:buChar char="•"/>
            </a:pPr>
            <a:r>
              <a:rPr lang="en-IE" baseline="0" dirty="0" smtClean="0"/>
              <a:t>The Steering Group will need to meet on a less frequent basis to the Working Group however this needs to tie in with key decisions timelines if possible as often progress cant be made without decisions from this group. The focus at this level is more big picture.</a:t>
            </a:r>
          </a:p>
          <a:p>
            <a:pPr marL="171450" indent="-171450">
              <a:buFont typeface="Arial" panose="020B0604020202020204" pitchFamily="34" charset="0"/>
              <a:buChar char="•"/>
            </a:pPr>
            <a:r>
              <a:rPr lang="en-IE" baseline="0" dirty="0" smtClean="0"/>
              <a:t>The Executive Sponsor may only require an update on an ad hoc basis when the Executive staff meet, i.e. at SMT or Academic Council, therefore the PM would provide an Executive Summary Report to the Project Sponsor who would report to the Executive Sponsor at this forum.</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Content </a:t>
            </a:r>
          </a:p>
          <a:p>
            <a:pPr marL="0" marR="0" indent="0" algn="l" defTabSz="914400" rtl="0" eaLnBrk="1" fontAlgn="auto" latinLnBrk="0" hangingPunct="1">
              <a:lnSpc>
                <a:spcPct val="100000"/>
              </a:lnSpc>
              <a:spcBef>
                <a:spcPts val="0"/>
              </a:spcBef>
              <a:spcAft>
                <a:spcPts val="0"/>
              </a:spcAft>
              <a:buClrTx/>
              <a:buSzTx/>
              <a:buFontTx/>
              <a:buNone/>
              <a:tabLst/>
              <a:defRPr/>
            </a:pPr>
            <a:r>
              <a:rPr lang="en-IE" b="0" dirty="0" smtClean="0"/>
              <a:t>Typically a status report will contain information</a:t>
            </a:r>
            <a:r>
              <a:rPr lang="en-IE" b="0" baseline="0" dirty="0" smtClean="0"/>
              <a:t> like; a</a:t>
            </a:r>
            <a:r>
              <a:rPr lang="en-IE" b="0" dirty="0" smtClean="0"/>
              <a:t> </a:t>
            </a:r>
            <a:r>
              <a:rPr lang="en-IE" dirty="0" smtClean="0"/>
              <a:t>Progress Overview, Milestone Tracking, RAID</a:t>
            </a:r>
            <a:r>
              <a:rPr lang="en-IE" baseline="0" dirty="0" smtClean="0"/>
              <a:t> details &amp; an Actions List. However the type &amp; level of detail provided should be fit for the intended audience.</a:t>
            </a:r>
            <a:endParaRPr lang="en-IE" dirty="0" smtClean="0"/>
          </a:p>
          <a:p>
            <a:pPr marL="171450" indent="-171450">
              <a:buFont typeface="Arial" panose="020B0604020202020204" pitchFamily="34" charset="0"/>
              <a:buChar char="•"/>
            </a:pPr>
            <a:r>
              <a:rPr lang="en-IE" dirty="0" smtClean="0"/>
              <a:t>For Project Team meetings, the</a:t>
            </a:r>
            <a:r>
              <a:rPr lang="en-IE" baseline="0" dirty="0" smtClean="0"/>
              <a:t> most detail is discussed as they are involved at the lowest level of detail. This will include all areas of the project also.</a:t>
            </a:r>
          </a:p>
          <a:p>
            <a:pPr marL="171450" indent="-171450">
              <a:buFont typeface="Arial" panose="020B0604020202020204" pitchFamily="34" charset="0"/>
              <a:buChar char="•"/>
            </a:pPr>
            <a:r>
              <a:rPr lang="en-IE" baseline="0" dirty="0" smtClean="0"/>
              <a:t>For Working group meetings, the information provided should relate to the areas &amp; processes they are involved in, as well as providing some big-picture information to keep the end goal in sight.</a:t>
            </a:r>
          </a:p>
          <a:p>
            <a:pPr marL="171450" indent="-171450">
              <a:buFont typeface="Arial" panose="020B0604020202020204" pitchFamily="34" charset="0"/>
              <a:buChar char="•"/>
            </a:pPr>
            <a:r>
              <a:rPr lang="en-IE" baseline="0" dirty="0" smtClean="0"/>
              <a:t>For the Steering Group, the content should be at an Executive Summary level so that they are provided with the main progress details &amp; then review any key decisions for their approval. They also need to review any key Risks or Issues identified so that decisions can be made as needed.</a:t>
            </a:r>
          </a:p>
          <a:p>
            <a:pPr marL="171450" indent="-171450">
              <a:buFont typeface="Arial" panose="020B0604020202020204" pitchFamily="34" charset="0"/>
              <a:buChar char="•"/>
            </a:pPr>
            <a:r>
              <a:rPr lang="en-IE" baseline="0" dirty="0" smtClean="0"/>
              <a:t>For the Project Sponsor, the Steering Group report can be used as ultimately the Project Sponsor reports to their peers at the Steering Group level.</a:t>
            </a:r>
          </a:p>
          <a:p>
            <a:pPr marL="171450" indent="-171450">
              <a:buFont typeface="Arial" panose="020B0604020202020204" pitchFamily="34" charset="0"/>
              <a:buChar char="•"/>
            </a:pPr>
            <a:r>
              <a:rPr lang="en-IE" baseline="0" dirty="0" smtClean="0"/>
              <a:t>For the Executive Sponsor, a one-pager executive report should be provided as staff at this level have little time in general &amp; so the key points &amp; messages need to be communicated. Any major issues requiring Organisation wide decisions or notification should be included so that the relevant decisions can be made.</a:t>
            </a:r>
          </a:p>
          <a:p>
            <a:pPr marL="171450" indent="-171450">
              <a:buFont typeface="Arial" panose="020B0604020202020204" pitchFamily="34" charset="0"/>
              <a:buChar char="•"/>
            </a:pPr>
            <a:endParaRPr lang="en-IE" baseline="0" dirty="0" smtClean="0"/>
          </a:p>
          <a:p>
            <a:endParaRPr lang="en-IE" dirty="0" smtClean="0"/>
          </a:p>
          <a:p>
            <a:r>
              <a:rPr lang="en-IE" b="1" dirty="0" smtClean="0"/>
              <a:t>Effective Status Meetings</a:t>
            </a:r>
          </a:p>
          <a:p>
            <a:r>
              <a:rPr lang="en-IE" dirty="0" smtClean="0"/>
              <a:t>Due</a:t>
            </a:r>
            <a:r>
              <a:rPr lang="en-IE" baseline="0" dirty="0" smtClean="0"/>
              <a:t> to the tight timelines associated with projects &amp; because those involved are often doing both project &amp; BAU work, it is essential that any project meetings are managed efficiently to limit the time wastage as well as ensure the goals of the meetings are achieved.</a:t>
            </a:r>
          </a:p>
          <a:p>
            <a:r>
              <a:rPr lang="en-IE" dirty="0" smtClean="0"/>
              <a:t>Status Meetings can often be unproductive &amp; hinder real progress.</a:t>
            </a:r>
          </a:p>
          <a:p>
            <a:r>
              <a:rPr lang="en-IE" dirty="0" smtClean="0"/>
              <a:t>Regardless</a:t>
            </a:r>
            <a:r>
              <a:rPr lang="en-IE" baseline="0" dirty="0" smtClean="0"/>
              <a:t> of the meeting type or audience, the following 5 stages should be adhered to, for effective meetings – </a:t>
            </a:r>
          </a:p>
          <a:p>
            <a:pPr marL="228600" indent="-228600">
              <a:buAutoNum type="arabicPeriod"/>
            </a:pPr>
            <a:r>
              <a:rPr lang="en-IE" baseline="0" dirty="0" smtClean="0"/>
              <a:t>Plan – this happens before the meeting &amp; involves: </a:t>
            </a:r>
          </a:p>
          <a:p>
            <a:pPr marL="685800" lvl="1" indent="-228600">
              <a:buAutoNum type="arabicPeriod"/>
            </a:pPr>
            <a:r>
              <a:rPr lang="en-IE" baseline="0" dirty="0" smtClean="0"/>
              <a:t>Clarifying the meeting purpose &amp; desired outcomes </a:t>
            </a:r>
          </a:p>
          <a:p>
            <a:pPr marL="685800" lvl="1" indent="-228600">
              <a:buAutoNum type="arabicPeriod"/>
            </a:pPr>
            <a:r>
              <a:rPr lang="en-IE" baseline="0" dirty="0" smtClean="0"/>
              <a:t>Identifying the necessary meeting participants &amp; their availability</a:t>
            </a:r>
          </a:p>
          <a:p>
            <a:pPr marL="685800" lvl="1" indent="-228600">
              <a:buAutoNum type="arabicPeriod"/>
            </a:pPr>
            <a:r>
              <a:rPr lang="en-IE" baseline="0" dirty="0" smtClean="0"/>
              <a:t>Create an Agenda &amp; circulate to attendees in advance</a:t>
            </a:r>
          </a:p>
          <a:p>
            <a:pPr marL="685800" lvl="1" indent="-228600">
              <a:buAutoNum type="arabicPeriod"/>
            </a:pPr>
            <a:r>
              <a:rPr lang="en-IE" baseline="0" dirty="0" smtClean="0"/>
              <a:t>Consider what channel to meet via – i.e. in person, via teleconference or via virtual meeting (e.g. Go-To-Meeting / Skype)</a:t>
            </a:r>
          </a:p>
          <a:p>
            <a:pPr marL="685800" lvl="1" indent="-228600">
              <a:buAutoNum type="arabicPeriod"/>
            </a:pPr>
            <a:r>
              <a:rPr lang="en-IE" baseline="0" dirty="0" smtClean="0"/>
              <a:t>Organise meeting facilities (i.e. book room, or organise VC facilities, required tools)</a:t>
            </a:r>
          </a:p>
          <a:p>
            <a:pPr marL="228600" indent="-228600">
              <a:buAutoNum type="arabicPeriod"/>
            </a:pPr>
            <a:r>
              <a:rPr lang="en-IE" baseline="0" dirty="0" smtClean="0"/>
              <a:t>Start – this kick offs the meeting &amp; involves:</a:t>
            </a:r>
          </a:p>
          <a:p>
            <a:pPr marL="685800" lvl="1" indent="-228600">
              <a:buAutoNum type="arabicPeriod"/>
            </a:pPr>
            <a:r>
              <a:rPr lang="en-IE" baseline="0" dirty="0" smtClean="0"/>
              <a:t>Note Attendance &amp; communicate apologies</a:t>
            </a:r>
          </a:p>
          <a:p>
            <a:pPr marL="685800" lvl="1" indent="-228600">
              <a:buAutoNum type="arabicPeriod"/>
            </a:pPr>
            <a:r>
              <a:rPr lang="en-IE" baseline="0" dirty="0" smtClean="0"/>
              <a:t>Review Agenda</a:t>
            </a:r>
          </a:p>
          <a:p>
            <a:pPr marL="685800" lvl="1" indent="-228600">
              <a:buAutoNum type="arabicPeriod"/>
            </a:pPr>
            <a:r>
              <a:rPr lang="en-IE" baseline="0" dirty="0" smtClean="0"/>
              <a:t>Clarify Roles – i.e. there should be </a:t>
            </a:r>
          </a:p>
          <a:p>
            <a:pPr marL="1143000" lvl="2" indent="-228600">
              <a:buAutoNum type="arabicPeriod"/>
            </a:pPr>
            <a:r>
              <a:rPr lang="en-IE" baseline="0" dirty="0" smtClean="0"/>
              <a:t>a meeting Leader to keep the meeting on track, ensure the Agenda is fully followed &amp; ensure actions are noted. </a:t>
            </a:r>
          </a:p>
          <a:p>
            <a:pPr marL="1143000" lvl="2" indent="-228600">
              <a:buAutoNum type="arabicPeriod"/>
            </a:pPr>
            <a:r>
              <a:rPr lang="en-IE" baseline="0" dirty="0" smtClean="0"/>
              <a:t>a Minute Taker, to take accurate Minutes of the meeting &amp; note any actions as instructed by the Meeting Leader.</a:t>
            </a:r>
          </a:p>
          <a:p>
            <a:pPr marL="228600" indent="-228600">
              <a:buAutoNum type="arabicPeriod"/>
            </a:pPr>
            <a:r>
              <a:rPr lang="en-IE" baseline="0" dirty="0" smtClean="0"/>
              <a:t>Conduct – this is the main part of the meeting &amp; involves:</a:t>
            </a:r>
          </a:p>
          <a:p>
            <a:pPr marL="685800" lvl="1" indent="-228600">
              <a:buAutoNum type="arabicPeriod"/>
            </a:pPr>
            <a:r>
              <a:rPr lang="en-IE" baseline="0" dirty="0" smtClean="0"/>
              <a:t>Covering one agenda item at a time, to keep people on track &amp; ensure all items are addressed</a:t>
            </a:r>
          </a:p>
          <a:p>
            <a:pPr marL="685800" lvl="1" indent="-228600">
              <a:buAutoNum type="arabicPeriod"/>
            </a:pPr>
            <a:r>
              <a:rPr lang="en-IE" baseline="0" dirty="0" smtClean="0"/>
              <a:t>Manage discussions, particularly where Issues or sensitive topics are being discussed</a:t>
            </a:r>
          </a:p>
          <a:p>
            <a:pPr marL="228600" indent="-228600">
              <a:buAutoNum type="arabicPeriod"/>
            </a:pPr>
            <a:r>
              <a:rPr lang="en-IE" baseline="0" dirty="0" smtClean="0"/>
              <a:t>Close – this is the end of the meeting &amp; involves:</a:t>
            </a:r>
          </a:p>
          <a:p>
            <a:pPr marL="685800" lvl="1" indent="-228600">
              <a:buAutoNum type="arabicPeriod"/>
            </a:pPr>
            <a:r>
              <a:rPr lang="en-IE" baseline="0" dirty="0" smtClean="0"/>
              <a:t>Summarising any decisions made</a:t>
            </a:r>
          </a:p>
          <a:p>
            <a:pPr marL="685800" lvl="1" indent="-228600">
              <a:buAutoNum type="arabicPeriod"/>
            </a:pPr>
            <a:r>
              <a:rPr lang="en-IE" baseline="0" dirty="0" smtClean="0"/>
              <a:t>Reviewing Action items &amp; ensuring owners &amp; due dates are assigned</a:t>
            </a:r>
          </a:p>
          <a:p>
            <a:pPr marL="685800" lvl="1" indent="-228600">
              <a:buAutoNum type="arabicPeriod"/>
            </a:pPr>
            <a:r>
              <a:rPr lang="en-IE" baseline="0" dirty="0" smtClean="0"/>
              <a:t>Discuss any points of note for next meeting (i.e. change of date, agenda points, key decisions etc.)</a:t>
            </a:r>
          </a:p>
          <a:p>
            <a:pPr marL="685800" lvl="1" indent="-228600">
              <a:buAutoNum type="arabicPeriod"/>
            </a:pPr>
            <a:r>
              <a:rPr lang="en-IE" baseline="0" dirty="0" smtClean="0"/>
              <a:t>Thank participants</a:t>
            </a:r>
          </a:p>
          <a:p>
            <a:pPr marL="228600" indent="-228600">
              <a:buAutoNum type="arabicPeriod"/>
            </a:pPr>
            <a:r>
              <a:rPr lang="en-IE" baseline="0" dirty="0" smtClean="0"/>
              <a:t>Follow Up – this happens after the meeting &amp; involves:</a:t>
            </a:r>
          </a:p>
          <a:p>
            <a:pPr marL="685800" lvl="1" indent="-228600">
              <a:buAutoNum type="arabicPeriod"/>
            </a:pPr>
            <a:r>
              <a:rPr lang="en-IE" baseline="0" dirty="0" smtClean="0"/>
              <a:t>Distributing the Minutes </a:t>
            </a:r>
          </a:p>
          <a:p>
            <a:pPr marL="685800" lvl="1" indent="-228600">
              <a:buAutoNum type="arabicPeriod"/>
            </a:pPr>
            <a:r>
              <a:rPr lang="en-IE" baseline="0" dirty="0" smtClean="0"/>
              <a:t>Filing the Minutes in the Project Directory.</a:t>
            </a:r>
          </a:p>
          <a:p>
            <a:pPr marL="685800" lvl="1" indent="-228600">
              <a:buAutoNum type="arabicPeriod"/>
            </a:pPr>
            <a:r>
              <a:rPr lang="en-IE" baseline="0" dirty="0" smtClean="0"/>
              <a:t>Carrying out Actions as well as tracking any Actions assigned to others. This is key to ensuing progress is made &amp; although you may feel like you are harassing people at times, this is a crucial role for the PM. The wording &amp; </a:t>
            </a:r>
            <a:r>
              <a:rPr lang="en-IE" baseline="0" dirty="0" err="1" smtClean="0"/>
              <a:t>comms</a:t>
            </a:r>
            <a:r>
              <a:rPr lang="en-IE" baseline="0" dirty="0" smtClean="0"/>
              <a:t> style can be amended to ensure this is polite yet assertive. </a:t>
            </a:r>
            <a:endParaRPr lang="en-IE" dirty="0" smtClean="0"/>
          </a:p>
          <a:p>
            <a:endParaRPr lang="en-IE" dirty="0" smtClean="0"/>
          </a:p>
          <a:p>
            <a:r>
              <a:rPr lang="en-IE" b="1" dirty="0" smtClean="0"/>
              <a:t>RAG Status</a:t>
            </a:r>
          </a:p>
          <a:p>
            <a:r>
              <a:rPr lang="en-IE" dirty="0" smtClean="0"/>
              <a:t>This stands for Red, Amber, Green &amp; is a common reporting status term, referred to as the Traffic Light system. You</a:t>
            </a:r>
            <a:r>
              <a:rPr lang="en-IE" baseline="0" dirty="0" smtClean="0"/>
              <a:t> can assign a colour to Actions, Milestones, Deliverables, Issues </a:t>
            </a:r>
            <a:r>
              <a:rPr lang="en-IE" baseline="0" dirty="0" err="1" smtClean="0"/>
              <a:t>etc</a:t>
            </a:r>
            <a:r>
              <a:rPr lang="en-IE" baseline="0" dirty="0" smtClean="0"/>
              <a:t> to give a quick &amp; easy visual aid to communicate where an item is at.</a:t>
            </a:r>
          </a:p>
          <a:p>
            <a:pPr fontAlgn="base"/>
            <a:r>
              <a:rPr lang="en-IE" sz="1200" b="1" i="0" kern="1200" dirty="0" smtClean="0">
                <a:solidFill>
                  <a:schemeClr val="tx1"/>
                </a:solidFill>
                <a:effectLst/>
                <a:latin typeface="+mn-lt"/>
                <a:ea typeface="+mn-ea"/>
                <a:cs typeface="+mn-cs"/>
              </a:rPr>
              <a:t>GREEN</a:t>
            </a:r>
            <a:r>
              <a:rPr lang="en-IE" sz="1200" b="0" i="0" kern="1200" dirty="0" smtClean="0">
                <a:solidFill>
                  <a:schemeClr val="tx1"/>
                </a:solidFill>
                <a:effectLst/>
                <a:latin typeface="+mn-lt"/>
                <a:ea typeface="+mn-ea"/>
                <a:cs typeface="+mn-cs"/>
              </a:rPr>
              <a:t>: the project is progressing according to plan = we are delivering on time/scope/budget.</a:t>
            </a:r>
          </a:p>
          <a:p>
            <a:pPr fontAlgn="base"/>
            <a:r>
              <a:rPr lang="en-IE" sz="1200" b="1" i="0" kern="1200" dirty="0" smtClean="0">
                <a:solidFill>
                  <a:schemeClr val="tx1"/>
                </a:solidFill>
                <a:effectLst/>
                <a:latin typeface="+mn-lt"/>
                <a:ea typeface="+mn-ea"/>
                <a:cs typeface="+mn-cs"/>
              </a:rPr>
              <a:t>AMBER</a:t>
            </a:r>
            <a:r>
              <a:rPr lang="en-IE" sz="1200" b="0" i="0" kern="1200" dirty="0" smtClean="0">
                <a:solidFill>
                  <a:schemeClr val="tx1"/>
                </a:solidFill>
                <a:effectLst/>
                <a:latin typeface="+mn-lt"/>
                <a:ea typeface="+mn-ea"/>
                <a:cs typeface="+mn-cs"/>
              </a:rPr>
              <a:t>: there are issues and/or risks that will impact the project if not fixed therefore we are at risk of not delivering on time/scope/budget.</a:t>
            </a:r>
          </a:p>
          <a:p>
            <a:pPr fontAlgn="base"/>
            <a:r>
              <a:rPr lang="en-IE" sz="1200" b="1" i="0" kern="1200" dirty="0" smtClean="0">
                <a:solidFill>
                  <a:schemeClr val="tx1"/>
                </a:solidFill>
                <a:effectLst/>
                <a:latin typeface="+mn-lt"/>
                <a:ea typeface="+mn-ea"/>
                <a:cs typeface="+mn-cs"/>
              </a:rPr>
              <a:t>RED</a:t>
            </a:r>
            <a:r>
              <a:rPr lang="en-IE" sz="1200" b="0" i="0" kern="1200" dirty="0" smtClean="0">
                <a:solidFill>
                  <a:schemeClr val="tx1"/>
                </a:solidFill>
                <a:effectLst/>
                <a:latin typeface="+mn-lt"/>
                <a:ea typeface="+mn-ea"/>
                <a:cs typeface="+mn-cs"/>
              </a:rPr>
              <a:t>: there are issues and/or risks that are impacting the project right now therefore we will not deliver on time/scope/budget unless</a:t>
            </a:r>
            <a:r>
              <a:rPr lang="en-IE" sz="1200" b="0" i="0" kern="1200" baseline="0" dirty="0" smtClean="0">
                <a:solidFill>
                  <a:schemeClr val="tx1"/>
                </a:solidFill>
                <a:effectLst/>
                <a:latin typeface="+mn-lt"/>
                <a:ea typeface="+mn-ea"/>
                <a:cs typeface="+mn-cs"/>
              </a:rPr>
              <a:t> they are resolved</a:t>
            </a:r>
            <a:r>
              <a:rPr lang="en-IE" sz="1200" b="0" i="0" kern="1200" dirty="0" smtClean="0">
                <a:solidFill>
                  <a:schemeClr val="tx1"/>
                </a:solidFill>
                <a:effectLst/>
                <a:latin typeface="+mn-lt"/>
                <a:ea typeface="+mn-ea"/>
                <a:cs typeface="+mn-cs"/>
              </a:rPr>
              <a:t>.</a:t>
            </a:r>
          </a:p>
          <a:p>
            <a:endParaRPr lang="en-IE" dirty="0" smtClean="0"/>
          </a:p>
          <a:p>
            <a:r>
              <a:rPr lang="en-IE" dirty="0" smtClean="0"/>
              <a:t>Examples/ templates</a:t>
            </a:r>
            <a:r>
              <a:rPr lang="en-IE" baseline="0" dirty="0" smtClean="0"/>
              <a:t> of the various types of Status Report &amp; Action Logs as well as a guide to running effecting meetings will be provided in the Project Toolkit so you can utilise these as needed.</a:t>
            </a:r>
            <a:endParaRPr lang="en-IE" dirty="0" smtClean="0"/>
          </a:p>
          <a:p>
            <a:r>
              <a:rPr lang="en-IE" dirty="0" smtClean="0"/>
              <a:t>As you can see from our little cartoon here, it is key that the Status Reports provide the crucial</a:t>
            </a:r>
            <a:r>
              <a:rPr lang="en-IE" baseline="0" dirty="0" smtClean="0"/>
              <a:t> info &amp; don’t just inform people of what they already know. You may not want to be the bearer of bad news but this is a core role of the PM so Status Reports also need to communicate the project’s issues clearly.</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46</a:t>
            </a:fld>
            <a:endParaRPr lang="en-IE"/>
          </a:p>
        </p:txBody>
      </p:sp>
    </p:spTree>
    <p:extLst>
      <p:ext uri="{BB962C8B-B14F-4D97-AF65-F5344CB8AC3E}">
        <p14:creationId xmlns:p14="http://schemas.microsoft.com/office/powerpoint/2010/main" val="1134457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1. Creativity</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Creativity is what separates competence from excellence. Creativity is the spark that propels projects forward and that captures peoples' attention. Creativity is the ingredient that pulls the different pieces together into a cohesive whole, adding zest and appeal in the process.</a:t>
            </a:r>
          </a:p>
          <a:p>
            <a:r>
              <a:rPr lang="en-IE" sz="1200" b="1" kern="1200" dirty="0" smtClean="0">
                <a:solidFill>
                  <a:schemeClr val="tx1"/>
                </a:solidFill>
                <a:effectLst/>
                <a:latin typeface="+mn-lt"/>
                <a:ea typeface="+mn-ea"/>
                <a:cs typeface="+mn-cs"/>
              </a:rPr>
              <a:t>2. Structure</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 context and structure we work within always have a set of parameters, limitations and guidelines. A stellar manager knows how to work within the structure and not let the structure impinge upon the process or the project. Know the structure intimately, so as to guide others to effectively work within the given parameters. Do this to expand beyond the boundaries.</a:t>
            </a:r>
          </a:p>
          <a:p>
            <a:r>
              <a:rPr lang="en-IE" sz="1200" b="1" kern="1200" dirty="0" smtClean="0">
                <a:solidFill>
                  <a:schemeClr val="tx1"/>
                </a:solidFill>
                <a:effectLst/>
                <a:latin typeface="+mn-lt"/>
                <a:ea typeface="+mn-ea"/>
                <a:cs typeface="+mn-cs"/>
              </a:rPr>
              <a:t>3. Intuition</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Intuition is the capacity of knowing without the use of rational processes; it's the cornerstone of emotional intelligence. People with keen insight are often able to sense what others are feeling and thinking; consequently, they're able to respond perfectly to another through their deeper understanding. The stronger one's intuition, the stronger manager one will be.</a:t>
            </a:r>
          </a:p>
          <a:p>
            <a:r>
              <a:rPr lang="en-IE" sz="1200" b="1" kern="1200" dirty="0" smtClean="0">
                <a:solidFill>
                  <a:schemeClr val="tx1"/>
                </a:solidFill>
                <a:effectLst/>
                <a:latin typeface="+mn-lt"/>
                <a:ea typeface="+mn-ea"/>
                <a:cs typeface="+mn-cs"/>
              </a:rPr>
              <a:t>4. Knowledge</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 thorough knowledge base is essential. The knowledge base must be so ingrained and integrated into their being that they become transparent, focusing on the employee and what s/he needs to learn, versus focusing on the knowledge base. The excellent manager lives from a knowledge base, without having to draw attention to it.</a:t>
            </a:r>
          </a:p>
          <a:p>
            <a:r>
              <a:rPr lang="en-IE" sz="1200" b="1" kern="1200" dirty="0" smtClean="0">
                <a:solidFill>
                  <a:schemeClr val="tx1"/>
                </a:solidFill>
                <a:effectLst/>
                <a:latin typeface="+mn-lt"/>
                <a:ea typeface="+mn-ea"/>
                <a:cs typeface="+mn-cs"/>
              </a:rPr>
              <a:t>5. Commitment</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 manager is committed to the success of the project and of all team members. S/he holds the vision for the collective team and moves the team closer to the end result. It's the manager's commitment that pulls the team forward during trying times.</a:t>
            </a:r>
          </a:p>
          <a:p>
            <a:r>
              <a:rPr lang="en-IE" sz="1200" b="1" kern="1200" dirty="0" smtClean="0">
                <a:solidFill>
                  <a:schemeClr val="tx1"/>
                </a:solidFill>
                <a:effectLst/>
                <a:latin typeface="+mn-lt"/>
                <a:ea typeface="+mn-ea"/>
                <a:cs typeface="+mn-cs"/>
              </a:rPr>
              <a:t>6. Being Human</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Employees value leaders who are human and who don't hide behind their authority. The best leaders are those who aren't afraid to be themselves. Managers who respect and connect with others on a human level inspire great loyalty.</a:t>
            </a:r>
          </a:p>
          <a:p>
            <a:r>
              <a:rPr lang="en-IE" sz="1200" b="1" kern="1200" dirty="0" smtClean="0">
                <a:solidFill>
                  <a:schemeClr val="tx1"/>
                </a:solidFill>
                <a:effectLst/>
                <a:latin typeface="+mn-lt"/>
                <a:ea typeface="+mn-ea"/>
                <a:cs typeface="+mn-cs"/>
              </a:rPr>
              <a:t>7. Versatility</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Flexibility and versatility are valuable qualities in a manager. Beneath the flexibility and versatility is an ability to be both non-reactive and not attached to how things have to be. Versatility implies an openness - this openness allows the leader to quickly change on a dime when necessary. Flexibility and versatility are the pathways to speedy responsiveness.</a:t>
            </a:r>
          </a:p>
          <a:p>
            <a:r>
              <a:rPr lang="en-IE" sz="1200" b="1" kern="1200" dirty="0" smtClean="0">
                <a:solidFill>
                  <a:schemeClr val="tx1"/>
                </a:solidFill>
                <a:effectLst/>
                <a:latin typeface="+mn-lt"/>
                <a:ea typeface="+mn-ea"/>
                <a:cs typeface="+mn-cs"/>
              </a:rPr>
              <a:t>8. Lightness</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A stellar manager doesn't just produce outstanding results; s/he has fun in the process! Lightness doesn't impede results but rather, helps to move the team forward. Lightness complements the seriousness of the task at hand as well as the resolve of the team, therefore contributing to strong team results and retention.</a:t>
            </a:r>
          </a:p>
          <a:p>
            <a:r>
              <a:rPr lang="en-IE" sz="1200" b="1" kern="1200" dirty="0" smtClean="0">
                <a:solidFill>
                  <a:schemeClr val="tx1"/>
                </a:solidFill>
                <a:effectLst/>
                <a:latin typeface="+mn-lt"/>
                <a:ea typeface="+mn-ea"/>
                <a:cs typeface="+mn-cs"/>
              </a:rPr>
              <a:t>9. Discipline/Focus</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Discipline is the ability to choose and live from what one pays attention to. Discipline as self-mastery can be exhilarating! Role model the ability to live from your intention consistently and you'll role model an important leadership quality.</a:t>
            </a:r>
          </a:p>
          <a:p>
            <a:r>
              <a:rPr lang="en-IE" sz="1200" b="1" kern="1200" dirty="0" smtClean="0">
                <a:solidFill>
                  <a:schemeClr val="tx1"/>
                </a:solidFill>
                <a:effectLst/>
                <a:latin typeface="+mn-lt"/>
                <a:ea typeface="+mn-ea"/>
                <a:cs typeface="+mn-cs"/>
              </a:rPr>
              <a:t>10. Big Picture, Small Actions</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Excellent managers see the big picture concurrent with managing the details. Small actions lead to the big picture; the excellent manager is skilful at doing both: think big while also paying attention to the details.</a:t>
            </a:r>
          </a:p>
          <a:p>
            <a:endParaRPr lang="en-IE" b="1" dirty="0" smtClean="0"/>
          </a:p>
        </p:txBody>
      </p:sp>
      <p:sp>
        <p:nvSpPr>
          <p:cNvPr id="4" name="Slide Number Placeholder 3"/>
          <p:cNvSpPr>
            <a:spLocks noGrp="1"/>
          </p:cNvSpPr>
          <p:nvPr>
            <p:ph type="sldNum" sz="quarter" idx="10"/>
          </p:nvPr>
        </p:nvSpPr>
        <p:spPr/>
        <p:txBody>
          <a:bodyPr/>
          <a:lstStyle/>
          <a:p>
            <a:fld id="{63805791-0352-4A75-8317-C48348561757}" type="slidenum">
              <a:rPr lang="en-IE" smtClean="0"/>
              <a:t>47</a:t>
            </a:fld>
            <a:endParaRPr lang="en-IE"/>
          </a:p>
        </p:txBody>
      </p:sp>
    </p:spTree>
    <p:extLst>
      <p:ext uri="{BB962C8B-B14F-4D97-AF65-F5344CB8AC3E}">
        <p14:creationId xmlns:p14="http://schemas.microsoft.com/office/powerpoint/2010/main" val="2834994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Governance</a:t>
            </a:r>
          </a:p>
          <a:p>
            <a:r>
              <a:rPr lang="en-IE" dirty="0" smtClean="0"/>
              <a:t>RCSI Governance Structure</a:t>
            </a:r>
          </a:p>
          <a:p>
            <a:r>
              <a:rPr lang="en-IE" dirty="0" smtClean="0"/>
              <a:t>This image shows the current Governance structure in RCSI &amp; you need</a:t>
            </a:r>
            <a:r>
              <a:rPr lang="en-IE" baseline="0" dirty="0" smtClean="0"/>
              <a:t> to be aware of this if involved in a project, as you may need to engage with these bodies at certain points in the Project Lifecycle.</a:t>
            </a:r>
          </a:p>
          <a:p>
            <a:r>
              <a:rPr lang="en-IE" baseline="0" dirty="0" smtClean="0"/>
              <a:t>Unfortunately this does not cover all Governance bodies however it outlines the main Governance structure so you are aware of how this hangs together.</a:t>
            </a:r>
          </a:p>
          <a:p>
            <a:r>
              <a:rPr lang="en-IE" baseline="0" dirty="0" smtClean="0"/>
              <a:t>The key points to note are:</a:t>
            </a:r>
          </a:p>
          <a:p>
            <a:pPr marL="171450" indent="-171450">
              <a:buFont typeface="Arial" panose="020B0604020202020204" pitchFamily="34" charset="0"/>
              <a:buChar char="•"/>
            </a:pPr>
            <a:r>
              <a:rPr lang="en-IE" baseline="0" dirty="0" smtClean="0"/>
              <a:t>Currently if you wish to issue a survey to staff as part of your project, you need to issue this to the QEO in advance to get approval.</a:t>
            </a:r>
          </a:p>
          <a:p>
            <a:pPr marL="171450" indent="-171450">
              <a:buFont typeface="Arial" panose="020B0604020202020204" pitchFamily="34" charset="0"/>
              <a:buChar char="•"/>
            </a:pPr>
            <a:r>
              <a:rPr lang="en-IE" baseline="0" dirty="0" smtClean="0"/>
              <a:t>If you wish to use the results of your survey in any form of Research document, you need to issue this to the Research &amp; Ethics Committee for approval.</a:t>
            </a:r>
          </a:p>
          <a:p>
            <a:pPr marL="171450" indent="-171450">
              <a:buFont typeface="Arial" panose="020B0604020202020204" pitchFamily="34" charset="0"/>
              <a:buChar char="•"/>
            </a:pPr>
            <a:r>
              <a:rPr lang="en-IE" baseline="0" dirty="0" smtClean="0"/>
              <a:t>Your project should be reported on at Academic Council &amp; at Senior Management Team sessions by the Project Sponsor. As Project Manager you may need to attend these sessions to provide information as needed.</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48</a:t>
            </a:fld>
            <a:endParaRPr lang="en-IE"/>
          </a:p>
        </p:txBody>
      </p:sp>
    </p:spTree>
    <p:extLst>
      <p:ext uri="{BB962C8B-B14F-4D97-AF65-F5344CB8AC3E}">
        <p14:creationId xmlns:p14="http://schemas.microsoft.com/office/powerpoint/2010/main" val="232291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The Project Lifecycle Overview</a:t>
            </a:r>
          </a:p>
          <a:p>
            <a:pPr marL="171450" indent="-171450">
              <a:buFont typeface="Arial" panose="020B0604020202020204" pitchFamily="34" charset="0"/>
              <a:buChar char="•"/>
            </a:pPr>
            <a:r>
              <a:rPr lang="en-IE" dirty="0" smtClean="0"/>
              <a:t>What is </a:t>
            </a:r>
            <a:r>
              <a:rPr lang="en-IE" b="1" dirty="0" smtClean="0"/>
              <a:t>a Project</a:t>
            </a:r>
            <a:r>
              <a:rPr lang="en-IE" dirty="0" smtClean="0"/>
              <a:t>? </a:t>
            </a:r>
            <a:r>
              <a:rPr lang="en-IE" sz="1200" b="0" i="0" kern="1200" dirty="0" smtClean="0">
                <a:solidFill>
                  <a:schemeClr val="tx1"/>
                </a:solidFill>
                <a:effectLst/>
                <a:latin typeface="+mn-lt"/>
                <a:ea typeface="+mn-ea"/>
                <a:cs typeface="+mn-cs"/>
              </a:rPr>
              <a:t>Almost</a:t>
            </a:r>
            <a:r>
              <a:rPr lang="en-IE" sz="1200" b="0" i="0" kern="1200" baseline="0" dirty="0" smtClean="0">
                <a:solidFill>
                  <a:schemeClr val="tx1"/>
                </a:solidFill>
                <a:effectLst/>
                <a:latin typeface="+mn-lt"/>
                <a:ea typeface="+mn-ea"/>
                <a:cs typeface="+mn-cs"/>
              </a:rPr>
              <a:t> a</a:t>
            </a:r>
            <a:r>
              <a:rPr lang="en-IE" sz="1200" b="0" i="0" kern="1200" dirty="0" smtClean="0">
                <a:solidFill>
                  <a:schemeClr val="tx1"/>
                </a:solidFill>
                <a:effectLst/>
                <a:latin typeface="+mn-lt"/>
                <a:ea typeface="+mn-ea"/>
                <a:cs typeface="+mn-cs"/>
              </a:rPr>
              <a:t>nything can be considered a project today &amp; in part that’s why we feel this is a very transferrable skill regardless of whether you’ll be involved in formal projects</a:t>
            </a:r>
            <a:r>
              <a:rPr lang="en-IE" sz="1200" b="0" i="0" kern="1200" baseline="0" dirty="0" smtClean="0">
                <a:solidFill>
                  <a:schemeClr val="tx1"/>
                </a:solidFill>
                <a:effectLst/>
                <a:latin typeface="+mn-lt"/>
                <a:ea typeface="+mn-ea"/>
                <a:cs typeface="+mn-cs"/>
              </a:rPr>
              <a:t> or not, as the skills &amp; tools of Project Management can be applied to non-project work also. However the definition of a</a:t>
            </a:r>
            <a:r>
              <a:rPr lang="en-IE" sz="1200" b="0" i="0" kern="1200" dirty="0" smtClean="0">
                <a:solidFill>
                  <a:schemeClr val="tx1"/>
                </a:solidFill>
                <a:effectLst/>
                <a:latin typeface="+mn-lt"/>
                <a:ea typeface="+mn-ea"/>
                <a:cs typeface="+mn-cs"/>
              </a:rPr>
              <a:t> project is a temporary endeavour undertaken to create a unique product or service, which has a start</a:t>
            </a:r>
            <a:r>
              <a:rPr lang="en-IE" sz="1200" b="0" i="0" kern="1200" baseline="0" dirty="0" smtClean="0">
                <a:solidFill>
                  <a:schemeClr val="tx1"/>
                </a:solidFill>
                <a:effectLst/>
                <a:latin typeface="+mn-lt"/>
                <a:ea typeface="+mn-ea"/>
                <a:cs typeface="+mn-cs"/>
              </a:rPr>
              <a:t> &amp; end date, resources &amp; a budget. </a:t>
            </a:r>
          </a:p>
          <a:p>
            <a:pPr marL="171450" indent="-171450">
              <a:buFont typeface="Arial" panose="020B0604020202020204" pitchFamily="34" charset="0"/>
              <a:buChar char="•"/>
            </a:pPr>
            <a:r>
              <a:rPr lang="en-IE" dirty="0" smtClean="0"/>
              <a:t>A project goes through a </a:t>
            </a:r>
            <a:r>
              <a:rPr lang="en-IE" b="1" dirty="0" smtClean="0"/>
              <a:t>Lifecycl</a:t>
            </a:r>
            <a:r>
              <a:rPr lang="en-IE" dirty="0" smtClean="0"/>
              <a:t>e</a:t>
            </a:r>
            <a:r>
              <a:rPr lang="en-IE" baseline="0" dirty="0" smtClean="0"/>
              <a:t> &amp; t</a:t>
            </a:r>
            <a:r>
              <a:rPr lang="en-IE" dirty="0" smtClean="0"/>
              <a:t>he Project Lifecycle depicted here reflects all stages in the typical</a:t>
            </a:r>
            <a:r>
              <a:rPr lang="en-IE" baseline="0" dirty="0" smtClean="0"/>
              <a:t> project. There are numerous Methodologies currently in existence which advise different approaches to Project Management &amp; the Lifecycle - you may have heard some of these terms before, such as Lean, Six Sigma, Prince, Agile etc., however for this training, we are not aligning to one particular methodology &amp; are just looking to cover the essential skills required to either manage or be involved in a project or other strategic initiative. As I said, it’s the skills of Project Management that are the most transferrable to other areas of work therefore this is what we’ll focus on the most during this course.</a:t>
            </a:r>
          </a:p>
          <a:p>
            <a:pPr marL="171450" indent="-171450">
              <a:buFont typeface="Arial" panose="020B0604020202020204" pitchFamily="34" charset="0"/>
              <a:buChar char="•"/>
            </a:pPr>
            <a:r>
              <a:rPr lang="en-IE" baseline="0" dirty="0" smtClean="0"/>
              <a:t>RCSI hasn’t officially selected a Project </a:t>
            </a:r>
            <a:r>
              <a:rPr lang="en-IE" baseline="0" dirty="0" err="1" smtClean="0"/>
              <a:t>Mgmt</a:t>
            </a:r>
            <a:r>
              <a:rPr lang="en-IE" baseline="0" dirty="0" smtClean="0"/>
              <a:t> Methodology to apply to all internal projects however this may happen at some point in the future &amp; if so, the relevant training will then be provided.</a:t>
            </a:r>
          </a:p>
          <a:p>
            <a:pPr marL="171450" indent="-171450">
              <a:buFont typeface="Arial" panose="020B0604020202020204" pitchFamily="34" charset="0"/>
              <a:buChar char="•"/>
            </a:pPr>
            <a:r>
              <a:rPr lang="en-IE" baseline="0" dirty="0" smtClean="0"/>
              <a:t>SO, a project should start with an </a:t>
            </a:r>
            <a:r>
              <a:rPr lang="en-IE" b="1" baseline="0" dirty="0" smtClean="0"/>
              <a:t>Initiation Phase </a:t>
            </a:r>
            <a:r>
              <a:rPr lang="en-IE" baseline="0" dirty="0" smtClean="0"/>
              <a:t>where a Business Case is identified, outlining a current business need, &amp; a high level proposal is put forth for a project to address this need. To use a common every day example, we can look at the analogy of a renovating a house as the business need &amp; the project proposal could be that I address this over the summer months, using some external contractors to complete parts of the work &amp; spend around €15-20k. </a:t>
            </a:r>
          </a:p>
          <a:p>
            <a:pPr marL="171450" indent="-171450">
              <a:buFont typeface="Arial" panose="020B0604020202020204" pitchFamily="34" charset="0"/>
              <a:buChar char="•"/>
            </a:pPr>
            <a:r>
              <a:rPr lang="en-IE" baseline="0" dirty="0" smtClean="0"/>
              <a:t>If the Project gets approval, this will lead to a </a:t>
            </a:r>
            <a:r>
              <a:rPr lang="en-IE" b="1" baseline="0" dirty="0" smtClean="0"/>
              <a:t>Planning Phase </a:t>
            </a:r>
            <a:r>
              <a:rPr lang="en-IE" baseline="0" dirty="0" smtClean="0"/>
              <a:t>where detailed plans are made in relation to all areas of the project e.g. people involved in carrying out the work, budgets for each area, when work will be completed etc.  </a:t>
            </a:r>
          </a:p>
          <a:p>
            <a:pPr marL="171450" indent="-171450">
              <a:buFont typeface="Arial" panose="020B0604020202020204" pitchFamily="34" charset="0"/>
              <a:buChar char="•"/>
            </a:pPr>
            <a:r>
              <a:rPr lang="en-IE" baseline="0" dirty="0" smtClean="0"/>
              <a:t>Once the Plans are approved &amp; signed off, the project will move into a </a:t>
            </a:r>
            <a:r>
              <a:rPr lang="en-IE" b="1" baseline="0" dirty="0" smtClean="0"/>
              <a:t>Phase of Analysis </a:t>
            </a:r>
            <a:r>
              <a:rPr lang="en-IE" baseline="0" dirty="0" smtClean="0"/>
              <a:t>to determine the current state of the process or system being looked at - for example, what does the house look like now &amp; what would I like instead.</a:t>
            </a:r>
          </a:p>
          <a:p>
            <a:pPr marL="171450" indent="-171450">
              <a:buFont typeface="Arial" panose="020B0604020202020204" pitchFamily="34" charset="0"/>
              <a:buChar char="•"/>
            </a:pPr>
            <a:r>
              <a:rPr lang="en-IE" baseline="0" dirty="0" smtClean="0"/>
              <a:t>Once Analysis is complete, a </a:t>
            </a:r>
            <a:r>
              <a:rPr lang="en-IE" b="1" baseline="0" dirty="0" smtClean="0"/>
              <a:t>phase of Design </a:t>
            </a:r>
            <a:r>
              <a:rPr lang="en-IE" baseline="0" dirty="0" smtClean="0"/>
              <a:t>should begin, to assess exactly what the new process or system will do. Then the list of </a:t>
            </a:r>
            <a:r>
              <a:rPr lang="en-IE" baseline="0" dirty="0" err="1" smtClean="0"/>
              <a:t>rqmts</a:t>
            </a:r>
            <a:r>
              <a:rPr lang="en-IE" baseline="0" dirty="0" smtClean="0"/>
              <a:t> needed to deliver these changes should be identified, documented &amp; agreed. For example, what areas do I need to renovate, what changes or new elements do I want to include &amp; who will make the changes.</a:t>
            </a:r>
          </a:p>
          <a:p>
            <a:pPr marL="171450" indent="-171450">
              <a:buFont typeface="Arial" panose="020B0604020202020204" pitchFamily="34" charset="0"/>
              <a:buChar char="•"/>
            </a:pPr>
            <a:r>
              <a:rPr lang="en-IE" baseline="0" dirty="0" smtClean="0"/>
              <a:t>When the Design is approved &amp; signed off, an </a:t>
            </a:r>
            <a:r>
              <a:rPr lang="en-IE" b="1" baseline="0" dirty="0" smtClean="0"/>
              <a:t>Implementation phase </a:t>
            </a:r>
            <a:r>
              <a:rPr lang="en-IE" baseline="0" dirty="0" smtClean="0"/>
              <a:t>begins to produce whatever Deliverables have been agreed, &amp; which will result in achievement of the Project’s goals. This will also involve producing the required documentation to ensure the new state is properly documented &amp; any required Training will take place at this point. So for example, this is where the work is carried out to renovate the house.</a:t>
            </a:r>
          </a:p>
          <a:p>
            <a:pPr marL="171450" indent="-171450">
              <a:buFont typeface="Arial" panose="020B0604020202020204" pitchFamily="34" charset="0"/>
              <a:buChar char="•"/>
            </a:pPr>
            <a:r>
              <a:rPr lang="en-IE" baseline="0" dirty="0" smtClean="0"/>
              <a:t>Once Implementation is complete, the Project should be </a:t>
            </a:r>
            <a:r>
              <a:rPr lang="en-IE" b="1" baseline="0" dirty="0" smtClean="0"/>
              <a:t>closed down </a:t>
            </a:r>
            <a:r>
              <a:rPr lang="en-IE" baseline="0" dirty="0" smtClean="0"/>
              <a:t>&amp; the benefits delivered should be measured. Handover happens in this phase &amp; the current status of all agreed deliverables is documented. Using our house analogy this is where we review the budget &amp; pay the bills, &amp; think about how the work went &amp; look at the lovely new areas of our house. We might get a new valuation carried out, to assess if our property has increased in value since the renovations.</a:t>
            </a:r>
          </a:p>
          <a:p>
            <a:pPr marL="171450" indent="-171450">
              <a:buFont typeface="Arial" panose="020B0604020202020204" pitchFamily="34" charset="0"/>
              <a:buChar char="•"/>
            </a:pPr>
            <a:r>
              <a:rPr lang="en-IE" baseline="0" dirty="0" smtClean="0"/>
              <a:t>After a designated period of time, the changes should be reviewed in the </a:t>
            </a:r>
            <a:r>
              <a:rPr lang="en-IE" b="1" baseline="0" dirty="0" smtClean="0"/>
              <a:t>Post Implementation Review Phase</a:t>
            </a:r>
            <a:r>
              <a:rPr lang="en-IE" baseline="0" dirty="0" smtClean="0"/>
              <a:t>, to assess if they successfully delivered what was intended at the outset &amp; whether the Organisation can learn from how they estimated, planned or implemented a project, for the next project they undertake. This equates to living in the newly renovated house for a while &amp; seeing if the changes are really suitable. This may also lead us to think of more work that’s needed, which is often the case.</a:t>
            </a:r>
          </a:p>
          <a:p>
            <a:pPr marL="171450" indent="-171450">
              <a:buFont typeface="Arial" panose="020B0604020202020204" pitchFamily="34" charset="0"/>
              <a:buChar char="•"/>
            </a:pPr>
            <a:r>
              <a:rPr lang="en-IE" baseline="0" dirty="0" smtClean="0"/>
              <a:t>Often the </a:t>
            </a:r>
            <a:r>
              <a:rPr lang="en-IE" b="1" baseline="0" dirty="0" smtClean="0"/>
              <a:t>Initiation phase, Closedown Phase &amp; PIR Phase can be left out </a:t>
            </a:r>
            <a:r>
              <a:rPr lang="en-IE" baseline="0" dirty="0" smtClean="0"/>
              <a:t>but these are very important phases that should be included if the project is to be a success. Particularly the Closedown &amp; PIR Phase, these also ensure that the knowledge learned from the project is documented &amp; shared, which can often be neglected but is crucial to organisational growth.</a:t>
            </a:r>
          </a:p>
          <a:p>
            <a:pPr marL="171450" indent="-171450">
              <a:buFont typeface="Arial" panose="020B0604020202020204" pitchFamily="34" charset="0"/>
              <a:buChar char="•"/>
            </a:pPr>
            <a:r>
              <a:rPr lang="en-IE" baseline="0" dirty="0" smtClean="0"/>
              <a:t>However depending on the type of project, you </a:t>
            </a:r>
            <a:r>
              <a:rPr lang="en-IE" b="1" baseline="0" dirty="0" smtClean="0"/>
              <a:t>may go through different phases </a:t>
            </a:r>
            <a:r>
              <a:rPr lang="en-IE" baseline="0" dirty="0" smtClean="0"/>
              <a:t>i.e. for a technology implementation, you would go through a Build Phase, a Test phase &amp; a Deployment Phase, prior to Closedown.</a:t>
            </a:r>
          </a:p>
          <a:p>
            <a:pPr marL="171450" indent="-171450">
              <a:buFont typeface="Arial" panose="020B0604020202020204" pitchFamily="34" charset="0"/>
              <a:buChar char="•"/>
            </a:pPr>
            <a:r>
              <a:rPr lang="en-IE" baseline="0" dirty="0" smtClean="0"/>
              <a:t>You </a:t>
            </a:r>
            <a:r>
              <a:rPr lang="en-IE" b="1" baseline="0" dirty="0" smtClean="0"/>
              <a:t>may not go through all phases </a:t>
            </a:r>
            <a:r>
              <a:rPr lang="en-IE" baseline="0" dirty="0" smtClean="0"/>
              <a:t>either, because a Project can stop at any point i.e. following the Initiation phase, the Project may not proceed due to unsuitable timing, lack of budget etc. Or the project could stop at any other point in the life cycle if a decision is made to halt work &amp; possibly resume later or stop altogether e.g. some information might come to light which provides a business case for an alternative project proposal which might encompass the current project work, or the timeline may need to change altogether due to strategic or legislative reasons.</a:t>
            </a:r>
          </a:p>
          <a:p>
            <a:pPr marL="171450" indent="-171450">
              <a:buFont typeface="Arial" panose="020B0604020202020204" pitchFamily="34" charset="0"/>
              <a:buChar char="•"/>
            </a:pPr>
            <a:r>
              <a:rPr lang="en-IE" baseline="0" dirty="0" smtClean="0"/>
              <a:t>As you can see the </a:t>
            </a:r>
            <a:r>
              <a:rPr lang="en-IE" b="1" baseline="0" dirty="0" smtClean="0"/>
              <a:t>Project Lifecycle is cyclical</a:t>
            </a:r>
            <a:r>
              <a:rPr lang="en-IE" baseline="0" dirty="0" smtClean="0"/>
              <a:t>, meaning you could go through several iterations of the life cycle depending on the work involved. Work identified during the initiation phase may be split into different project phases, therefore Project Phase 1 would go through all stages &amp; then Project Phase 2 would commence, requiring another project cycle. The nature of the stages can then differ depending on what Project Phase you are in, e.g. you may address the Process improvements in Project Phase 1 &amp; then the Technology Enhancements in Project Phase 2. </a:t>
            </a:r>
          </a:p>
          <a:p>
            <a:pPr marL="171450" indent="-171450">
              <a:buFont typeface="Arial" panose="020B0604020202020204" pitchFamily="34" charset="0"/>
              <a:buChar char="•"/>
            </a:pPr>
            <a:r>
              <a:rPr lang="en-IE" baseline="0" dirty="0" smtClean="0"/>
              <a:t>When addressing Change in an organisation it is always key </a:t>
            </a:r>
            <a:r>
              <a:rPr lang="en-IE" b="1" baseline="0" dirty="0" smtClean="0"/>
              <a:t>to look at the Business Processes </a:t>
            </a:r>
            <a:r>
              <a:rPr lang="en-IE" baseline="0" dirty="0" smtClean="0"/>
              <a:t>in place 1</a:t>
            </a:r>
            <a:r>
              <a:rPr lang="en-IE" baseline="30000" dirty="0" smtClean="0"/>
              <a:t>st</a:t>
            </a:r>
            <a:r>
              <a:rPr lang="en-IE" baseline="0" dirty="0" smtClean="0"/>
              <a:t> before addressing the Technology needs. Or if specifically reviewing the Technology, the Business Processes should be looked at </a:t>
            </a:r>
            <a:r>
              <a:rPr lang="en-IE" baseline="0" dirty="0" err="1" smtClean="0"/>
              <a:t>at</a:t>
            </a:r>
            <a:r>
              <a:rPr lang="en-IE" baseline="0" dirty="0" smtClean="0"/>
              <a:t> the same time. Technology is there to support the Organisation’s Business Processes therefore the Business Processes should not be altered solely to meet the capability of the Technology in place. However the Business Processes should always be reviewed to ensure they are fit for purpose before customising Technology to support these as Processes change over time – sometimes this is organic &amp; changes without any strategic review therefore the current process may not always be the best simply because it has always been done this way.</a:t>
            </a:r>
          </a:p>
          <a:p>
            <a:pPr marL="171450" indent="-171450">
              <a:buFont typeface="Arial" panose="020B0604020202020204" pitchFamily="34" charset="0"/>
              <a:buChar char="•"/>
            </a:pPr>
            <a:r>
              <a:rPr lang="en-IE" baseline="0" dirty="0" smtClean="0"/>
              <a:t>We’ll now look at the </a:t>
            </a:r>
            <a:r>
              <a:rPr lang="en-IE" b="1" baseline="0" dirty="0" smtClean="0"/>
              <a:t>Project Roles &amp; Responsibilities</a:t>
            </a:r>
            <a:r>
              <a:rPr lang="en-IE" baseline="0" dirty="0" smtClean="0"/>
              <a:t>, so you get a sense of who is involved in a Project &amp; what each person does.</a:t>
            </a:r>
          </a:p>
          <a:p>
            <a:pPr marL="171450" indent="-171450">
              <a:buFont typeface="Arial" panose="020B0604020202020204" pitchFamily="34" charset="0"/>
              <a:buChar char="•"/>
            </a:pPr>
            <a:r>
              <a:rPr lang="en-IE" baseline="0" dirty="0" smtClean="0"/>
              <a:t>Then we’ll look further at each phase of the </a:t>
            </a:r>
            <a:r>
              <a:rPr lang="en-IE" b="1" baseline="0" dirty="0" smtClean="0"/>
              <a:t>Project Lifecycle in more detail </a:t>
            </a:r>
            <a:r>
              <a:rPr lang="en-IE" baseline="0" dirty="0" smtClean="0"/>
              <a:t>to understand what is typically involved &amp; more importantly what Project Management skills are applied in each phase.</a:t>
            </a:r>
          </a:p>
        </p:txBody>
      </p:sp>
      <p:sp>
        <p:nvSpPr>
          <p:cNvPr id="4" name="Slide Number Placeholder 3"/>
          <p:cNvSpPr>
            <a:spLocks noGrp="1"/>
          </p:cNvSpPr>
          <p:nvPr>
            <p:ph type="sldNum" sz="quarter" idx="10"/>
          </p:nvPr>
        </p:nvSpPr>
        <p:spPr/>
        <p:txBody>
          <a:bodyPr/>
          <a:lstStyle/>
          <a:p>
            <a:fld id="{63805791-0352-4A75-8317-C48348561757}" type="slidenum">
              <a:rPr lang="en-IE" smtClean="0"/>
              <a:t>4</a:t>
            </a:fld>
            <a:endParaRPr lang="en-IE"/>
          </a:p>
        </p:txBody>
      </p:sp>
    </p:spTree>
    <p:extLst>
      <p:ext uri="{BB962C8B-B14F-4D97-AF65-F5344CB8AC3E}">
        <p14:creationId xmlns:p14="http://schemas.microsoft.com/office/powerpoint/2010/main" val="1911413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Project Governance</a:t>
            </a:r>
          </a:p>
          <a:p>
            <a:r>
              <a:rPr lang="en-IE" b="1" dirty="0" smtClean="0"/>
              <a:t>Purpose</a:t>
            </a:r>
          </a:p>
          <a:p>
            <a:r>
              <a:rPr lang="en-IE" dirty="0" smtClean="0"/>
              <a:t>There</a:t>
            </a:r>
            <a:r>
              <a:rPr lang="en-IE" baseline="0" dirty="0" smtClean="0"/>
              <a:t> are 2 core purposes of Project Governance – Decision Making &amp; Issue Escalation. However various members of the Governance structure require regular reporting in relation to the project’s progress also.</a:t>
            </a:r>
          </a:p>
          <a:p>
            <a:endParaRPr lang="en-IE" dirty="0" smtClean="0"/>
          </a:p>
          <a:p>
            <a:r>
              <a:rPr lang="en-IE" b="1" dirty="0" smtClean="0"/>
              <a:t>Decision</a:t>
            </a:r>
            <a:r>
              <a:rPr lang="en-IE" b="1" baseline="0" dirty="0" smtClean="0"/>
              <a:t> Making</a:t>
            </a:r>
          </a:p>
          <a:p>
            <a:r>
              <a:rPr lang="en-IE" dirty="0" smtClean="0"/>
              <a:t>The Governance structure can have several levels depending on the project.</a:t>
            </a:r>
          </a:p>
          <a:p>
            <a:r>
              <a:rPr lang="en-IE" dirty="0" smtClean="0"/>
              <a:t>The 1</a:t>
            </a:r>
            <a:r>
              <a:rPr lang="en-IE" baseline="30000" dirty="0" smtClean="0"/>
              <a:t>st</a:t>
            </a:r>
            <a:r>
              <a:rPr lang="en-IE" dirty="0" smtClean="0"/>
              <a:t> level is typically the Project Team or Working Group, where every-day decisions are made in relation to process or technology elements. As this group</a:t>
            </a:r>
            <a:r>
              <a:rPr lang="en-IE" baseline="0" dirty="0" smtClean="0"/>
              <a:t> constitutes the knowledge experts on the project, their input should determine how or what changes are implemented.</a:t>
            </a:r>
          </a:p>
          <a:p>
            <a:r>
              <a:rPr lang="en-IE" baseline="0" dirty="0" smtClean="0"/>
              <a:t>However all decisions need to be put to the Steering Group for approval therefore any decisions the Working Group or Project Team make should be put to the Steering Group for review &amp; approval before implementation.</a:t>
            </a:r>
          </a:p>
          <a:p>
            <a:r>
              <a:rPr lang="en-IE" baseline="0" dirty="0" smtClean="0"/>
              <a:t>If it is a decision that affects the Organisation as a whole, or impacts several areas across the Organisation, this must also be put to the SMT or Academic Council for review &amp; approval.</a:t>
            </a:r>
          </a:p>
          <a:p>
            <a:endParaRPr lang="en-IE" dirty="0" smtClean="0"/>
          </a:p>
          <a:p>
            <a:r>
              <a:rPr lang="en-IE" b="1" dirty="0" smtClean="0"/>
              <a:t>Issue Escalation</a:t>
            </a:r>
          </a:p>
          <a:p>
            <a:r>
              <a:rPr lang="en-IE" dirty="0" smtClean="0"/>
              <a:t>The</a:t>
            </a:r>
            <a:r>
              <a:rPr lang="en-IE" baseline="0" dirty="0" smtClean="0"/>
              <a:t> other key role of the Project Governance structure is around Issue Escalation, as the groups involved are responsible for addressing &amp; resolving Issues brought to their attention.</a:t>
            </a:r>
          </a:p>
          <a:p>
            <a:r>
              <a:rPr lang="en-IE" baseline="0" dirty="0" smtClean="0"/>
              <a:t>One of the most important functions of the Project Manager is escalating issues to the relevant bodies for approval. </a:t>
            </a:r>
          </a:p>
          <a:p>
            <a:r>
              <a:rPr lang="en-IE" baseline="0" dirty="0" smtClean="0"/>
              <a:t>We have included an Issue log in the toolkit &amp; this should be used to communicate </a:t>
            </a:r>
          </a:p>
          <a:p>
            <a:endParaRPr lang="en-IE" dirty="0" smtClean="0"/>
          </a:p>
        </p:txBody>
      </p:sp>
      <p:sp>
        <p:nvSpPr>
          <p:cNvPr id="4" name="Slide Number Placeholder 3"/>
          <p:cNvSpPr>
            <a:spLocks noGrp="1"/>
          </p:cNvSpPr>
          <p:nvPr>
            <p:ph type="sldNum" sz="quarter" idx="10"/>
          </p:nvPr>
        </p:nvSpPr>
        <p:spPr/>
        <p:txBody>
          <a:bodyPr/>
          <a:lstStyle/>
          <a:p>
            <a:fld id="{63805791-0352-4A75-8317-C48348561757}" type="slidenum">
              <a:rPr lang="en-IE" smtClean="0"/>
              <a:t>49</a:t>
            </a:fld>
            <a:endParaRPr lang="en-IE"/>
          </a:p>
        </p:txBody>
      </p:sp>
    </p:spTree>
    <p:extLst>
      <p:ext uri="{BB962C8B-B14F-4D97-AF65-F5344CB8AC3E}">
        <p14:creationId xmlns:p14="http://schemas.microsoft.com/office/powerpoint/2010/main" val="671225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SARA</a:t>
            </a:r>
            <a:r>
              <a:rPr lang="en-IE" dirty="0" smtClean="0"/>
              <a:t/>
            </a:r>
            <a:br>
              <a:rPr lang="en-IE" dirty="0" smtClean="0"/>
            </a:br>
            <a:r>
              <a:rPr lang="en-IE" b="1" dirty="0" smtClean="0"/>
              <a:t>Key Challenges:</a:t>
            </a:r>
          </a:p>
          <a:p>
            <a:pPr marL="171450" indent="-171450">
              <a:buFontTx/>
              <a:buChar char="-"/>
            </a:pPr>
            <a:r>
              <a:rPr lang="en-IE" dirty="0" smtClean="0"/>
              <a:t>Moving jobs for</a:t>
            </a:r>
            <a:r>
              <a:rPr lang="en-IE" baseline="0" dirty="0" smtClean="0"/>
              <a:t> many people – change </a:t>
            </a:r>
            <a:r>
              <a:rPr lang="en-IE" baseline="0" dirty="0" err="1" smtClean="0"/>
              <a:t>mgmt</a:t>
            </a:r>
            <a:endParaRPr lang="en-IE" baseline="0" dirty="0" smtClean="0"/>
          </a:p>
          <a:p>
            <a:pPr marL="171450" indent="-171450">
              <a:buFontTx/>
              <a:buChar char="-"/>
            </a:pPr>
            <a:r>
              <a:rPr lang="en-IE" baseline="0" dirty="0" smtClean="0"/>
              <a:t>Lack of knowledge sharing – no processes documented</a:t>
            </a:r>
          </a:p>
          <a:p>
            <a:pPr marL="171450" indent="-171450">
              <a:buFontTx/>
              <a:buChar char="-"/>
            </a:pPr>
            <a:r>
              <a:rPr lang="en-IE" baseline="0" dirty="0" smtClean="0"/>
              <a:t>Building move/ location move – impact to every day life &amp; role</a:t>
            </a:r>
          </a:p>
          <a:p>
            <a:pPr marL="171450" indent="-171450">
              <a:buFontTx/>
              <a:buChar char="-"/>
            </a:pPr>
            <a:r>
              <a:rPr lang="en-IE" baseline="0" dirty="0" smtClean="0"/>
              <a:t>Process changes</a:t>
            </a:r>
          </a:p>
          <a:p>
            <a:pPr marL="171450" indent="-171450">
              <a:buFontTx/>
              <a:buChar char="-"/>
            </a:pPr>
            <a:r>
              <a:rPr lang="en-IE" baseline="0" dirty="0" smtClean="0"/>
              <a:t>Focus on ‘customer’ service</a:t>
            </a:r>
            <a:endParaRPr lang="en-IE" dirty="0" smtClean="0"/>
          </a:p>
          <a:p>
            <a:endParaRPr lang="en-IE" dirty="0" smtClean="0"/>
          </a:p>
          <a:p>
            <a:r>
              <a:rPr lang="en-IE" b="1" dirty="0" smtClean="0"/>
              <a:t>Quercus</a:t>
            </a:r>
          </a:p>
          <a:p>
            <a:r>
              <a:rPr lang="en-IE" b="1" dirty="0" smtClean="0"/>
              <a:t>Key Challenges:</a:t>
            </a:r>
          </a:p>
          <a:p>
            <a:pPr marL="171450" indent="-171450">
              <a:buFontTx/>
              <a:buChar char="-"/>
            </a:pPr>
            <a:r>
              <a:rPr lang="en-IE" baseline="0" dirty="0" smtClean="0"/>
              <a:t>Issue for multiple years – challenge to change the negative attitude to the system </a:t>
            </a:r>
          </a:p>
          <a:p>
            <a:pPr marL="171450" indent="-171450">
              <a:buFontTx/>
              <a:buChar char="-"/>
            </a:pPr>
            <a:r>
              <a:rPr lang="en-IE" baseline="0" dirty="0" smtClean="0"/>
              <a:t>Business processes changed but system not updated to reflect </a:t>
            </a:r>
          </a:p>
          <a:p>
            <a:pPr marL="171450" indent="-171450">
              <a:buFontTx/>
              <a:buChar char="-"/>
            </a:pPr>
            <a:r>
              <a:rPr lang="en-IE" baseline="0" dirty="0" smtClean="0"/>
              <a:t>No system owner</a:t>
            </a:r>
          </a:p>
          <a:p>
            <a:pPr marL="171450" indent="-171450">
              <a:buFontTx/>
              <a:buChar char="-"/>
            </a:pPr>
            <a:r>
              <a:rPr lang="en-IE" baseline="0" dirty="0" smtClean="0"/>
              <a:t>No vendor relationship manager</a:t>
            </a:r>
          </a:p>
          <a:p>
            <a:pPr marL="171450" indent="-171450">
              <a:buFontTx/>
              <a:buChar char="-"/>
            </a:pPr>
            <a:r>
              <a:rPr lang="en-IE" baseline="0" dirty="0" smtClean="0"/>
              <a:t>No staff training provided</a:t>
            </a:r>
          </a:p>
          <a:p>
            <a:pPr marL="0" indent="0">
              <a:buFontTx/>
              <a:buNone/>
            </a:pPr>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50</a:t>
            </a:fld>
            <a:endParaRPr lang="en-IE"/>
          </a:p>
        </p:txBody>
      </p:sp>
    </p:spTree>
    <p:extLst>
      <p:ext uri="{BB962C8B-B14F-4D97-AF65-F5344CB8AC3E}">
        <p14:creationId xmlns:p14="http://schemas.microsoft.com/office/powerpoint/2010/main" val="392283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Training Review</a:t>
            </a:r>
          </a:p>
          <a:p>
            <a:r>
              <a:rPr lang="en-IE" dirty="0" smtClean="0"/>
              <a:t>So</a:t>
            </a:r>
            <a:r>
              <a:rPr lang="en-IE" baseline="0" dirty="0" smtClean="0"/>
              <a:t> that’s the end of our training course today.</a:t>
            </a:r>
          </a:p>
          <a:p>
            <a:r>
              <a:rPr lang="en-IE" baseline="0" dirty="0" smtClean="0"/>
              <a:t>We believe the course will evolve over time in order to cater for the changing needs of staff in RCSI, so we will develop this course continuously from year to year to continue to ensure it’s fit for purpose.</a:t>
            </a:r>
            <a:endParaRPr lang="en-IE" dirty="0" smtClean="0"/>
          </a:p>
          <a:p>
            <a:pPr lvl="0">
              <a:spcBef>
                <a:spcPts val="0"/>
              </a:spcBef>
            </a:pPr>
            <a:r>
              <a:rPr lang="en-IE" sz="1800" dirty="0" smtClean="0"/>
              <a:t>I’d like to as you now how you feel the training went?</a:t>
            </a:r>
          </a:p>
          <a:p>
            <a:r>
              <a:rPr lang="en-IE" dirty="0" smtClean="0"/>
              <a:t>If</a:t>
            </a:r>
            <a:r>
              <a:rPr lang="en-IE" baseline="0" dirty="0" smtClean="0"/>
              <a:t> you could take a couple of min now to complete our feedback form it would be much appreciated.</a:t>
            </a:r>
          </a:p>
          <a:p>
            <a:endParaRPr lang="en-IE" dirty="0" smtClean="0"/>
          </a:p>
          <a:p>
            <a:r>
              <a:rPr lang="en-IE" b="1" dirty="0" smtClean="0"/>
              <a:t>Project Toolkit</a:t>
            </a:r>
          </a:p>
          <a:p>
            <a:r>
              <a:rPr lang="en-IE" b="1" baseline="0" dirty="0" smtClean="0"/>
              <a:t>Project Glossary </a:t>
            </a:r>
            <a:r>
              <a:rPr lang="en-IE" baseline="0" dirty="0" smtClean="0"/>
              <a:t>- </a:t>
            </a:r>
            <a:r>
              <a:rPr lang="en-IE" dirty="0" smtClean="0"/>
              <a:t>We</a:t>
            </a:r>
            <a:r>
              <a:rPr lang="en-IE" baseline="0" dirty="0" smtClean="0"/>
              <a:t> will provide a Project Glossary document detailing all the project terms </a:t>
            </a:r>
            <a:r>
              <a:rPr lang="en-IE" baseline="0" dirty="0" err="1" smtClean="0"/>
              <a:t>Ive</a:t>
            </a:r>
            <a:r>
              <a:rPr lang="en-IE" baseline="0" dirty="0" smtClean="0"/>
              <a:t> used today in addition to all the key project terms you will need to know, to more effectively engage in project work.</a:t>
            </a:r>
          </a:p>
          <a:p>
            <a:endParaRPr lang="en-IE" b="1" baseline="0" dirty="0" smtClean="0"/>
          </a:p>
          <a:p>
            <a:r>
              <a:rPr lang="en-IE" b="1" baseline="0" dirty="0" smtClean="0"/>
              <a:t>Project templates</a:t>
            </a:r>
            <a:r>
              <a:rPr lang="en-IE" baseline="0" dirty="0" smtClean="0"/>
              <a:t> - In addition we will provide a set of Project templates which will enable you to provide professional &amp; structured deliverables when working on projects or other initiatives. It would be very beneficial if you could use the templates provided as that way there would be a recognised standard for project work in RCSI however we are open to adjusting these if needed but I would ask that you contact Catriona in relation to this before adjusting so that we can keep track of the adjustments &amp; try to utilise standard templates where possible. This will make things easier for everyone working on projects in the long run, as having too many similar templates can cause confusion.</a:t>
            </a:r>
          </a:p>
          <a:p>
            <a:r>
              <a:rPr lang="en-IE" baseline="0" dirty="0" smtClean="0"/>
              <a:t>You may also have queries about these templates when you look at them in more detail or when you start to use them so please feel free to contact Catriona with any queries.</a:t>
            </a:r>
          </a:p>
          <a:p>
            <a:endParaRPr lang="en-IE" b="1" baseline="0" dirty="0" smtClean="0"/>
          </a:p>
          <a:p>
            <a:r>
              <a:rPr lang="en-IE" b="1" baseline="0" dirty="0" smtClean="0"/>
              <a:t>Staff Portal Project Management Resource</a:t>
            </a:r>
          </a:p>
          <a:p>
            <a:r>
              <a:rPr lang="en-IE" baseline="0" dirty="0" smtClean="0"/>
              <a:t>We are in the process of creating a new page on the Staff Portal under the Learning &amp; Development area, to provide a central location for project resources. Here we will include contact details for Catriona, the Learning &amp; Development Manager, as well as the Project Glossary &amp; Templates, so that it is easily accessible.</a:t>
            </a:r>
          </a:p>
          <a:p>
            <a:endParaRPr lang="en-IE" baseline="0" dirty="0" smtClean="0"/>
          </a:p>
          <a:p>
            <a:r>
              <a:rPr lang="en-IE" baseline="0" dirty="0" smtClean="0"/>
              <a:t>We will circulate this link to you following the course, in addition to a short survey to gather your comments in relation to the Toolkit, if you don’t mind.</a:t>
            </a:r>
          </a:p>
          <a:p>
            <a:endParaRPr lang="en-IE" baseline="0" dirty="0" smtClean="0"/>
          </a:p>
          <a:p>
            <a:r>
              <a:rPr lang="en-IE" baseline="0" dirty="0" smtClean="0"/>
              <a:t>Many thanks to you for taking time out to attend this course. We really appreciate it &amp; we hope it’s been informative.</a:t>
            </a:r>
          </a:p>
          <a:p>
            <a:r>
              <a:rPr lang="en-IE" baseline="0" dirty="0" smtClean="0"/>
              <a:t>We’ll be in touch with details of the Project Toolkit location.</a:t>
            </a:r>
          </a:p>
          <a:p>
            <a:r>
              <a:rPr lang="en-IE" baseline="0" dirty="0" smtClean="0"/>
              <a:t>And please feel free to contact Catriona with any other queries you have in relation to your personal training needs in this or any other area.</a:t>
            </a:r>
          </a:p>
          <a:p>
            <a:r>
              <a:rPr lang="en-IE" b="1" baseline="0" dirty="0" smtClean="0"/>
              <a:t>END</a:t>
            </a:r>
            <a:endParaRPr lang="en-IE" b="1" dirty="0" smtClean="0"/>
          </a:p>
        </p:txBody>
      </p:sp>
      <p:sp>
        <p:nvSpPr>
          <p:cNvPr id="4" name="Slide Number Placeholder 3"/>
          <p:cNvSpPr>
            <a:spLocks noGrp="1"/>
          </p:cNvSpPr>
          <p:nvPr>
            <p:ph type="sldNum" sz="quarter" idx="10"/>
          </p:nvPr>
        </p:nvSpPr>
        <p:spPr/>
        <p:txBody>
          <a:bodyPr/>
          <a:lstStyle/>
          <a:p>
            <a:fld id="{63805791-0352-4A75-8317-C48348561757}" type="slidenum">
              <a:rPr lang="en-IE" smtClean="0"/>
              <a:t>51</a:t>
            </a:fld>
            <a:endParaRPr lang="en-IE"/>
          </a:p>
        </p:txBody>
      </p:sp>
    </p:spTree>
    <p:extLst>
      <p:ext uri="{BB962C8B-B14F-4D97-AF65-F5344CB8AC3E}">
        <p14:creationId xmlns:p14="http://schemas.microsoft.com/office/powerpoint/2010/main" val="2834994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3805791-0352-4A75-8317-C48348561757}" type="slidenum">
              <a:rPr lang="en-IE" smtClean="0"/>
              <a:t>52</a:t>
            </a:fld>
            <a:endParaRPr lang="en-IE"/>
          </a:p>
        </p:txBody>
      </p:sp>
    </p:spTree>
    <p:extLst>
      <p:ext uri="{BB962C8B-B14F-4D97-AF65-F5344CB8AC3E}">
        <p14:creationId xmlns:p14="http://schemas.microsoft.com/office/powerpoint/2010/main" val="25802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Project Roles</a:t>
            </a:r>
            <a:r>
              <a:rPr lang="en-IE" b="1" baseline="0" dirty="0" smtClean="0"/>
              <a:t> &amp; Responsibilities</a:t>
            </a:r>
          </a:p>
          <a:p>
            <a:r>
              <a:rPr lang="en-IE" baseline="0" dirty="0" smtClean="0"/>
              <a:t>We’ll now look at the roles on a Project &amp; what each role is responsible for.</a:t>
            </a:r>
          </a:p>
          <a:p>
            <a:r>
              <a:rPr lang="en-IE" baseline="0" dirty="0" smtClean="0"/>
              <a:t>You could be appointed to any one of these roles, you could be working with any of these roles or as PM you would need to help appoint &amp; document the roles, therefore it is essential you know what roles are required on a project &amp; what each role is responsible for.</a:t>
            </a:r>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5</a:t>
            </a:fld>
            <a:endParaRPr lang="en-IE"/>
          </a:p>
        </p:txBody>
      </p:sp>
    </p:spTree>
    <p:extLst>
      <p:ext uri="{BB962C8B-B14F-4D97-AF65-F5344CB8AC3E}">
        <p14:creationId xmlns:p14="http://schemas.microsoft.com/office/powerpoint/2010/main" val="386199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IE" sz="1600" b="1" dirty="0" smtClean="0">
                <a:latin typeface="+mn-lt"/>
              </a:rPr>
              <a:t>Executive Sponsor </a:t>
            </a:r>
            <a:r>
              <a:rPr lang="en-IE" sz="1600" dirty="0" smtClean="0">
                <a:latin typeface="+mn-lt"/>
              </a:rPr>
              <a:t>– </a:t>
            </a:r>
            <a:r>
              <a:rPr lang="en-IE" dirty="0" smtClean="0">
                <a:latin typeface="+mn-lt"/>
              </a:rPr>
              <a:t>this would typically be a member of the Senior Management Team &amp; is ultimately responsible for approving the body of work &amp; securing funds if required. The</a:t>
            </a:r>
            <a:r>
              <a:rPr lang="en-IE" baseline="0" dirty="0" smtClean="0">
                <a:latin typeface="+mn-lt"/>
              </a:rPr>
              <a:t> Executive Sponsor champions the project at the highest levels of the organisation &amp; would report to peers at Senior Management Level in relation to the progress of the project.</a:t>
            </a:r>
            <a:endParaRPr lang="en-IE" dirty="0" smtClean="0">
              <a:latin typeface="+mn-lt"/>
            </a:endParaRPr>
          </a:p>
          <a:p>
            <a:pPr>
              <a:spcBef>
                <a:spcPts val="0"/>
              </a:spcBef>
            </a:pPr>
            <a:endParaRPr lang="en-IE" sz="1600" b="1" dirty="0" smtClean="0">
              <a:latin typeface="+mn-lt"/>
            </a:endParaRPr>
          </a:p>
          <a:p>
            <a:pPr>
              <a:spcBef>
                <a:spcPts val="0"/>
              </a:spcBef>
            </a:pPr>
            <a:r>
              <a:rPr lang="en-IE" sz="1600" b="1" dirty="0" smtClean="0">
                <a:latin typeface="+mn-lt"/>
              </a:rPr>
              <a:t>Project Sponsor </a:t>
            </a:r>
            <a:r>
              <a:rPr lang="en-IE" sz="1600" dirty="0" smtClean="0">
                <a:latin typeface="+mn-lt"/>
              </a:rPr>
              <a:t>– </a:t>
            </a:r>
            <a:r>
              <a:rPr lang="en-IE" dirty="0" smtClean="0">
                <a:latin typeface="+mn-lt"/>
              </a:rPr>
              <a:t>this would usually be the Business Owner/ Head of Dept. &amp; would oversee the delivery carried out by the Project Manager. The person in this role must have adequate knowledge and information about the business and the project to be able to make informed decisions. This person would chair</a:t>
            </a:r>
            <a:r>
              <a:rPr lang="en-IE" baseline="0" dirty="0" smtClean="0">
                <a:latin typeface="+mn-lt"/>
              </a:rPr>
              <a:t> the Steering Group &amp; would </a:t>
            </a:r>
            <a:r>
              <a:rPr lang="en-IE" dirty="0" smtClean="0">
                <a:latin typeface="+mn-lt"/>
              </a:rPr>
              <a:t>report on the progress of the Project to the Executive Sponsor.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600" b="1" dirty="0" smtClean="0">
                <a:latin typeface="+mn-lt"/>
              </a:rPr>
              <a:t>Steering Group </a:t>
            </a:r>
            <a:r>
              <a:rPr lang="en-IE" sz="1600" dirty="0" smtClean="0">
                <a:latin typeface="+mn-lt"/>
              </a:rPr>
              <a:t>– </a:t>
            </a:r>
            <a:r>
              <a:rPr lang="en-IE" dirty="0" smtClean="0">
                <a:latin typeface="+mn-lt"/>
              </a:rPr>
              <a:t>these are typically Management staff &amp; are the decision makers on the Project. The Project Manager would also report to this group on the progress of the Project &amp; would put all key decisions to this group. This group would not meet as frequently (i.e. monthly) but always as a group, given their role in decision making. </a:t>
            </a:r>
            <a:r>
              <a:rPr lang="en-IE" sz="1200" dirty="0" smtClean="0">
                <a:latin typeface="+mn-lt"/>
              </a:rPr>
              <a:t>They are key champions of the Project</a:t>
            </a:r>
            <a:r>
              <a:rPr lang="en-IE" sz="1200" baseline="0" dirty="0" smtClean="0">
                <a:latin typeface="+mn-lt"/>
              </a:rPr>
              <a:t> at Management Level, across the Organisation.</a:t>
            </a:r>
            <a:endParaRPr lang="en-IE" sz="1200" dirty="0" smtClean="0">
              <a:latin typeface="+mn-lt"/>
            </a:endParaRPr>
          </a:p>
        </p:txBody>
      </p:sp>
      <p:sp>
        <p:nvSpPr>
          <p:cNvPr id="4" name="Slide Number Placeholder 3"/>
          <p:cNvSpPr>
            <a:spLocks noGrp="1"/>
          </p:cNvSpPr>
          <p:nvPr>
            <p:ph type="sldNum" sz="quarter" idx="10"/>
          </p:nvPr>
        </p:nvSpPr>
        <p:spPr/>
        <p:txBody>
          <a:bodyPr/>
          <a:lstStyle/>
          <a:p>
            <a:fld id="{63805791-0352-4A75-8317-C48348561757}" type="slidenum">
              <a:rPr lang="en-IE" smtClean="0"/>
              <a:t>6</a:t>
            </a:fld>
            <a:endParaRPr lang="en-IE"/>
          </a:p>
        </p:txBody>
      </p:sp>
    </p:spTree>
    <p:extLst>
      <p:ext uri="{BB962C8B-B14F-4D97-AF65-F5344CB8AC3E}">
        <p14:creationId xmlns:p14="http://schemas.microsoft.com/office/powerpoint/2010/main" val="389902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b="1" dirty="0" smtClean="0">
                <a:latin typeface="+mn-lt"/>
              </a:rPr>
              <a:t>Project Manager </a:t>
            </a:r>
            <a:r>
              <a:rPr lang="en-IE" sz="2000" dirty="0" smtClean="0">
                <a:latin typeface="+mn-lt"/>
              </a:rPr>
              <a:t>– </a:t>
            </a:r>
            <a:r>
              <a:rPr lang="en-IE" sz="1600" dirty="0" smtClean="0">
                <a:latin typeface="+mn-lt"/>
              </a:rPr>
              <a:t>the Project Manager typically ensures that the Project Team deliver the agreed body of work, on time &amp; within budget. They are also responsible for putting together the Project Plan, securing approval of the Deliverables from the Project Sponsor, Communication to all Stakeholders, Risk tracking &amp; Issue escalation, Status Reporting, &amp; Budget Management. This person would report on the progress of the Project to the Project Sponsor &amp; Steering Group.</a:t>
            </a:r>
            <a:endParaRPr lang="en-IE" sz="1600" b="1" dirty="0" smtClean="0">
              <a:latin typeface="+mn-lt"/>
            </a:endParaRPr>
          </a:p>
          <a:p>
            <a:pPr>
              <a:spcBef>
                <a:spcPts val="0"/>
              </a:spcBef>
            </a:pPr>
            <a:endParaRPr lang="en-IE" sz="1600" b="1" dirty="0" smtClean="0">
              <a:latin typeface="+mn-lt"/>
            </a:endParaRPr>
          </a:p>
          <a:p>
            <a:pPr>
              <a:spcBef>
                <a:spcPts val="0"/>
              </a:spcBef>
            </a:pPr>
            <a:r>
              <a:rPr lang="en-IE" sz="1600" b="1" dirty="0" smtClean="0">
                <a:latin typeface="+mn-lt"/>
              </a:rPr>
              <a:t>Project Team </a:t>
            </a:r>
            <a:r>
              <a:rPr lang="en-IE" sz="1600" dirty="0" smtClean="0">
                <a:latin typeface="+mn-lt"/>
              </a:rPr>
              <a:t>– </a:t>
            </a:r>
            <a:r>
              <a:rPr lang="en-IE" dirty="0" smtClean="0">
                <a:latin typeface="+mn-lt"/>
              </a:rPr>
              <a:t>the Project Team is responsible for executing the tasks required to meet the Project Deliverables. This group is directed by the Project Manager &amp; works according to the agreed work-breakdown-structure as outlined in the Project Plan. If a Project Team is not required, the Project Manager must complete this work in addition to the Project Management tasks.</a:t>
            </a:r>
          </a:p>
          <a:p>
            <a:endParaRPr lang="en-IE" dirty="0"/>
          </a:p>
        </p:txBody>
      </p:sp>
      <p:sp>
        <p:nvSpPr>
          <p:cNvPr id="4" name="Slide Number Placeholder 3"/>
          <p:cNvSpPr>
            <a:spLocks noGrp="1"/>
          </p:cNvSpPr>
          <p:nvPr>
            <p:ph type="sldNum" sz="quarter" idx="10"/>
          </p:nvPr>
        </p:nvSpPr>
        <p:spPr/>
        <p:txBody>
          <a:bodyPr/>
          <a:lstStyle/>
          <a:p>
            <a:fld id="{63805791-0352-4A75-8317-C48348561757}" type="slidenum">
              <a:rPr lang="en-IE" smtClean="0"/>
              <a:t>7</a:t>
            </a:fld>
            <a:endParaRPr lang="en-IE"/>
          </a:p>
        </p:txBody>
      </p:sp>
    </p:spTree>
    <p:extLst>
      <p:ext uri="{BB962C8B-B14F-4D97-AF65-F5344CB8AC3E}">
        <p14:creationId xmlns:p14="http://schemas.microsoft.com/office/powerpoint/2010/main" val="97412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b="1" dirty="0" smtClean="0">
                <a:latin typeface="+mn-lt"/>
              </a:rPr>
              <a:t>Working Group </a:t>
            </a:r>
            <a:r>
              <a:rPr lang="en-IE" sz="2000" dirty="0" smtClean="0">
                <a:latin typeface="+mn-lt"/>
              </a:rPr>
              <a:t>– </a:t>
            </a:r>
            <a:r>
              <a:rPr lang="en-IE" sz="1600" dirty="0" smtClean="0">
                <a:latin typeface="+mn-lt"/>
              </a:rPr>
              <a:t>this is a group of staff members who provide key process knowledge or expertise to the Project Team/ Manager. This group would be involved quite frequently (i.e. daily or weekly), as their knowledge is key to properly defining the requirements &amp; designing the solution.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600" b="1" dirty="0" smtClean="0">
                <a:latin typeface="+mn-lt"/>
              </a:rPr>
              <a:t>Vendors </a:t>
            </a:r>
            <a:r>
              <a:rPr lang="en-IE" sz="1600" dirty="0" smtClean="0">
                <a:latin typeface="+mn-lt"/>
              </a:rPr>
              <a:t>– </a:t>
            </a:r>
            <a:r>
              <a:rPr lang="en-IE" dirty="0" smtClean="0">
                <a:latin typeface="+mn-lt"/>
              </a:rPr>
              <a:t>this is any 3</a:t>
            </a:r>
            <a:r>
              <a:rPr lang="en-IE" baseline="30000" dirty="0" smtClean="0">
                <a:latin typeface="+mn-lt"/>
              </a:rPr>
              <a:t>rd</a:t>
            </a:r>
            <a:r>
              <a:rPr lang="en-IE" dirty="0" smtClean="0">
                <a:latin typeface="+mn-lt"/>
              </a:rPr>
              <a:t> Party Organisation who is contracted to provide additional services or products to the Project if required. Managing 3</a:t>
            </a:r>
            <a:r>
              <a:rPr lang="en-IE" baseline="30000" dirty="0" smtClean="0">
                <a:latin typeface="+mn-lt"/>
              </a:rPr>
              <a:t>rd</a:t>
            </a:r>
            <a:r>
              <a:rPr lang="en-IE" dirty="0" smtClean="0">
                <a:latin typeface="+mn-lt"/>
              </a:rPr>
              <a:t> party vendors is extremely important on any project as they can pose a key risk to the project goals. The deliverables, resourcing commitments, timelines &amp; costs from Vendors</a:t>
            </a:r>
            <a:r>
              <a:rPr lang="en-IE" baseline="0" dirty="0" smtClean="0">
                <a:latin typeface="+mn-lt"/>
              </a:rPr>
              <a:t> should be very clearly documented &amp; agreed up front prior to work commencing, &amp; this must be monitored very closely throughout the project. </a:t>
            </a:r>
            <a:endParaRPr lang="en-IE" dirty="0" smtClean="0">
              <a:latin typeface="+mn-lt"/>
            </a:endParaRPr>
          </a:p>
          <a:p>
            <a:pPr>
              <a:spcBef>
                <a:spcPts val="0"/>
              </a:spcBef>
            </a:pPr>
            <a:endParaRPr lang="en-IE" sz="1600" b="1" dirty="0" smtClean="0">
              <a:latin typeface="+mn-lt"/>
            </a:endParaRPr>
          </a:p>
          <a:p>
            <a:pPr>
              <a:spcBef>
                <a:spcPts val="0"/>
              </a:spcBef>
            </a:pPr>
            <a:r>
              <a:rPr lang="en-IE" sz="1600" b="1" dirty="0" smtClean="0">
                <a:latin typeface="+mn-lt"/>
              </a:rPr>
              <a:t>Consumers</a:t>
            </a:r>
            <a:r>
              <a:rPr lang="en-IE" sz="1600" dirty="0" smtClean="0">
                <a:latin typeface="+mn-lt"/>
              </a:rPr>
              <a:t> – </a:t>
            </a:r>
            <a:r>
              <a:rPr lang="en-IE" dirty="0" smtClean="0">
                <a:latin typeface="+mn-lt"/>
              </a:rPr>
              <a:t>this group represents those who will benefit from the Changes implemented by the Project Team. This can be people either internal or external to the Organisation. However it is not always possible to involve this group as fully as other Stakeholders therefore Representatives from this group should be involved to ensure appropriate input is received. Internally this would often be those who sit on the Working Group. Externally this group would often take the form of Students or Hospital Staff.</a:t>
            </a:r>
          </a:p>
          <a:p>
            <a:pPr>
              <a:spcBef>
                <a:spcPts val="0"/>
              </a:spcBef>
            </a:pPr>
            <a:endParaRPr lang="en-IE"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600" b="1" dirty="0" smtClean="0">
                <a:latin typeface="+mn-lt"/>
              </a:rPr>
              <a:t>Other Key Stakeholders </a:t>
            </a:r>
            <a:r>
              <a:rPr lang="en-IE" sz="1600" dirty="0" smtClean="0">
                <a:latin typeface="+mn-lt"/>
              </a:rPr>
              <a:t>– </a:t>
            </a:r>
            <a:r>
              <a:rPr lang="en-IE" dirty="0" smtClean="0">
                <a:latin typeface="+mn-lt"/>
              </a:rPr>
              <a:t>this is any person outside of the above whose involvement is required in some form on the Project &amp; without whom the Project would fail. </a:t>
            </a:r>
          </a:p>
          <a:p>
            <a:pPr>
              <a:spcBef>
                <a:spcPts val="0"/>
              </a:spcBef>
            </a:pPr>
            <a:endParaRPr lang="en-IE" dirty="0" smtClean="0">
              <a:latin typeface="+mn-lt"/>
            </a:endParaRPr>
          </a:p>
        </p:txBody>
      </p:sp>
      <p:sp>
        <p:nvSpPr>
          <p:cNvPr id="4" name="Slide Number Placeholder 3"/>
          <p:cNvSpPr>
            <a:spLocks noGrp="1"/>
          </p:cNvSpPr>
          <p:nvPr>
            <p:ph type="sldNum" sz="quarter" idx="10"/>
          </p:nvPr>
        </p:nvSpPr>
        <p:spPr/>
        <p:txBody>
          <a:bodyPr/>
          <a:lstStyle/>
          <a:p>
            <a:fld id="{63805791-0352-4A75-8317-C48348561757}" type="slidenum">
              <a:rPr lang="en-IE" smtClean="0"/>
              <a:t>8</a:t>
            </a:fld>
            <a:endParaRPr lang="en-IE"/>
          </a:p>
        </p:txBody>
      </p:sp>
    </p:spTree>
    <p:extLst>
      <p:ext uri="{BB962C8B-B14F-4D97-AF65-F5344CB8AC3E}">
        <p14:creationId xmlns:p14="http://schemas.microsoft.com/office/powerpoint/2010/main" val="341409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b="1" dirty="0" smtClean="0">
                <a:latin typeface="+mn-lt"/>
              </a:rPr>
              <a:t>Summary of the Project Reporting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IE" sz="2000" b="0" dirty="0" smtClean="0">
                <a:latin typeface="+mn-lt"/>
              </a:rPr>
              <a:t>This hierarchy</a:t>
            </a:r>
            <a:r>
              <a:rPr lang="en-IE" sz="2000" b="0" baseline="0" dirty="0" smtClean="0">
                <a:latin typeface="+mn-lt"/>
              </a:rPr>
              <a:t> summarises the overall reporting structure on a Project.</a:t>
            </a:r>
          </a:p>
          <a:p>
            <a:pPr marL="0" marR="0" indent="0" algn="l" defTabSz="914400" rtl="0" eaLnBrk="1" fontAlgn="auto" latinLnBrk="0" hangingPunct="1">
              <a:lnSpc>
                <a:spcPct val="100000"/>
              </a:lnSpc>
              <a:spcBef>
                <a:spcPts val="0"/>
              </a:spcBef>
              <a:spcAft>
                <a:spcPts val="0"/>
              </a:spcAft>
              <a:buClrTx/>
              <a:buSzTx/>
              <a:buFontTx/>
              <a:buNone/>
              <a:tabLst/>
              <a:defRPr/>
            </a:pPr>
            <a:r>
              <a:rPr lang="en-IE" sz="2000" b="0" baseline="0" dirty="0" smtClean="0">
                <a:latin typeface="+mn-lt"/>
              </a:rPr>
              <a:t>I’ve indicated the typical levels that each group would sit at in an Organisation but this can differ.</a:t>
            </a:r>
          </a:p>
          <a:p>
            <a:pPr marL="0" marR="0" indent="0" algn="l" defTabSz="914400" rtl="0" eaLnBrk="1" fontAlgn="auto" latinLnBrk="0" hangingPunct="1">
              <a:lnSpc>
                <a:spcPct val="100000"/>
              </a:lnSpc>
              <a:spcBef>
                <a:spcPts val="0"/>
              </a:spcBef>
              <a:spcAft>
                <a:spcPts val="0"/>
              </a:spcAft>
              <a:buClrTx/>
              <a:buSzTx/>
              <a:buFontTx/>
              <a:buNone/>
              <a:tabLst/>
              <a:defRPr/>
            </a:pPr>
            <a:r>
              <a:rPr lang="en-IE" sz="2000" b="0" baseline="0" dirty="0" smtClean="0">
                <a:latin typeface="+mn-lt"/>
              </a:rPr>
              <a:t>Vendors, Consumers, Key Stakeholders, the Working Group &amp; Project Team report to the Project Manager.</a:t>
            </a:r>
          </a:p>
          <a:p>
            <a:pPr marL="0" marR="0" indent="0" algn="l" defTabSz="914400" rtl="0" eaLnBrk="1" fontAlgn="auto" latinLnBrk="0" hangingPunct="1">
              <a:lnSpc>
                <a:spcPct val="100000"/>
              </a:lnSpc>
              <a:spcBef>
                <a:spcPts val="0"/>
              </a:spcBef>
              <a:spcAft>
                <a:spcPts val="0"/>
              </a:spcAft>
              <a:buClrTx/>
              <a:buSzTx/>
              <a:buFontTx/>
              <a:buNone/>
              <a:tabLst/>
              <a:defRPr/>
            </a:pPr>
            <a:r>
              <a:rPr lang="en-IE" sz="2000" b="0" baseline="0" dirty="0" smtClean="0">
                <a:latin typeface="+mn-lt"/>
              </a:rPr>
              <a:t>The Project Manager reports to the Project Sponsor &amp; attends Steering Group meetings to provide additional detail to this group where needed.</a:t>
            </a:r>
          </a:p>
          <a:p>
            <a:pPr marL="0" marR="0" indent="0" algn="l" defTabSz="914400" rtl="0" eaLnBrk="1" fontAlgn="auto" latinLnBrk="0" hangingPunct="1">
              <a:lnSpc>
                <a:spcPct val="100000"/>
              </a:lnSpc>
              <a:spcBef>
                <a:spcPts val="0"/>
              </a:spcBef>
              <a:spcAft>
                <a:spcPts val="0"/>
              </a:spcAft>
              <a:buClrTx/>
              <a:buSzTx/>
              <a:buFontTx/>
              <a:buNone/>
              <a:tabLst/>
              <a:defRPr/>
            </a:pPr>
            <a:r>
              <a:rPr lang="en-IE" sz="2000" b="0" baseline="0" dirty="0" smtClean="0">
                <a:latin typeface="+mn-lt"/>
              </a:rPr>
              <a:t>The Project Sponsor chairs the Steering Group &amp; so ultimately reports to their peers on the Steering Group.</a:t>
            </a:r>
          </a:p>
          <a:p>
            <a:pPr marL="0" marR="0" indent="0" algn="l" defTabSz="914400" rtl="0" eaLnBrk="1" fontAlgn="auto" latinLnBrk="0" hangingPunct="1">
              <a:lnSpc>
                <a:spcPct val="100000"/>
              </a:lnSpc>
              <a:spcBef>
                <a:spcPts val="0"/>
              </a:spcBef>
              <a:spcAft>
                <a:spcPts val="0"/>
              </a:spcAft>
              <a:buClrTx/>
              <a:buSzTx/>
              <a:buFontTx/>
              <a:buNone/>
              <a:tabLst/>
              <a:defRPr/>
            </a:pPr>
            <a:r>
              <a:rPr lang="en-IE" sz="2000" b="0" baseline="0" dirty="0" smtClean="0">
                <a:latin typeface="+mn-lt"/>
              </a:rPr>
              <a:t>The Executive Sponsor has ultimate responsibility for a piece of work &amp; the Project Sponsor reports to the Executive Sponsor, via feeds from the Project Manager &amp; Steering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2000" b="0" baseline="0" dirty="0" smtClean="0">
              <a:latin typeface="+mn-lt"/>
            </a:endParaRPr>
          </a:p>
        </p:txBody>
      </p:sp>
      <p:sp>
        <p:nvSpPr>
          <p:cNvPr id="4" name="Slide Number Placeholder 3"/>
          <p:cNvSpPr>
            <a:spLocks noGrp="1"/>
          </p:cNvSpPr>
          <p:nvPr>
            <p:ph type="sldNum" sz="quarter" idx="10"/>
          </p:nvPr>
        </p:nvSpPr>
        <p:spPr/>
        <p:txBody>
          <a:bodyPr/>
          <a:lstStyle/>
          <a:p>
            <a:fld id="{63805791-0352-4A75-8317-C48348561757}" type="slidenum">
              <a:rPr lang="en-IE" smtClean="0"/>
              <a:t>9</a:t>
            </a:fld>
            <a:endParaRPr lang="en-IE"/>
          </a:p>
        </p:txBody>
      </p:sp>
    </p:spTree>
    <p:extLst>
      <p:ext uri="{BB962C8B-B14F-4D97-AF65-F5344CB8AC3E}">
        <p14:creationId xmlns:p14="http://schemas.microsoft.com/office/powerpoint/2010/main" val="341409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6" descr="PPCover_0509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Placeholder 1"/>
          <p:cNvSpPr txBox="1">
            <a:spLocks/>
          </p:cNvSpPr>
          <p:nvPr userDrawn="1"/>
        </p:nvSpPr>
        <p:spPr bwMode="auto">
          <a:xfrm>
            <a:off x="2489200" y="4567238"/>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rgbClr val="E11937"/>
                </a:solidFill>
                <a:latin typeface="Arial"/>
                <a:ea typeface="ＭＳ Ｐゴシック" pitchFamily="34" charset="-128"/>
                <a:cs typeface="Arial"/>
              </a:defRPr>
            </a:lvl1pPr>
            <a:lvl2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2pPr>
            <a:lvl3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3pPr>
            <a:lvl4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4pPr>
            <a:lvl5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9pPr>
          </a:lstStyle>
          <a:p>
            <a:r>
              <a:rPr lang="en-IE" altLang="en-US" sz="2800" cap="all" baseline="0" dirty="0" smtClean="0">
                <a:solidFill>
                  <a:schemeClr val="bg1"/>
                </a:solidFill>
              </a:rPr>
              <a:t>Click to edit Master title style</a:t>
            </a:r>
          </a:p>
        </p:txBody>
      </p:sp>
      <p:sp>
        <p:nvSpPr>
          <p:cNvPr id="16" name="Text Placeholder 2"/>
          <p:cNvSpPr>
            <a:spLocks noGrp="1"/>
          </p:cNvSpPr>
          <p:nvPr>
            <p:ph idx="13"/>
          </p:nvPr>
        </p:nvSpPr>
        <p:spPr bwMode="auto">
          <a:xfrm>
            <a:off x="2489200" y="5414963"/>
            <a:ext cx="48593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000">
                <a:solidFill>
                  <a:schemeClr val="bg1"/>
                </a:solidFill>
              </a:defRPr>
            </a:lvl1pPr>
          </a:lstStyle>
          <a:p>
            <a:pPr lvl="0"/>
            <a:r>
              <a:rPr lang="en-US" altLang="en-US" smtClean="0"/>
              <a:t>Click to edit Master text styles</a:t>
            </a:r>
          </a:p>
        </p:txBody>
      </p:sp>
      <p:sp>
        <p:nvSpPr>
          <p:cNvPr id="10" name="TextBox 3"/>
          <p:cNvSpPr txBox="1">
            <a:spLocks noChangeArrowheads="1"/>
          </p:cNvSpPr>
          <p:nvPr userDrawn="1"/>
        </p:nvSpPr>
        <p:spPr bwMode="auto">
          <a:xfrm>
            <a:off x="4787900" y="144463"/>
            <a:ext cx="4197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algn="r"/>
            <a:r>
              <a:rPr lang="en-IE" altLang="en-US" sz="900" b="1" dirty="0">
                <a:solidFill>
                  <a:schemeClr val="bg1"/>
                </a:solidFill>
                <a:latin typeface="Arial" pitchFamily="34" charset="0"/>
                <a:cs typeface="Arial" pitchFamily="34" charset="0"/>
              </a:rPr>
              <a:t>RCSI</a:t>
            </a:r>
            <a:r>
              <a:rPr lang="en-IE" altLang="en-US" sz="900" dirty="0">
                <a:solidFill>
                  <a:schemeClr val="bg1"/>
                </a:solidFill>
                <a:latin typeface="Arial" pitchFamily="34" charset="0"/>
                <a:cs typeface="Arial" pitchFamily="34" charset="0"/>
              </a:rPr>
              <a:t> Royal College of Surgeons in Ireland  </a:t>
            </a:r>
            <a:r>
              <a:rPr lang="en-IE" altLang="en-US" sz="900" i="1" dirty="0" err="1">
                <a:solidFill>
                  <a:schemeClr val="bg1"/>
                </a:solidFill>
                <a:latin typeface="Arial" pitchFamily="34" charset="0"/>
                <a:cs typeface="Arial" pitchFamily="34" charset="0"/>
              </a:rPr>
              <a:t>Coláiste</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Ríoga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na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Máinleá</a:t>
            </a:r>
            <a:r>
              <a:rPr lang="en-IE" altLang="en-US" sz="900" i="1" dirty="0">
                <a:solidFill>
                  <a:schemeClr val="bg1"/>
                </a:solidFill>
                <a:latin typeface="Arial" pitchFamily="34" charset="0"/>
                <a:cs typeface="Arial" pitchFamily="34" charset="0"/>
              </a:rPr>
              <a:t> in </a:t>
            </a:r>
            <a:r>
              <a:rPr lang="en-IE" altLang="en-US" sz="900" i="1" dirty="0" err="1">
                <a:solidFill>
                  <a:schemeClr val="bg1"/>
                </a:solidFill>
                <a:latin typeface="Arial" pitchFamily="34" charset="0"/>
                <a:cs typeface="Arial" pitchFamily="34" charset="0"/>
              </a:rPr>
              <a:t>Éirinn</a:t>
            </a:r>
            <a:endParaRPr lang="en-IE" altLang="en-US" sz="9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22688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E38FAD-A887-4F10-97A3-F39C3F06675E}" type="datetime1">
              <a:rPr lang="en-IE" altLang="en-US"/>
              <a:pPr/>
              <a:t>23/11/2021</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2E9645-A4DE-44A7-B43C-078DB95F0134}" type="slidenum">
              <a:rPr lang="en-IE" altLang="en-US"/>
              <a:pPr/>
              <a:t>‹#›</a:t>
            </a:fld>
            <a:endParaRPr lang="en-IE" altLang="en-US"/>
          </a:p>
        </p:txBody>
      </p:sp>
    </p:spTree>
    <p:extLst>
      <p:ext uri="{BB962C8B-B14F-4D97-AF65-F5344CB8AC3E}">
        <p14:creationId xmlns:p14="http://schemas.microsoft.com/office/powerpoint/2010/main" val="28054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E1193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Clr>
                <a:srgbClr val="E11937"/>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67B7D9B-5344-436D-8AC3-D47F851DDFE0}" type="datetime1">
              <a:rPr lang="en-IE" altLang="en-US"/>
              <a:pPr/>
              <a:t>23/11/2021</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DFABE3-604A-4458-BDCE-ED5D8B5E0E70}" type="slidenum">
              <a:rPr lang="en-IE" altLang="en-US"/>
              <a:pPr/>
              <a:t>‹#›</a:t>
            </a:fld>
            <a:endParaRPr lang="en-IE" altLang="en-US"/>
          </a:p>
        </p:txBody>
      </p:sp>
    </p:spTree>
    <p:extLst>
      <p:ext uri="{BB962C8B-B14F-4D97-AF65-F5344CB8AC3E}">
        <p14:creationId xmlns:p14="http://schemas.microsoft.com/office/powerpoint/2010/main" val="180102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000" b="1" kern="1200" dirty="0">
                <a:solidFill>
                  <a:srgbClr val="E11937"/>
                </a:solidFill>
                <a:latin typeface="Arial"/>
                <a:ea typeface="+mn-ea"/>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E11937"/>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C07E13E-85E2-4928-86F2-BE3B44BAC78E}" type="datetime1">
              <a:rPr lang="en-IE" altLang="en-US"/>
              <a:pPr/>
              <a:t>23/11/2021</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34F632-048B-4087-83BB-721C32C52695}" type="slidenum">
              <a:rPr lang="en-IE" altLang="en-US"/>
              <a:pPr/>
              <a:t>‹#›</a:t>
            </a:fld>
            <a:endParaRPr lang="en-IE" altLang="en-US"/>
          </a:p>
        </p:txBody>
      </p:sp>
    </p:spTree>
    <p:extLst>
      <p:ext uri="{BB962C8B-B14F-4D97-AF65-F5344CB8AC3E}">
        <p14:creationId xmlns:p14="http://schemas.microsoft.com/office/powerpoint/2010/main" val="3157398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E1192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E9A16B-C121-48F0-9D24-914DF2A5E86C}" type="datetime1">
              <a:rPr lang="en-IE" altLang="en-US"/>
              <a:pPr/>
              <a:t>23/11/2021</a:t>
            </a:fld>
            <a:endParaRPr lang="en-IE"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B9046C-9B90-4FD8-8EBD-8BF2D6B7CF0C}" type="slidenum">
              <a:rPr lang="en-IE" altLang="en-US"/>
              <a:pPr/>
              <a:t>‹#›</a:t>
            </a:fld>
            <a:endParaRPr lang="en-IE" altLang="en-US"/>
          </a:p>
        </p:txBody>
      </p:sp>
    </p:spTree>
    <p:extLst>
      <p:ext uri="{BB962C8B-B14F-4D97-AF65-F5344CB8AC3E}">
        <p14:creationId xmlns:p14="http://schemas.microsoft.com/office/powerpoint/2010/main" val="166596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B755C49-531E-49F9-ABD0-7E8919B5A2EA}" type="datetime1">
              <a:rPr lang="en-IE" altLang="en-US"/>
              <a:pPr/>
              <a:t>23/11/2021</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907D1DAD-74FC-47B9-B30F-BCA360CCC79A}" type="slidenum">
              <a:rPr lang="en-IE" altLang="en-US"/>
              <a:pPr/>
              <a:t>‹#›</a:t>
            </a:fld>
            <a:endParaRPr lang="en-IE" altLang="en-US"/>
          </a:p>
        </p:txBody>
      </p:sp>
    </p:spTree>
    <p:extLst>
      <p:ext uri="{BB962C8B-B14F-4D97-AF65-F5344CB8AC3E}">
        <p14:creationId xmlns:p14="http://schemas.microsoft.com/office/powerpoint/2010/main" val="338775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A6B7C961-39B5-45F7-9FF8-B44E2797DA68}" type="datetime1">
              <a:rPr lang="en-IE" altLang="en-US"/>
              <a:pPr/>
              <a:t>23/11/2021</a:t>
            </a:fld>
            <a:endParaRPr lang="en-IE"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3F50051B-BD33-418E-AAC5-398BD0AD812B}" type="slidenum">
              <a:rPr lang="en-IE" altLang="en-US"/>
              <a:pPr/>
              <a:t>‹#›</a:t>
            </a:fld>
            <a:endParaRPr lang="en-IE" altLang="en-US"/>
          </a:p>
        </p:txBody>
      </p:sp>
    </p:spTree>
    <p:extLst>
      <p:ext uri="{BB962C8B-B14F-4D97-AF65-F5344CB8AC3E}">
        <p14:creationId xmlns:p14="http://schemas.microsoft.com/office/powerpoint/2010/main" val="4203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11937"/>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9E1A74B5-0B25-4271-AFC9-D0B4D31D55BE}" type="datetime1">
              <a:rPr lang="en-IE" altLang="en-US"/>
              <a:pPr/>
              <a:t>23/11/2021</a:t>
            </a:fld>
            <a:endParaRPr lang="en-IE"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8CEFBFA1-3EB3-4544-8309-4D46010A7D7F}" type="slidenum">
              <a:rPr lang="en-IE" altLang="en-US"/>
              <a:pPr/>
              <a:t>‹#›</a:t>
            </a:fld>
            <a:endParaRPr lang="en-IE" altLang="en-US"/>
          </a:p>
        </p:txBody>
      </p:sp>
    </p:spTree>
    <p:extLst>
      <p:ext uri="{BB962C8B-B14F-4D97-AF65-F5344CB8AC3E}">
        <p14:creationId xmlns:p14="http://schemas.microsoft.com/office/powerpoint/2010/main" val="32247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707695-6D03-49D4-AB51-47A0ABFB7AB7}" type="datetime1">
              <a:rPr lang="en-IE" altLang="en-US"/>
              <a:pPr/>
              <a:t>23/11/2021</a:t>
            </a:fld>
            <a:endParaRPr lang="en-IE"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8C52402-9329-415E-99DC-CDE1CE77F6D1}" type="slidenum">
              <a:rPr lang="en-IE" altLang="en-US"/>
              <a:pPr/>
              <a:t>‹#›</a:t>
            </a:fld>
            <a:endParaRPr lang="en-IE" altLang="en-US"/>
          </a:p>
        </p:txBody>
      </p:sp>
    </p:spTree>
    <p:extLst>
      <p:ext uri="{BB962C8B-B14F-4D97-AF65-F5344CB8AC3E}">
        <p14:creationId xmlns:p14="http://schemas.microsoft.com/office/powerpoint/2010/main" val="39840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E11937"/>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D968406-894B-4CAF-8F57-80EF8AAD1AAC}" type="datetime1">
              <a:rPr lang="en-IE" altLang="en-US"/>
              <a:pPr/>
              <a:t>23/11/2021</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802A01D-ED0E-4E52-92E9-9C44CEB6A4A4}" type="slidenum">
              <a:rPr lang="en-IE" altLang="en-US"/>
              <a:pPr/>
              <a:t>‹#›</a:t>
            </a:fld>
            <a:endParaRPr lang="en-IE" altLang="en-US"/>
          </a:p>
        </p:txBody>
      </p:sp>
    </p:spTree>
    <p:extLst>
      <p:ext uri="{BB962C8B-B14F-4D97-AF65-F5344CB8AC3E}">
        <p14:creationId xmlns:p14="http://schemas.microsoft.com/office/powerpoint/2010/main" val="128066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E1193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AFF59C-8C56-4F27-9D82-39AF452674A5}" type="datetime1">
              <a:rPr lang="en-IE" altLang="en-US"/>
              <a:pPr/>
              <a:t>23/11/2021</a:t>
            </a:fld>
            <a:endParaRPr lang="en-IE"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0525E5C-D3D1-4654-9F2C-434E88C28A5F}" type="slidenum">
              <a:rPr lang="en-IE" altLang="en-US"/>
              <a:pPr/>
              <a:t>‹#›</a:t>
            </a:fld>
            <a:endParaRPr lang="en-IE" altLang="en-US"/>
          </a:p>
        </p:txBody>
      </p:sp>
    </p:spTree>
    <p:extLst>
      <p:ext uri="{BB962C8B-B14F-4D97-AF65-F5344CB8AC3E}">
        <p14:creationId xmlns:p14="http://schemas.microsoft.com/office/powerpoint/2010/main" val="254848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H6868 RCSI PowerPoint_Follow on_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E" alt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6FFAF4A-293D-44A6-987B-190947403E65}" type="datetime1">
              <a:rPr lang="en-IE" altLang="en-US"/>
              <a:pPr/>
              <a:t>23/11/2021</a:t>
            </a:fld>
            <a:endParaRPr lang="en-IE"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95137E5-102B-4908-BBD5-30C2CEF36395}" type="slidenum">
              <a:rPr lang="en-IE" altLang="en-US"/>
              <a:pPr/>
              <a:t>‹#›</a:t>
            </a:fld>
            <a:endParaRPr lang="en-IE"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defTabSz="457200" rtl="0" eaLnBrk="1" fontAlgn="base" hangingPunct="1">
        <a:spcBef>
          <a:spcPct val="0"/>
        </a:spcBef>
        <a:spcAft>
          <a:spcPct val="0"/>
        </a:spcAft>
        <a:defRPr sz="3000" b="1" kern="1200">
          <a:solidFill>
            <a:srgbClr val="E11937"/>
          </a:solidFill>
          <a:latin typeface="Arial"/>
          <a:ea typeface="ＭＳ Ｐゴシック" pitchFamily="34" charset="-128"/>
          <a:cs typeface="Arial"/>
        </a:defRPr>
      </a:lvl1pPr>
      <a:lvl2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2pPr>
      <a:lvl3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3pPr>
      <a:lvl4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4pPr>
      <a:lvl5pPr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000" b="1">
          <a:solidFill>
            <a:srgbClr val="E11937"/>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Clr>
          <a:srgbClr val="E11923"/>
        </a:buClr>
        <a:buFont typeface="Arial" pitchFamily="34" charset="0"/>
        <a:buChar char="•"/>
        <a:defRPr kern="1200">
          <a:solidFill>
            <a:schemeClr val="tx1"/>
          </a:solidFill>
          <a:latin typeface="Arial"/>
          <a:ea typeface="ＭＳ Ｐゴシック"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PCover_0509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94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2576513" y="4706938"/>
            <a:ext cx="588962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r>
              <a:rPr lang="en-IE" altLang="en-US" sz="2800" b="1" dirty="0" smtClean="0">
                <a:solidFill>
                  <a:schemeClr val="bg1"/>
                </a:solidFill>
                <a:latin typeface="Arial" pitchFamily="34" charset="0"/>
                <a:cs typeface="Arial" pitchFamily="34" charset="0"/>
              </a:rPr>
              <a:t>Project Management Essentials</a:t>
            </a:r>
            <a:endParaRPr lang="en-IE" altLang="en-US" dirty="0">
              <a:solidFill>
                <a:schemeClr val="bg1"/>
              </a:solidFill>
              <a:latin typeface="Arial-BoldMT" charset="0"/>
            </a:endParaRPr>
          </a:p>
          <a:p>
            <a:r>
              <a:rPr lang="en-IE" altLang="en-US" sz="2000" dirty="0" smtClean="0">
                <a:solidFill>
                  <a:schemeClr val="bg1"/>
                </a:solidFill>
                <a:latin typeface="Arial" pitchFamily="34" charset="0"/>
                <a:cs typeface="Arial" pitchFamily="34" charset="0"/>
              </a:rPr>
              <a:t>RCSI Staff Learning and Development</a:t>
            </a:r>
          </a:p>
          <a:p>
            <a:endParaRPr lang="en-IE" altLang="en-US" sz="2000" dirty="0" smtClean="0">
              <a:solidFill>
                <a:schemeClr val="bg1"/>
              </a:solidFill>
              <a:latin typeface="Arial" pitchFamily="34" charset="0"/>
              <a:cs typeface="Arial" pitchFamily="34" charset="0"/>
            </a:endParaRPr>
          </a:p>
        </p:txBody>
      </p:sp>
      <p:sp>
        <p:nvSpPr>
          <p:cNvPr id="25604" name="TextBox 3"/>
          <p:cNvSpPr txBox="1">
            <a:spLocks noChangeArrowheads="1"/>
          </p:cNvSpPr>
          <p:nvPr/>
        </p:nvSpPr>
        <p:spPr bwMode="auto">
          <a:xfrm>
            <a:off x="4787900" y="144463"/>
            <a:ext cx="4197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algn="r"/>
            <a:r>
              <a:rPr lang="en-IE" altLang="en-US" sz="900" b="1" dirty="0">
                <a:solidFill>
                  <a:schemeClr val="bg1"/>
                </a:solidFill>
                <a:latin typeface="Arial" pitchFamily="34" charset="0"/>
                <a:cs typeface="Arial" pitchFamily="34" charset="0"/>
              </a:rPr>
              <a:t>RCSI</a:t>
            </a:r>
            <a:r>
              <a:rPr lang="en-IE" altLang="en-US" sz="900" dirty="0">
                <a:solidFill>
                  <a:schemeClr val="bg1"/>
                </a:solidFill>
                <a:latin typeface="Arial" pitchFamily="34" charset="0"/>
                <a:cs typeface="Arial" pitchFamily="34" charset="0"/>
              </a:rPr>
              <a:t> Royal College of Surgeons in Ireland  </a:t>
            </a:r>
            <a:r>
              <a:rPr lang="en-IE" altLang="en-US" sz="900" i="1" dirty="0" err="1">
                <a:solidFill>
                  <a:schemeClr val="bg1"/>
                </a:solidFill>
                <a:latin typeface="Arial" pitchFamily="34" charset="0"/>
                <a:cs typeface="Arial" pitchFamily="34" charset="0"/>
              </a:rPr>
              <a:t>Coláiste</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Ríoga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na</a:t>
            </a:r>
            <a:r>
              <a:rPr lang="en-IE" altLang="en-US" sz="900" i="1" dirty="0">
                <a:solidFill>
                  <a:schemeClr val="bg1"/>
                </a:solidFill>
                <a:latin typeface="Arial" pitchFamily="34" charset="0"/>
                <a:cs typeface="Arial" pitchFamily="34" charset="0"/>
              </a:rPr>
              <a:t> </a:t>
            </a:r>
            <a:r>
              <a:rPr lang="en-IE" altLang="en-US" sz="900" i="1" dirty="0" err="1">
                <a:solidFill>
                  <a:schemeClr val="bg1"/>
                </a:solidFill>
                <a:latin typeface="Arial" pitchFamily="34" charset="0"/>
                <a:cs typeface="Arial" pitchFamily="34" charset="0"/>
              </a:rPr>
              <a:t>Máinleá</a:t>
            </a:r>
            <a:r>
              <a:rPr lang="en-IE" altLang="en-US" sz="900" i="1" dirty="0">
                <a:solidFill>
                  <a:schemeClr val="bg1"/>
                </a:solidFill>
                <a:latin typeface="Arial" pitchFamily="34" charset="0"/>
                <a:cs typeface="Arial" pitchFamily="34" charset="0"/>
              </a:rPr>
              <a:t> in </a:t>
            </a:r>
            <a:r>
              <a:rPr lang="en-IE" altLang="en-US" sz="900" i="1" dirty="0" err="1">
                <a:solidFill>
                  <a:schemeClr val="bg1"/>
                </a:solidFill>
                <a:latin typeface="Arial" pitchFamily="34" charset="0"/>
                <a:cs typeface="Arial" pitchFamily="34" charset="0"/>
              </a:rPr>
              <a:t>Éirinn</a:t>
            </a:r>
            <a:endParaRPr lang="en-IE" altLang="en-US" sz="9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8918"/>
          </a:xfrm>
          <a:solidFill>
            <a:schemeClr val="bg1">
              <a:lumMod val="75000"/>
            </a:schemeClr>
          </a:solidFill>
        </p:spPr>
        <p:txBody>
          <a:bodyPr/>
          <a:lstStyle/>
          <a:p>
            <a:r>
              <a:rPr lang="en-IE" sz="2800" dirty="0" smtClean="0"/>
              <a:t>Module 3</a:t>
            </a:r>
            <a:r>
              <a:rPr lang="en-IE" dirty="0" smtClean="0"/>
              <a:t/>
            </a:r>
            <a:br>
              <a:rPr lang="en-IE" dirty="0" smtClean="0"/>
            </a:br>
            <a:r>
              <a:rPr lang="en-IE" sz="2400" dirty="0" smtClean="0"/>
              <a:t>The Project Lifecycle Stages</a:t>
            </a:r>
            <a:endParaRPr lang="en-IE" dirty="0"/>
          </a:p>
        </p:txBody>
      </p:sp>
      <p:sp>
        <p:nvSpPr>
          <p:cNvPr id="3" name="Content Placeholder 2"/>
          <p:cNvSpPr>
            <a:spLocks noGrp="1"/>
          </p:cNvSpPr>
          <p:nvPr>
            <p:ph idx="1"/>
          </p:nvPr>
        </p:nvSpPr>
        <p:spPr>
          <a:xfrm>
            <a:off x="457198" y="1193556"/>
            <a:ext cx="8229601" cy="4702277"/>
          </a:xfrm>
        </p:spPr>
        <p:txBody>
          <a:bodyPr/>
          <a:lstStyle/>
          <a:p>
            <a:pPr marL="457200" indent="-457200">
              <a:spcBef>
                <a:spcPts val="0"/>
              </a:spcBef>
              <a:buFont typeface="+mj-lt"/>
              <a:buAutoNum type="arabicPeriod"/>
            </a:pPr>
            <a:r>
              <a:rPr lang="en-IE" sz="2400" b="1" dirty="0">
                <a:solidFill>
                  <a:srgbClr val="E11937"/>
                </a:solidFill>
                <a:ea typeface="+mn-ea"/>
              </a:rPr>
              <a:t>Initiation</a:t>
            </a:r>
          </a:p>
          <a:p>
            <a:pPr marL="457200" indent="-457200">
              <a:spcBef>
                <a:spcPts val="0"/>
              </a:spcBef>
              <a:buFont typeface="+mj-lt"/>
              <a:buAutoNum type="arabicPeriod"/>
            </a:pPr>
            <a:endParaRPr lang="en-IE" sz="2400" dirty="0" smtClean="0">
              <a:latin typeface="+mn-lt"/>
            </a:endParaRPr>
          </a:p>
          <a:p>
            <a:pPr lvl="1">
              <a:spcBef>
                <a:spcPts val="0"/>
              </a:spcBef>
            </a:pPr>
            <a:r>
              <a:rPr lang="en-IE" sz="1800" dirty="0" smtClean="0"/>
              <a:t>Determine the </a:t>
            </a:r>
            <a:r>
              <a:rPr lang="en-IE" sz="1800" dirty="0"/>
              <a:t>business need (i.e. does this align with Organisation </a:t>
            </a:r>
            <a:r>
              <a:rPr lang="en-IE" sz="1800" dirty="0" smtClean="0"/>
              <a:t>Strategy)</a:t>
            </a:r>
          </a:p>
          <a:p>
            <a:pPr lvl="1">
              <a:spcBef>
                <a:spcPts val="0"/>
              </a:spcBef>
            </a:pPr>
            <a:endParaRPr lang="en-IE" sz="1800" dirty="0" smtClean="0"/>
          </a:p>
          <a:p>
            <a:pPr lvl="1">
              <a:spcBef>
                <a:spcPts val="0"/>
              </a:spcBef>
            </a:pPr>
            <a:r>
              <a:rPr lang="en-IE" sz="1800" dirty="0" smtClean="0"/>
              <a:t>Define the nature &amp; scope of the Project</a:t>
            </a:r>
          </a:p>
          <a:p>
            <a:pPr lvl="1">
              <a:spcBef>
                <a:spcPts val="0"/>
              </a:spcBef>
            </a:pPr>
            <a:endParaRPr lang="en-IE" sz="1800" dirty="0" smtClean="0"/>
          </a:p>
          <a:p>
            <a:pPr lvl="1">
              <a:spcBef>
                <a:spcPts val="0"/>
              </a:spcBef>
            </a:pPr>
            <a:r>
              <a:rPr lang="en-IE" sz="1800" dirty="0" smtClean="0"/>
              <a:t>Feasibility Study</a:t>
            </a:r>
          </a:p>
          <a:p>
            <a:pPr lvl="1">
              <a:spcBef>
                <a:spcPts val="0"/>
              </a:spcBef>
            </a:pPr>
            <a:endParaRPr lang="en-IE" sz="1800" dirty="0"/>
          </a:p>
          <a:p>
            <a:pPr marL="914400" lvl="2" indent="0">
              <a:spcBef>
                <a:spcPts val="0"/>
              </a:spcBef>
              <a:buNone/>
            </a:pPr>
            <a:endParaRPr lang="en-IE"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914400" lvl="2" indent="0">
              <a:spcBef>
                <a:spcPts val="0"/>
              </a:spcBef>
              <a:buNone/>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86598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t>Determine the business need</a:t>
            </a:r>
            <a:endParaRPr lang="en-IE" sz="2400" dirty="0"/>
          </a:p>
        </p:txBody>
      </p:sp>
      <p:sp>
        <p:nvSpPr>
          <p:cNvPr id="3" name="Content Placeholder 2"/>
          <p:cNvSpPr>
            <a:spLocks noGrp="1"/>
          </p:cNvSpPr>
          <p:nvPr>
            <p:ph idx="1"/>
          </p:nvPr>
        </p:nvSpPr>
        <p:spPr/>
        <p:txBody>
          <a:bodyPr/>
          <a:lstStyle/>
          <a:p>
            <a:pPr>
              <a:spcBef>
                <a:spcPts val="0"/>
              </a:spcBef>
            </a:pPr>
            <a:r>
              <a:rPr lang="en-IE" dirty="0" smtClean="0"/>
              <a:t>Organisations </a:t>
            </a:r>
            <a:r>
              <a:rPr lang="en-IE" dirty="0"/>
              <a:t>start projects for different </a:t>
            </a:r>
            <a:r>
              <a:rPr lang="en-IE" dirty="0" smtClean="0"/>
              <a:t>reasons however </a:t>
            </a:r>
            <a:r>
              <a:rPr lang="en-IE" dirty="0"/>
              <a:t>the underlying motivation is always to meet some business objectives in the strategic plan of the </a:t>
            </a:r>
            <a:r>
              <a:rPr lang="en-IE" dirty="0" smtClean="0"/>
              <a:t>organisation</a:t>
            </a:r>
            <a:r>
              <a:rPr lang="en-IE" dirty="0"/>
              <a:t>. </a:t>
            </a:r>
          </a:p>
          <a:p>
            <a:pPr>
              <a:spcBef>
                <a:spcPts val="0"/>
              </a:spcBef>
            </a:pPr>
            <a:endParaRPr lang="en-IE" sz="2000" b="1" dirty="0"/>
          </a:p>
          <a:p>
            <a:pPr>
              <a:spcBef>
                <a:spcPts val="0"/>
              </a:spcBef>
            </a:pPr>
            <a:r>
              <a:rPr lang="en-IE" dirty="0"/>
              <a:t>When a business problem or opportunity is identified, a business case should be created outlining this. This would also include details of various possible solutions so that the options can be assessed &amp; the most suitable option selected.</a:t>
            </a:r>
          </a:p>
          <a:p>
            <a:endParaRPr lang="en-IE" dirty="0"/>
          </a:p>
        </p:txBody>
      </p:sp>
    </p:spTree>
    <p:extLst>
      <p:ext uri="{BB962C8B-B14F-4D97-AF65-F5344CB8AC3E}">
        <p14:creationId xmlns:p14="http://schemas.microsoft.com/office/powerpoint/2010/main" val="2962998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505" y="2722804"/>
            <a:ext cx="22860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lvl="1"/>
            <a:r>
              <a:rPr lang="en-IE" sz="2400" dirty="0"/>
              <a:t>Define the nature &amp; scope of the </a:t>
            </a:r>
            <a:r>
              <a:rPr lang="en-IE" sz="2400" dirty="0" smtClean="0"/>
              <a:t>Project</a:t>
            </a:r>
            <a:endParaRPr lang="en-IE" sz="2400" dirty="0"/>
          </a:p>
        </p:txBody>
      </p:sp>
      <p:sp>
        <p:nvSpPr>
          <p:cNvPr id="3" name="Content Placeholder 2"/>
          <p:cNvSpPr>
            <a:spLocks noGrp="1"/>
          </p:cNvSpPr>
          <p:nvPr>
            <p:ph idx="1"/>
          </p:nvPr>
        </p:nvSpPr>
        <p:spPr/>
        <p:txBody>
          <a:bodyPr/>
          <a:lstStyle/>
          <a:p>
            <a:r>
              <a:rPr lang="en-IE" sz="2000" dirty="0">
                <a:latin typeface="+mj-lt"/>
              </a:rPr>
              <a:t>Once a solution has been chosen, </a:t>
            </a:r>
            <a:r>
              <a:rPr lang="en-IE" sz="2000" dirty="0" smtClean="0">
                <a:latin typeface="+mj-lt"/>
              </a:rPr>
              <a:t> </a:t>
            </a:r>
            <a:r>
              <a:rPr lang="en-IE" sz="2000" dirty="0">
                <a:latin typeface="+mj-lt"/>
              </a:rPr>
              <a:t>a separate Project Proposal or </a:t>
            </a:r>
            <a:r>
              <a:rPr lang="en-IE" sz="2000" dirty="0" smtClean="0">
                <a:latin typeface="+mj-lt"/>
              </a:rPr>
              <a:t>“Statement of Work” (SOW) is </a:t>
            </a:r>
            <a:r>
              <a:rPr lang="en-IE" sz="2000" dirty="0">
                <a:latin typeface="+mj-lt"/>
              </a:rPr>
              <a:t>then drafted to document in more detail the suggested piece of work required to address this. </a:t>
            </a:r>
            <a:endParaRPr lang="en-IE" sz="2000" dirty="0" smtClean="0">
              <a:latin typeface="+mj-lt"/>
            </a:endParaRPr>
          </a:p>
          <a:p>
            <a:endParaRPr lang="en-IE" sz="2000" dirty="0" smtClean="0">
              <a:latin typeface="+mj-lt"/>
            </a:endParaRPr>
          </a:p>
          <a:p>
            <a:r>
              <a:rPr lang="en-IE" sz="2000" dirty="0" smtClean="0">
                <a:latin typeface="+mj-lt"/>
              </a:rPr>
              <a:t>SOW includes:</a:t>
            </a:r>
          </a:p>
          <a:p>
            <a:endParaRPr lang="en-IE" sz="2000" dirty="0" smtClean="0">
              <a:latin typeface="+mj-lt"/>
            </a:endParaRPr>
          </a:p>
          <a:p>
            <a:pPr lvl="1"/>
            <a:r>
              <a:rPr lang="en-IE" sz="2000" dirty="0" smtClean="0">
                <a:latin typeface="+mj-lt"/>
              </a:rPr>
              <a:t>High </a:t>
            </a:r>
            <a:r>
              <a:rPr lang="en-IE" sz="2000" dirty="0">
                <a:latin typeface="+mj-lt"/>
              </a:rPr>
              <a:t>level Scope of the </a:t>
            </a:r>
            <a:r>
              <a:rPr lang="en-IE" sz="2000" dirty="0" smtClean="0">
                <a:latin typeface="+mj-lt"/>
              </a:rPr>
              <a:t>Project</a:t>
            </a:r>
          </a:p>
          <a:p>
            <a:pPr lvl="1"/>
            <a:endParaRPr lang="en-IE" sz="2000" dirty="0" smtClean="0">
              <a:latin typeface="+mj-lt"/>
            </a:endParaRPr>
          </a:p>
          <a:p>
            <a:pPr lvl="1"/>
            <a:r>
              <a:rPr lang="en-IE" sz="2000" dirty="0" smtClean="0">
                <a:latin typeface="+mj-lt"/>
              </a:rPr>
              <a:t>Project </a:t>
            </a:r>
            <a:r>
              <a:rPr lang="en-IE" sz="2000" dirty="0">
                <a:latin typeface="+mj-lt"/>
              </a:rPr>
              <a:t>Stakeholders &amp; Project Team Resources required </a:t>
            </a:r>
            <a:endParaRPr lang="en-IE" sz="2000" dirty="0" smtClean="0">
              <a:latin typeface="+mj-lt"/>
            </a:endParaRPr>
          </a:p>
          <a:p>
            <a:pPr lvl="1"/>
            <a:endParaRPr lang="en-IE" sz="2000" dirty="0" smtClean="0">
              <a:latin typeface="+mj-lt"/>
            </a:endParaRPr>
          </a:p>
          <a:p>
            <a:pPr lvl="1"/>
            <a:r>
              <a:rPr lang="en-IE" sz="2000" dirty="0" smtClean="0">
                <a:latin typeface="+mj-lt"/>
              </a:rPr>
              <a:t>High </a:t>
            </a:r>
            <a:r>
              <a:rPr lang="en-IE" sz="2000" dirty="0">
                <a:latin typeface="+mj-lt"/>
              </a:rPr>
              <a:t>level budget &amp; timeline. </a:t>
            </a:r>
          </a:p>
        </p:txBody>
      </p:sp>
    </p:spTree>
    <p:extLst>
      <p:ext uri="{BB962C8B-B14F-4D97-AF65-F5344CB8AC3E}">
        <p14:creationId xmlns:p14="http://schemas.microsoft.com/office/powerpoint/2010/main" val="3011662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IE" sz="2400" dirty="0"/>
              <a:t>Feasibility Study</a:t>
            </a:r>
            <a:r>
              <a:rPr lang="en-IE" sz="1800" dirty="0"/>
              <a:t/>
            </a:r>
            <a:br>
              <a:rPr lang="en-IE" sz="1800" dirty="0"/>
            </a:br>
            <a:endParaRPr lang="en-IE" dirty="0"/>
          </a:p>
        </p:txBody>
      </p:sp>
      <p:sp>
        <p:nvSpPr>
          <p:cNvPr id="3" name="Content Placeholder 2"/>
          <p:cNvSpPr>
            <a:spLocks noGrp="1"/>
          </p:cNvSpPr>
          <p:nvPr>
            <p:ph idx="1"/>
          </p:nvPr>
        </p:nvSpPr>
        <p:spPr>
          <a:xfrm>
            <a:off x="457200" y="1231704"/>
            <a:ext cx="8229600" cy="4525963"/>
          </a:xfrm>
        </p:spPr>
        <p:txBody>
          <a:bodyPr/>
          <a:lstStyle/>
          <a:p>
            <a:pPr>
              <a:spcBef>
                <a:spcPts val="0"/>
              </a:spcBef>
            </a:pPr>
            <a:r>
              <a:rPr lang="en-IE" sz="2000" dirty="0">
                <a:latin typeface="+mn-lt"/>
              </a:rPr>
              <a:t>A Feasibility Study is often created to help objectively decide whether to proceed with a proposed </a:t>
            </a:r>
            <a:r>
              <a:rPr lang="en-IE" sz="2000" dirty="0" smtClean="0">
                <a:latin typeface="+mn-lt"/>
              </a:rPr>
              <a:t>project. It should consider:</a:t>
            </a:r>
          </a:p>
          <a:p>
            <a:pPr>
              <a:spcBef>
                <a:spcPts val="0"/>
              </a:spcBef>
            </a:pPr>
            <a:endParaRPr lang="en-IE" sz="2000" dirty="0" smtClean="0">
              <a:latin typeface="+mn-lt"/>
            </a:endParaRPr>
          </a:p>
          <a:p>
            <a:pPr lvl="1">
              <a:spcBef>
                <a:spcPts val="0"/>
              </a:spcBef>
            </a:pPr>
            <a:r>
              <a:rPr lang="en-IE" sz="2000" dirty="0" smtClean="0"/>
              <a:t>Technological limitations</a:t>
            </a:r>
          </a:p>
          <a:p>
            <a:pPr lvl="1">
              <a:spcBef>
                <a:spcPts val="0"/>
              </a:spcBef>
            </a:pPr>
            <a:endParaRPr lang="en-IE" sz="2000" dirty="0" smtClean="0"/>
          </a:p>
          <a:p>
            <a:pPr lvl="1">
              <a:spcBef>
                <a:spcPts val="0"/>
              </a:spcBef>
            </a:pPr>
            <a:r>
              <a:rPr lang="en-IE" sz="2000" dirty="0" smtClean="0"/>
              <a:t>The marketplace</a:t>
            </a:r>
          </a:p>
          <a:p>
            <a:pPr lvl="1">
              <a:spcBef>
                <a:spcPts val="0"/>
              </a:spcBef>
            </a:pPr>
            <a:endParaRPr lang="en-IE" sz="2000" dirty="0" smtClean="0"/>
          </a:p>
          <a:p>
            <a:pPr lvl="1">
              <a:spcBef>
                <a:spcPts val="0"/>
              </a:spcBef>
            </a:pPr>
            <a:r>
              <a:rPr lang="en-IE" sz="2000" dirty="0" smtClean="0"/>
              <a:t>Organisational strategy</a:t>
            </a:r>
          </a:p>
          <a:p>
            <a:pPr lvl="1">
              <a:spcBef>
                <a:spcPts val="0"/>
              </a:spcBef>
            </a:pPr>
            <a:endParaRPr lang="en-IE" sz="2000" dirty="0" smtClean="0"/>
          </a:p>
          <a:p>
            <a:pPr lvl="1">
              <a:spcBef>
                <a:spcPts val="0"/>
              </a:spcBef>
            </a:pPr>
            <a:r>
              <a:rPr lang="en-IE" sz="2000" dirty="0" smtClean="0"/>
              <a:t>Staffing requirements</a:t>
            </a:r>
          </a:p>
          <a:p>
            <a:pPr lvl="1">
              <a:spcBef>
                <a:spcPts val="0"/>
              </a:spcBef>
            </a:pPr>
            <a:endParaRPr lang="en-IE" sz="2000" dirty="0" smtClean="0"/>
          </a:p>
          <a:p>
            <a:pPr lvl="1">
              <a:spcBef>
                <a:spcPts val="0"/>
              </a:spcBef>
            </a:pPr>
            <a:r>
              <a:rPr lang="en-IE" sz="2000" dirty="0" smtClean="0"/>
              <a:t>Schedule </a:t>
            </a:r>
            <a:r>
              <a:rPr lang="en-IE" sz="2000" dirty="0"/>
              <a:t>and financial projections</a:t>
            </a:r>
            <a:r>
              <a:rPr lang="en-IE" sz="2000" dirty="0" smtClean="0"/>
              <a:t>.</a:t>
            </a:r>
          </a:p>
          <a:p>
            <a:pPr>
              <a:spcBef>
                <a:spcPts val="0"/>
              </a:spcBef>
            </a:pPr>
            <a:endParaRPr lang="en-IE" sz="2000" dirty="0">
              <a:latin typeface="+mn-lt"/>
            </a:endParaRPr>
          </a:p>
          <a:p>
            <a:endParaRPr lang="en-IE" sz="2000" dirty="0">
              <a:latin typeface="+mn-lt"/>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35" r="16220"/>
          <a:stretch/>
        </p:blipFill>
        <p:spPr bwMode="auto">
          <a:xfrm>
            <a:off x="5786651" y="2483888"/>
            <a:ext cx="2606722" cy="259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2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t>Outputs of Initiation Phase</a:t>
            </a:r>
            <a:endParaRPr lang="en-IE" sz="2400" dirty="0"/>
          </a:p>
        </p:txBody>
      </p:sp>
      <p:sp>
        <p:nvSpPr>
          <p:cNvPr id="3" name="Content Placeholder 2"/>
          <p:cNvSpPr>
            <a:spLocks noGrp="1"/>
          </p:cNvSpPr>
          <p:nvPr>
            <p:ph idx="1"/>
          </p:nvPr>
        </p:nvSpPr>
        <p:spPr/>
        <p:txBody>
          <a:bodyPr/>
          <a:lstStyle/>
          <a:p>
            <a:pPr lvl="4">
              <a:lnSpc>
                <a:spcPct val="150000"/>
              </a:lnSpc>
              <a:spcBef>
                <a:spcPts val="0"/>
              </a:spcBef>
              <a:spcAft>
                <a:spcPts val="0"/>
              </a:spcAft>
              <a:buFont typeface="Wingdings" panose="05000000000000000000" pitchFamily="2" charset="2"/>
              <a:buChar char="ü"/>
            </a:pPr>
            <a:r>
              <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Business </a:t>
            </a:r>
            <a:r>
              <a:rPr lang="en-I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Case</a:t>
            </a:r>
          </a:p>
          <a:p>
            <a:pPr lvl="4">
              <a:lnSpc>
                <a:spcPct val="150000"/>
              </a:lnSpc>
              <a:spcBef>
                <a:spcPts val="0"/>
              </a:spcBef>
              <a:spcAft>
                <a:spcPts val="0"/>
              </a:spcAft>
              <a:buFont typeface="Wingdings" panose="05000000000000000000" pitchFamily="2" charset="2"/>
              <a:buChar char="ü"/>
            </a:pPr>
            <a:endPar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lnSpc>
                <a:spcPct val="150000"/>
              </a:lnSpc>
              <a:spcBef>
                <a:spcPts val="0"/>
              </a:spcBef>
              <a:spcAft>
                <a:spcPts val="0"/>
              </a:spcAft>
              <a:buFont typeface="Wingdings" panose="05000000000000000000" pitchFamily="2" charset="2"/>
              <a:buChar char="ü"/>
            </a:pPr>
            <a:r>
              <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Project </a:t>
            </a:r>
            <a:r>
              <a:rPr lang="en-I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Proposal/ Statement Of work</a:t>
            </a:r>
          </a:p>
          <a:p>
            <a:pPr lvl="4">
              <a:lnSpc>
                <a:spcPct val="150000"/>
              </a:lnSpc>
              <a:spcBef>
                <a:spcPts val="0"/>
              </a:spcBef>
              <a:spcAft>
                <a:spcPts val="0"/>
              </a:spcAft>
              <a:buFont typeface="Wingdings" panose="05000000000000000000" pitchFamily="2" charset="2"/>
              <a:buChar char="ü"/>
            </a:pPr>
            <a:endPar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lnSpc>
                <a:spcPct val="150000"/>
              </a:lnSpc>
              <a:spcBef>
                <a:spcPts val="0"/>
              </a:spcBef>
              <a:spcAft>
                <a:spcPts val="0"/>
              </a:spcAft>
              <a:buFont typeface="Wingdings" panose="05000000000000000000" pitchFamily="2" charset="2"/>
              <a:buChar char="ü"/>
            </a:pPr>
            <a:r>
              <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Project </a:t>
            </a:r>
            <a:r>
              <a:rPr lang="en-I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Charter</a:t>
            </a:r>
          </a:p>
          <a:p>
            <a:pPr lvl="4">
              <a:lnSpc>
                <a:spcPct val="150000"/>
              </a:lnSpc>
              <a:spcBef>
                <a:spcPts val="0"/>
              </a:spcBef>
              <a:spcAft>
                <a:spcPts val="0"/>
              </a:spcAft>
              <a:buFont typeface="Wingdings" panose="05000000000000000000" pitchFamily="2" charset="2"/>
              <a:buChar char="ü"/>
            </a:pPr>
            <a:endPar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lnSpc>
                <a:spcPct val="150000"/>
              </a:lnSpc>
              <a:spcBef>
                <a:spcPts val="0"/>
              </a:spcBef>
              <a:spcAft>
                <a:spcPts val="0"/>
              </a:spcAft>
              <a:buFont typeface="Wingdings" panose="05000000000000000000" pitchFamily="2" charset="2"/>
              <a:buChar char="ü"/>
            </a:pPr>
            <a:r>
              <a:rPr lang="en-I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Feasibility </a:t>
            </a:r>
            <a:r>
              <a:rPr lang="en-I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study</a:t>
            </a:r>
          </a:p>
          <a:p>
            <a:endParaRPr lang="en-IE" dirty="0"/>
          </a:p>
        </p:txBody>
      </p:sp>
    </p:spTree>
    <p:extLst>
      <p:ext uri="{BB962C8B-B14F-4D97-AF65-F5344CB8AC3E}">
        <p14:creationId xmlns:p14="http://schemas.microsoft.com/office/powerpoint/2010/main" val="2429815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398"/>
          </a:xfrm>
        </p:spPr>
        <p:txBody>
          <a:bodyPr/>
          <a:lstStyle/>
          <a:p>
            <a:r>
              <a:rPr lang="en-IE" sz="2800" dirty="0" smtClean="0"/>
              <a:t>Module 3</a:t>
            </a:r>
            <a:r>
              <a:rPr lang="en-IE" dirty="0" smtClean="0"/>
              <a:t/>
            </a:r>
            <a:br>
              <a:rPr lang="en-IE" dirty="0" smtClean="0"/>
            </a:br>
            <a:r>
              <a:rPr lang="en-IE" sz="2400" dirty="0" smtClean="0"/>
              <a:t>The Project Lifecycle Stages</a:t>
            </a:r>
            <a:endParaRPr lang="en-IE" dirty="0"/>
          </a:p>
        </p:txBody>
      </p:sp>
      <p:sp>
        <p:nvSpPr>
          <p:cNvPr id="3" name="Content Placeholder 2"/>
          <p:cNvSpPr>
            <a:spLocks noGrp="1"/>
          </p:cNvSpPr>
          <p:nvPr>
            <p:ph idx="1"/>
          </p:nvPr>
        </p:nvSpPr>
        <p:spPr>
          <a:xfrm>
            <a:off x="457198" y="1193556"/>
            <a:ext cx="8229601" cy="4702277"/>
          </a:xfrm>
        </p:spPr>
        <p:txBody>
          <a:bodyPr/>
          <a:lstStyle/>
          <a:p>
            <a:pPr marL="457200" indent="-457200">
              <a:spcBef>
                <a:spcPts val="0"/>
              </a:spcBef>
              <a:spcAft>
                <a:spcPts val="0"/>
              </a:spcAft>
              <a:buFont typeface="+mj-lt"/>
              <a:buAutoNum type="arabicPeriod" startAt="2"/>
            </a:pPr>
            <a:r>
              <a:rPr lang="en-IE" sz="2400" b="1" dirty="0" smtClean="0">
                <a:solidFill>
                  <a:srgbClr val="C00000"/>
                </a:solidFill>
                <a:latin typeface="+mn-lt"/>
              </a:rPr>
              <a:t>Plan</a:t>
            </a:r>
          </a:p>
          <a:p>
            <a:pPr lvl="1">
              <a:spcBef>
                <a:spcPts val="0"/>
              </a:spcBef>
              <a:spcAft>
                <a:spcPts val="0"/>
              </a:spcAft>
            </a:pPr>
            <a:r>
              <a:rPr lang="en-IE" sz="1800" dirty="0"/>
              <a:t>Define the Project Phases</a:t>
            </a:r>
          </a:p>
          <a:p>
            <a:pPr lvl="1">
              <a:spcBef>
                <a:spcPts val="0"/>
              </a:spcBef>
              <a:spcAft>
                <a:spcPts val="0"/>
              </a:spcAft>
            </a:pPr>
            <a:r>
              <a:rPr lang="en-IE" sz="1800" dirty="0" smtClean="0"/>
              <a:t>Agree </a:t>
            </a:r>
            <a:r>
              <a:rPr lang="en-IE" sz="1800" dirty="0"/>
              <a:t>Detailed Scope</a:t>
            </a:r>
          </a:p>
          <a:p>
            <a:pPr lvl="1">
              <a:spcBef>
                <a:spcPts val="0"/>
              </a:spcBef>
              <a:spcAft>
                <a:spcPts val="0"/>
              </a:spcAft>
            </a:pPr>
            <a:r>
              <a:rPr lang="en-IE" sz="1800" dirty="0" smtClean="0"/>
              <a:t>Identify the Project </a:t>
            </a:r>
            <a:r>
              <a:rPr lang="en-IE" sz="1800" dirty="0"/>
              <a:t>Deliverables &amp; Milestones</a:t>
            </a:r>
            <a:endParaRPr lang="en-IE" sz="1800" dirty="0" smtClean="0"/>
          </a:p>
          <a:p>
            <a:pPr lvl="1">
              <a:spcBef>
                <a:spcPts val="0"/>
              </a:spcBef>
              <a:spcAft>
                <a:spcPts val="0"/>
              </a:spcAft>
            </a:pPr>
            <a:r>
              <a:rPr lang="en-IE" sz="1800" dirty="0" smtClean="0"/>
              <a:t>Document the Work Breakdown Structure (WBS)</a:t>
            </a:r>
          </a:p>
          <a:p>
            <a:pPr lvl="1">
              <a:spcBef>
                <a:spcPts val="0"/>
              </a:spcBef>
              <a:spcAft>
                <a:spcPts val="0"/>
              </a:spcAft>
            </a:pPr>
            <a:r>
              <a:rPr lang="en-IE" sz="1800" dirty="0" smtClean="0"/>
              <a:t>Estimate the Delivery Schedule</a:t>
            </a:r>
          </a:p>
          <a:p>
            <a:pPr lvl="1">
              <a:spcBef>
                <a:spcPts val="0"/>
              </a:spcBef>
              <a:spcAft>
                <a:spcPts val="0"/>
              </a:spcAft>
            </a:pPr>
            <a:r>
              <a:rPr lang="en-IE" sz="1800" dirty="0" smtClean="0"/>
              <a:t>Identify the Required Resources &amp; Secure Commitment</a:t>
            </a:r>
          </a:p>
          <a:p>
            <a:pPr lvl="1">
              <a:spcBef>
                <a:spcPts val="0"/>
              </a:spcBef>
              <a:spcAft>
                <a:spcPts val="0"/>
              </a:spcAft>
            </a:pPr>
            <a:r>
              <a:rPr lang="en-IE" sz="1800" dirty="0" smtClean="0"/>
              <a:t>Create Budget Plan</a:t>
            </a:r>
          </a:p>
          <a:p>
            <a:pPr lvl="1">
              <a:spcBef>
                <a:spcPts val="0"/>
              </a:spcBef>
              <a:spcAft>
                <a:spcPts val="0"/>
              </a:spcAft>
            </a:pPr>
            <a:r>
              <a:rPr lang="en-IE" sz="1800" dirty="0" smtClean="0"/>
              <a:t>Set up Shared Project Resource</a:t>
            </a:r>
          </a:p>
          <a:p>
            <a:pPr lvl="4">
              <a:spcBef>
                <a:spcPts val="0"/>
              </a:spcBef>
              <a:spcAft>
                <a:spcPts val="0"/>
              </a:spcAft>
              <a:buFont typeface="Wingdings" panose="05000000000000000000" pitchFamily="2" charset="2"/>
              <a:buChar char="ü"/>
            </a:pPr>
            <a:endParaRPr lang="en-IE" sz="1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281" y="4413889"/>
            <a:ext cx="3050805" cy="1258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115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IE" sz="2400" dirty="0" smtClean="0"/>
              <a:t>Define Phases and Agree </a:t>
            </a:r>
            <a:r>
              <a:rPr lang="en-IE" sz="2400" dirty="0"/>
              <a:t>S</a:t>
            </a:r>
            <a:r>
              <a:rPr lang="en-IE" sz="2400" dirty="0" smtClean="0"/>
              <a:t>cope</a:t>
            </a:r>
            <a:r>
              <a:rPr lang="en-IE" sz="1800" dirty="0"/>
              <a:t/>
            </a:r>
            <a:br>
              <a:rPr lang="en-IE" sz="1800" dirty="0"/>
            </a:br>
            <a:endParaRPr lang="en-IE" dirty="0"/>
          </a:p>
        </p:txBody>
      </p:sp>
      <p:sp>
        <p:nvSpPr>
          <p:cNvPr id="3" name="Content Placeholder 2"/>
          <p:cNvSpPr>
            <a:spLocks noGrp="1"/>
          </p:cNvSpPr>
          <p:nvPr>
            <p:ph idx="1"/>
          </p:nvPr>
        </p:nvSpPr>
        <p:spPr>
          <a:xfrm>
            <a:off x="457200" y="1122528"/>
            <a:ext cx="8229600" cy="4525963"/>
          </a:xfrm>
        </p:spPr>
        <p:txBody>
          <a:bodyPr/>
          <a:lstStyle/>
          <a:p>
            <a:pPr marL="0" indent="0">
              <a:spcBef>
                <a:spcPts val="0"/>
              </a:spcBef>
              <a:buNone/>
            </a:pPr>
            <a:r>
              <a:rPr lang="en-IE" dirty="0" smtClean="0"/>
              <a:t>The Project </a:t>
            </a:r>
            <a:r>
              <a:rPr lang="en-IE" dirty="0"/>
              <a:t>Phases should be agreed at the </a:t>
            </a:r>
            <a:r>
              <a:rPr lang="en-IE" dirty="0" smtClean="0"/>
              <a:t>outset – they are the foundation of your project plan</a:t>
            </a:r>
          </a:p>
          <a:p>
            <a:pPr marL="0" indent="0">
              <a:spcBef>
                <a:spcPts val="0"/>
              </a:spcBef>
              <a:buNone/>
            </a:pPr>
            <a:endParaRPr lang="en-IE" dirty="0"/>
          </a:p>
          <a:p>
            <a:pPr marL="0" indent="0">
              <a:spcBef>
                <a:spcPts val="0"/>
              </a:spcBef>
              <a:buNone/>
            </a:pPr>
            <a:endParaRPr lang="en-IE" dirty="0" smtClean="0"/>
          </a:p>
          <a:p>
            <a:pPr marL="0" indent="0">
              <a:spcBef>
                <a:spcPts val="0"/>
              </a:spcBef>
              <a:buNone/>
            </a:pPr>
            <a:endParaRPr lang="en-IE" dirty="0"/>
          </a:p>
          <a:p>
            <a:pPr marL="0" indent="0">
              <a:spcBef>
                <a:spcPts val="0"/>
              </a:spcBef>
              <a:buNone/>
            </a:pPr>
            <a:r>
              <a:rPr lang="en-IE" dirty="0" smtClean="0"/>
              <a:t>Control each project phase with an exit gate</a:t>
            </a:r>
          </a:p>
          <a:p>
            <a:pPr marL="0" indent="0">
              <a:spcBef>
                <a:spcPts val="0"/>
              </a:spcBef>
              <a:buNone/>
            </a:pPr>
            <a:endParaRPr lang="en-IE" dirty="0"/>
          </a:p>
          <a:p>
            <a:pPr marL="0" indent="0">
              <a:spcBef>
                <a:spcPts val="0"/>
              </a:spcBef>
              <a:buNone/>
            </a:pPr>
            <a:endParaRPr lang="en-IE" dirty="0" smtClean="0"/>
          </a:p>
          <a:p>
            <a:pPr marL="0" indent="0">
              <a:spcBef>
                <a:spcPts val="0"/>
              </a:spcBef>
              <a:buNone/>
            </a:pPr>
            <a:endParaRPr lang="en-IE" dirty="0"/>
          </a:p>
          <a:p>
            <a:pPr marL="0" indent="0">
              <a:spcBef>
                <a:spcPts val="0"/>
              </a:spcBef>
              <a:buNone/>
            </a:pPr>
            <a:r>
              <a:rPr lang="en-IE" dirty="0" smtClean="0"/>
              <a:t>Scope – What elements/changes </a:t>
            </a:r>
            <a:r>
              <a:rPr lang="en-IE" dirty="0"/>
              <a:t>will be included in this particular project &amp; what areas will not. </a:t>
            </a:r>
            <a:r>
              <a:rPr lang="en-IE" dirty="0" smtClean="0"/>
              <a:t>It’s important that scope is </a:t>
            </a:r>
          </a:p>
          <a:p>
            <a:pPr marL="0" indent="0">
              <a:spcBef>
                <a:spcPts val="0"/>
              </a:spcBef>
              <a:buNone/>
            </a:pPr>
            <a:endParaRPr lang="en-IE" dirty="0" smtClean="0"/>
          </a:p>
          <a:p>
            <a:pPr marL="400050" lvl="1" indent="0">
              <a:spcBef>
                <a:spcPts val="0"/>
              </a:spcBef>
              <a:buNone/>
            </a:pPr>
            <a:r>
              <a:rPr lang="en-IE" b="1" dirty="0" smtClean="0"/>
              <a:t>D</a:t>
            </a:r>
            <a:r>
              <a:rPr lang="en-IE" dirty="0" smtClean="0"/>
              <a:t>efined</a:t>
            </a:r>
          </a:p>
          <a:p>
            <a:pPr marL="400050" lvl="1" indent="0">
              <a:spcBef>
                <a:spcPts val="0"/>
              </a:spcBef>
              <a:buNone/>
            </a:pPr>
            <a:r>
              <a:rPr lang="en-IE" b="1" dirty="0" smtClean="0"/>
              <a:t>A</a:t>
            </a:r>
            <a:r>
              <a:rPr lang="en-IE" dirty="0" smtClean="0"/>
              <a:t>greed</a:t>
            </a:r>
          </a:p>
          <a:p>
            <a:pPr marL="400050" lvl="1" indent="0">
              <a:spcBef>
                <a:spcPts val="0"/>
              </a:spcBef>
              <a:buNone/>
            </a:pPr>
            <a:r>
              <a:rPr lang="en-IE" b="1" dirty="0" smtClean="0"/>
              <a:t>D</a:t>
            </a:r>
            <a:r>
              <a:rPr lang="en-IE" dirty="0" smtClean="0"/>
              <a:t>ocumented</a:t>
            </a:r>
            <a:endParaRPr lang="en-IE" dirty="0"/>
          </a:p>
          <a:p>
            <a:pPr marL="0" indent="0">
              <a:spcBef>
                <a:spcPts val="0"/>
              </a:spcBef>
              <a:buNone/>
            </a:pPr>
            <a:endParaRPr lang="en-I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543" y="1868014"/>
            <a:ext cx="2243932" cy="148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785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flipH="1">
            <a:off x="3589365" y="1667471"/>
            <a:ext cx="4817659" cy="110546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normAutofit/>
          </a:bodyPr>
          <a:lstStyle/>
          <a:p>
            <a:pPr lvl="1"/>
            <a:r>
              <a:rPr lang="en-IE" sz="2400" dirty="0"/>
              <a:t>Identify the Project Deliverables &amp; Milestones</a:t>
            </a:r>
            <a:br>
              <a:rPr lang="en-IE" sz="2400" dirty="0"/>
            </a:br>
            <a:endParaRPr lang="en-IE" sz="2400" dirty="0"/>
          </a:p>
        </p:txBody>
      </p:sp>
      <p:sp>
        <p:nvSpPr>
          <p:cNvPr id="4" name="TextBox 3"/>
          <p:cNvSpPr txBox="1"/>
          <p:nvPr/>
        </p:nvSpPr>
        <p:spPr>
          <a:xfrm>
            <a:off x="3823646" y="1917850"/>
            <a:ext cx="4353636" cy="646331"/>
          </a:xfrm>
          <a:prstGeom prst="rect">
            <a:avLst/>
          </a:prstGeom>
          <a:noFill/>
        </p:spPr>
        <p:txBody>
          <a:bodyPr wrap="square" rtlCol="0">
            <a:spAutoFit/>
          </a:bodyPr>
          <a:lstStyle/>
          <a:p>
            <a:pPr algn="ctr"/>
            <a:r>
              <a:rPr lang="en-IE" dirty="0" smtClean="0"/>
              <a:t>Specific work products that have to be produced in order to complete the project</a:t>
            </a:r>
            <a:endParaRPr lang="en-IE" dirty="0"/>
          </a:p>
        </p:txBody>
      </p:sp>
      <p:sp>
        <p:nvSpPr>
          <p:cNvPr id="11" name="Rounded Rectangle 10"/>
          <p:cNvSpPr/>
          <p:nvPr/>
        </p:nvSpPr>
        <p:spPr>
          <a:xfrm flipH="1">
            <a:off x="575475" y="1697039"/>
            <a:ext cx="2235959" cy="110546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dirty="0" smtClean="0">
                <a:solidFill>
                  <a:schemeClr val="tx1"/>
                </a:solidFill>
              </a:rPr>
              <a:t>Deliverable</a:t>
            </a:r>
            <a:endParaRPr lang="en-IE" b="1" dirty="0">
              <a:solidFill>
                <a:schemeClr val="tx1"/>
              </a:solidFill>
            </a:endParaRPr>
          </a:p>
        </p:txBody>
      </p:sp>
      <p:sp>
        <p:nvSpPr>
          <p:cNvPr id="12" name="Rounded Rectangle 11"/>
          <p:cNvSpPr/>
          <p:nvPr/>
        </p:nvSpPr>
        <p:spPr>
          <a:xfrm flipH="1">
            <a:off x="591395" y="3596383"/>
            <a:ext cx="2235959" cy="110546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dirty="0" smtClean="0">
                <a:solidFill>
                  <a:schemeClr val="tx1"/>
                </a:solidFill>
              </a:rPr>
              <a:t>Milestone</a:t>
            </a:r>
            <a:endParaRPr lang="en-IE" b="1" dirty="0">
              <a:solidFill>
                <a:schemeClr val="tx1"/>
              </a:solidFill>
            </a:endParaRPr>
          </a:p>
        </p:txBody>
      </p:sp>
      <p:sp>
        <p:nvSpPr>
          <p:cNvPr id="13" name="Rounded Rectangle 12"/>
          <p:cNvSpPr/>
          <p:nvPr/>
        </p:nvSpPr>
        <p:spPr>
          <a:xfrm flipH="1">
            <a:off x="3605285" y="3594111"/>
            <a:ext cx="4817659" cy="110546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solidFill>
                  <a:schemeClr val="tx1"/>
                </a:solidFill>
              </a:rPr>
              <a:t>Significant events in the project that signal completion of a phase, task, decision or deliverable</a:t>
            </a:r>
            <a:endParaRPr lang="en-IE" dirty="0">
              <a:solidFill>
                <a:schemeClr val="tx1"/>
              </a:solidFill>
            </a:endParaRPr>
          </a:p>
        </p:txBody>
      </p:sp>
      <p:sp>
        <p:nvSpPr>
          <p:cNvPr id="14" name="Right Arrow 13"/>
          <p:cNvSpPr/>
          <p:nvPr/>
        </p:nvSpPr>
        <p:spPr>
          <a:xfrm>
            <a:off x="2916067" y="2004868"/>
            <a:ext cx="586859" cy="527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Right Arrow 14"/>
          <p:cNvSpPr/>
          <p:nvPr/>
        </p:nvSpPr>
        <p:spPr>
          <a:xfrm>
            <a:off x="2918339" y="3917860"/>
            <a:ext cx="586859" cy="527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63300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IE" sz="2400" dirty="0"/>
              <a:t>Document the Work Breakdown Structure (WBS)</a:t>
            </a:r>
            <a:br>
              <a:rPr lang="en-IE" sz="2400" dirty="0"/>
            </a:br>
            <a:endParaRPr lang="en-IE" sz="2400" dirty="0"/>
          </a:p>
        </p:txBody>
      </p:sp>
      <p:sp>
        <p:nvSpPr>
          <p:cNvPr id="3" name="Content Placeholder 2"/>
          <p:cNvSpPr>
            <a:spLocks noGrp="1"/>
          </p:cNvSpPr>
          <p:nvPr>
            <p:ph idx="1"/>
          </p:nvPr>
        </p:nvSpPr>
        <p:spPr>
          <a:xfrm>
            <a:off x="457200" y="1600201"/>
            <a:ext cx="8229600" cy="1593376"/>
          </a:xfrm>
        </p:spPr>
        <p:txBody>
          <a:bodyPr/>
          <a:lstStyle/>
          <a:p>
            <a:pPr marL="171450" indent="-171450">
              <a:spcBef>
                <a:spcPts val="0"/>
              </a:spcBef>
            </a:pPr>
            <a:r>
              <a:rPr lang="en-IE" dirty="0" smtClean="0"/>
              <a:t>This is simply </a:t>
            </a:r>
            <a:r>
              <a:rPr lang="en-IE" dirty="0"/>
              <a:t>the list of </a:t>
            </a:r>
            <a:r>
              <a:rPr lang="en-IE" dirty="0" smtClean="0"/>
              <a:t>all activities </a:t>
            </a:r>
            <a:r>
              <a:rPr lang="en-IE" dirty="0"/>
              <a:t>&amp; tasks required to complete the </a:t>
            </a:r>
            <a:r>
              <a:rPr lang="en-IE" dirty="0" smtClean="0"/>
              <a:t>deliverables</a:t>
            </a:r>
            <a:r>
              <a:rPr lang="en-IE" dirty="0"/>
              <a:t>. </a:t>
            </a:r>
            <a:endParaRPr lang="en-IE" dirty="0" smtClean="0"/>
          </a:p>
          <a:p>
            <a:pPr marL="171450" indent="-171450">
              <a:spcBef>
                <a:spcPts val="0"/>
              </a:spcBef>
            </a:pPr>
            <a:endParaRPr lang="en-IE" dirty="0" smtClean="0"/>
          </a:p>
          <a:p>
            <a:pPr marL="171450" indent="-171450">
              <a:spcBef>
                <a:spcPts val="0"/>
              </a:spcBef>
            </a:pPr>
            <a:r>
              <a:rPr lang="en-IE" dirty="0"/>
              <a:t>The activities identified as part of the WBS are used to form the Project Plan</a:t>
            </a:r>
            <a:r>
              <a:rPr lang="en-IE" dirty="0" smtClean="0"/>
              <a:t>.</a:t>
            </a:r>
            <a:endParaRPr lang="en-IE"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817" y="3772199"/>
            <a:ext cx="21526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42949" y="3973066"/>
            <a:ext cx="2538483" cy="646331"/>
          </a:xfrm>
          <a:prstGeom prst="rect">
            <a:avLst/>
          </a:prstGeom>
          <a:noFill/>
        </p:spPr>
        <p:txBody>
          <a:bodyPr wrap="square" rtlCol="0">
            <a:spAutoFit/>
          </a:bodyPr>
          <a:lstStyle/>
          <a:p>
            <a:r>
              <a:rPr lang="en-IE" b="1" i="1" dirty="0" smtClean="0"/>
              <a:t>Break large pieces of work into ‘chunks’</a:t>
            </a:r>
            <a:endParaRPr lang="en-IE" b="1" i="1" dirty="0"/>
          </a:p>
        </p:txBody>
      </p:sp>
    </p:spTree>
    <p:extLst>
      <p:ext uri="{BB962C8B-B14F-4D97-AF65-F5344CB8AC3E}">
        <p14:creationId xmlns:p14="http://schemas.microsoft.com/office/powerpoint/2010/main" val="2488046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Sample WBS</a:t>
            </a:r>
            <a:endParaRPr lang="en-IE"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5845" y="1220709"/>
            <a:ext cx="5168805" cy="452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336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Project Management Training </a:t>
            </a:r>
            <a:r>
              <a:rPr lang="en-IE" dirty="0" smtClean="0"/>
              <a:t/>
            </a:r>
            <a:br>
              <a:rPr lang="en-IE" dirty="0" smtClean="0"/>
            </a:br>
            <a:r>
              <a:rPr lang="en-IE" sz="2400" dirty="0" smtClean="0"/>
              <a:t>Module Breakdown</a:t>
            </a:r>
            <a:endParaRPr lang="en-IE" dirty="0"/>
          </a:p>
        </p:txBody>
      </p:sp>
      <p:sp>
        <p:nvSpPr>
          <p:cNvPr id="3" name="Content Placeholder 2"/>
          <p:cNvSpPr>
            <a:spLocks noGrp="1"/>
          </p:cNvSpPr>
          <p:nvPr>
            <p:ph idx="1"/>
          </p:nvPr>
        </p:nvSpPr>
        <p:spPr>
          <a:xfrm>
            <a:off x="457200" y="1417638"/>
            <a:ext cx="8229600" cy="4423605"/>
          </a:xfrm>
          <a:solidFill>
            <a:schemeClr val="bg1">
              <a:lumMod val="75000"/>
            </a:schemeClr>
          </a:solidFill>
        </p:spPr>
        <p:txBody>
          <a:bodyPr/>
          <a:lstStyle/>
          <a:p>
            <a:r>
              <a:rPr lang="en-IE" sz="2400" b="1" dirty="0" smtClean="0">
                <a:latin typeface="+mn-lt"/>
              </a:rPr>
              <a:t>Introduction</a:t>
            </a:r>
          </a:p>
          <a:p>
            <a:r>
              <a:rPr lang="en-IE" sz="2400" b="1" dirty="0" smtClean="0">
                <a:latin typeface="+mn-lt"/>
              </a:rPr>
              <a:t>Module 1: </a:t>
            </a:r>
            <a:r>
              <a:rPr lang="en-IE" sz="2400" dirty="0" smtClean="0">
                <a:latin typeface="+mn-lt"/>
              </a:rPr>
              <a:t>The Project Lifecycle Overview</a:t>
            </a:r>
          </a:p>
          <a:p>
            <a:r>
              <a:rPr lang="en-IE" sz="2400" b="1" dirty="0" smtClean="0">
                <a:latin typeface="+mn-lt"/>
              </a:rPr>
              <a:t>Module 2: </a:t>
            </a:r>
            <a:r>
              <a:rPr lang="en-IE" sz="2400" dirty="0" smtClean="0">
                <a:latin typeface="+mn-lt"/>
              </a:rPr>
              <a:t>Project Roles &amp; Responsibilities</a:t>
            </a:r>
          </a:p>
          <a:p>
            <a:r>
              <a:rPr lang="en-IE" sz="2400" b="1" dirty="0">
                <a:latin typeface="+mn-lt"/>
              </a:rPr>
              <a:t>Module </a:t>
            </a:r>
            <a:r>
              <a:rPr lang="en-IE" sz="2400" b="1" dirty="0" smtClean="0">
                <a:latin typeface="+mn-lt"/>
              </a:rPr>
              <a:t>3:</a:t>
            </a:r>
            <a:r>
              <a:rPr lang="en-IE" sz="2400" dirty="0" smtClean="0">
                <a:latin typeface="+mn-lt"/>
              </a:rPr>
              <a:t> </a:t>
            </a:r>
            <a:r>
              <a:rPr lang="en-IE" sz="2400" dirty="0">
                <a:latin typeface="+mn-lt"/>
              </a:rPr>
              <a:t>The Project Lifecycle </a:t>
            </a:r>
            <a:r>
              <a:rPr lang="en-IE" sz="2400" dirty="0" smtClean="0">
                <a:latin typeface="+mn-lt"/>
              </a:rPr>
              <a:t>Stages</a:t>
            </a:r>
          </a:p>
          <a:p>
            <a:r>
              <a:rPr lang="en-IE" sz="2000" b="1" dirty="0" smtClean="0">
                <a:solidFill>
                  <a:schemeClr val="bg1">
                    <a:lumMod val="50000"/>
                  </a:schemeClr>
                </a:solidFill>
                <a:latin typeface="+mn-lt"/>
              </a:rPr>
              <a:t>Break</a:t>
            </a:r>
          </a:p>
          <a:p>
            <a:r>
              <a:rPr lang="en-IE" sz="2400" b="1" dirty="0" smtClean="0">
                <a:latin typeface="+mn-lt"/>
              </a:rPr>
              <a:t>Module </a:t>
            </a:r>
            <a:r>
              <a:rPr lang="en-IE" sz="2400" b="1" dirty="0">
                <a:latin typeface="+mn-lt"/>
              </a:rPr>
              <a:t>4: </a:t>
            </a:r>
            <a:r>
              <a:rPr lang="en-IE" sz="2400" dirty="0">
                <a:latin typeface="+mn-lt"/>
              </a:rPr>
              <a:t>Core Project Management </a:t>
            </a:r>
            <a:r>
              <a:rPr lang="en-IE" sz="2400" dirty="0" smtClean="0">
                <a:latin typeface="+mn-lt"/>
              </a:rPr>
              <a:t>Activities</a:t>
            </a:r>
            <a:r>
              <a:rPr lang="en-IE" sz="2400" b="1" dirty="0" smtClean="0">
                <a:latin typeface="+mn-lt"/>
              </a:rPr>
              <a:t> </a:t>
            </a:r>
            <a:endParaRPr lang="en-IE" sz="2400" b="1" dirty="0">
              <a:latin typeface="+mn-lt"/>
            </a:endParaRPr>
          </a:p>
          <a:p>
            <a:r>
              <a:rPr lang="en-IE" sz="2400" b="1" dirty="0" smtClean="0">
                <a:latin typeface="+mn-lt"/>
              </a:rPr>
              <a:t>Module 5: </a:t>
            </a:r>
            <a:r>
              <a:rPr lang="en-IE" sz="2400" dirty="0" smtClean="0">
                <a:latin typeface="+mn-lt"/>
              </a:rPr>
              <a:t>Governance</a:t>
            </a:r>
          </a:p>
          <a:p>
            <a:r>
              <a:rPr lang="en-IE" sz="2400" b="1" dirty="0" smtClean="0">
                <a:latin typeface="+mn-lt"/>
              </a:rPr>
              <a:t>Module 6: </a:t>
            </a:r>
            <a:r>
              <a:rPr lang="en-IE" sz="2400" dirty="0" smtClean="0">
                <a:latin typeface="+mn-lt"/>
              </a:rPr>
              <a:t>Case Study</a:t>
            </a:r>
            <a:endParaRPr lang="en-IE" sz="2400" dirty="0">
              <a:latin typeface="+mn-lt"/>
            </a:endParaRPr>
          </a:p>
          <a:p>
            <a:r>
              <a:rPr lang="en-IE" sz="2400" b="1" dirty="0" smtClean="0">
                <a:latin typeface="+mn-lt"/>
              </a:rPr>
              <a:t>Summary</a:t>
            </a:r>
          </a:p>
          <a:p>
            <a:r>
              <a:rPr lang="en-IE" sz="1400" b="1" dirty="0" smtClean="0">
                <a:latin typeface="+mn-lt"/>
              </a:rPr>
              <a:t>Appendix 1: </a:t>
            </a:r>
            <a:r>
              <a:rPr lang="en-IE" sz="1400" dirty="0" smtClean="0">
                <a:latin typeface="+mn-lt"/>
              </a:rPr>
              <a:t>The Perils of Bad Project Management</a:t>
            </a:r>
          </a:p>
        </p:txBody>
      </p:sp>
    </p:spTree>
    <p:extLst>
      <p:ext uri="{BB962C8B-B14F-4D97-AF65-F5344CB8AC3E}">
        <p14:creationId xmlns:p14="http://schemas.microsoft.com/office/powerpoint/2010/main" val="2990648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IE" sz="2400" dirty="0"/>
              <a:t>Estimate the Delivery Schedule</a:t>
            </a:r>
            <a:br>
              <a:rPr lang="en-IE" sz="2400" dirty="0"/>
            </a:br>
            <a:endParaRPr lang="en-IE" sz="2400" dirty="0"/>
          </a:p>
        </p:txBody>
      </p:sp>
      <p:sp>
        <p:nvSpPr>
          <p:cNvPr id="3" name="Content Placeholder 2"/>
          <p:cNvSpPr>
            <a:spLocks noGrp="1"/>
          </p:cNvSpPr>
          <p:nvPr>
            <p:ph idx="1"/>
          </p:nvPr>
        </p:nvSpPr>
        <p:spPr>
          <a:xfrm>
            <a:off x="457200" y="2910379"/>
            <a:ext cx="8229600" cy="2576021"/>
          </a:xfrm>
        </p:spPr>
        <p:txBody>
          <a:bodyPr/>
          <a:lstStyle/>
          <a:p>
            <a:pPr marL="0" indent="0">
              <a:spcBef>
                <a:spcPts val="0"/>
              </a:spcBef>
              <a:buNone/>
            </a:pPr>
            <a:r>
              <a:rPr lang="en-IE" dirty="0" smtClean="0"/>
              <a:t>Scheduling is </a:t>
            </a:r>
            <a:r>
              <a:rPr lang="en-IE" dirty="0"/>
              <a:t>not an exact process. It's </a:t>
            </a:r>
            <a:r>
              <a:rPr lang="en-IE" dirty="0" smtClean="0"/>
              <a:t>part </a:t>
            </a:r>
            <a:r>
              <a:rPr lang="en-IE" dirty="0" err="1" smtClean="0"/>
              <a:t>estimation,part</a:t>
            </a:r>
            <a:r>
              <a:rPr lang="en-IE" dirty="0" smtClean="0"/>
              <a:t> </a:t>
            </a:r>
            <a:r>
              <a:rPr lang="en-IE" dirty="0"/>
              <a:t>prediction, and part 'educated guessing.' </a:t>
            </a:r>
          </a:p>
          <a:p>
            <a:pPr marL="0" indent="0">
              <a:spcBef>
                <a:spcPts val="0"/>
              </a:spcBef>
              <a:buNone/>
            </a:pPr>
            <a:endParaRPr lang="en-IE" dirty="0" smtClean="0"/>
          </a:p>
          <a:p>
            <a:pPr marL="0" indent="0">
              <a:spcBef>
                <a:spcPts val="0"/>
              </a:spcBef>
              <a:buNone/>
            </a:pPr>
            <a:endParaRPr lang="en-IE" dirty="0" smtClean="0"/>
          </a:p>
          <a:p>
            <a:pPr marL="0" indent="0">
              <a:spcBef>
                <a:spcPts val="0"/>
              </a:spcBef>
              <a:buNone/>
            </a:pPr>
            <a:r>
              <a:rPr lang="en-IE" dirty="0" smtClean="0"/>
              <a:t>A completed project schedule must:</a:t>
            </a:r>
          </a:p>
          <a:p>
            <a:pPr marL="0" indent="0">
              <a:spcBef>
                <a:spcPts val="0"/>
              </a:spcBef>
              <a:buNone/>
            </a:pPr>
            <a:endParaRPr lang="en-IE" dirty="0" smtClean="0"/>
          </a:p>
          <a:p>
            <a:pPr>
              <a:spcBef>
                <a:spcPts val="0"/>
              </a:spcBef>
              <a:buFont typeface="Wingdings" panose="05000000000000000000" pitchFamily="2" charset="2"/>
              <a:buChar char="ü"/>
            </a:pPr>
            <a:r>
              <a:rPr lang="en-IE" dirty="0" smtClean="0"/>
              <a:t>Have buy-in </a:t>
            </a:r>
            <a:r>
              <a:rPr lang="en-IE" dirty="0"/>
              <a:t>from Project </a:t>
            </a:r>
            <a:r>
              <a:rPr lang="en-IE" dirty="0" smtClean="0"/>
              <a:t>Stakeholders</a:t>
            </a:r>
          </a:p>
          <a:p>
            <a:pPr>
              <a:spcBef>
                <a:spcPts val="0"/>
              </a:spcBef>
              <a:buFont typeface="Wingdings" panose="05000000000000000000" pitchFamily="2" charset="2"/>
              <a:buChar char="ü"/>
            </a:pPr>
            <a:r>
              <a:rPr lang="en-IE" dirty="0" smtClean="0"/>
              <a:t>Be achievable</a:t>
            </a:r>
          </a:p>
          <a:p>
            <a:pPr>
              <a:spcBef>
                <a:spcPts val="0"/>
              </a:spcBef>
              <a:buFont typeface="Wingdings" panose="05000000000000000000" pitchFamily="2" charset="2"/>
              <a:buChar char="ü"/>
            </a:pPr>
            <a:r>
              <a:rPr lang="en-IE" dirty="0" smtClean="0"/>
              <a:t>Be realistic</a:t>
            </a:r>
            <a:endParaRPr lang="en-IE" dirty="0"/>
          </a:p>
        </p:txBody>
      </p:sp>
      <p:sp>
        <p:nvSpPr>
          <p:cNvPr id="4" name="Rounded Rectangle 3"/>
          <p:cNvSpPr/>
          <p:nvPr/>
        </p:nvSpPr>
        <p:spPr>
          <a:xfrm>
            <a:off x="600500" y="1555845"/>
            <a:ext cx="189703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t>Define Work Activities</a:t>
            </a:r>
            <a:endParaRPr lang="en-IE" dirty="0"/>
          </a:p>
        </p:txBody>
      </p:sp>
      <p:sp>
        <p:nvSpPr>
          <p:cNvPr id="5" name="Rounded Rectangle 4"/>
          <p:cNvSpPr/>
          <p:nvPr/>
        </p:nvSpPr>
        <p:spPr>
          <a:xfrm>
            <a:off x="2622676" y="1585413"/>
            <a:ext cx="189703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t>Identify tasks involved in each activity</a:t>
            </a:r>
            <a:endParaRPr lang="en-IE" dirty="0"/>
          </a:p>
        </p:txBody>
      </p:sp>
      <p:sp>
        <p:nvSpPr>
          <p:cNvPr id="6" name="Rounded Rectangle 5"/>
          <p:cNvSpPr/>
          <p:nvPr/>
        </p:nvSpPr>
        <p:spPr>
          <a:xfrm>
            <a:off x="4658500" y="1601333"/>
            <a:ext cx="189703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t>Estimate effort and duration of each task</a:t>
            </a:r>
            <a:endParaRPr lang="en-IE" dirty="0"/>
          </a:p>
        </p:txBody>
      </p:sp>
      <p:sp>
        <p:nvSpPr>
          <p:cNvPr id="7" name="Rounded Rectangle 6"/>
          <p:cNvSpPr/>
          <p:nvPr/>
        </p:nvSpPr>
        <p:spPr>
          <a:xfrm>
            <a:off x="6721620" y="1617253"/>
            <a:ext cx="189703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t>Apply resource availability</a:t>
            </a:r>
            <a:endParaRPr lang="en-IE" dirty="0"/>
          </a:p>
        </p:txBody>
      </p:sp>
    </p:spTree>
    <p:extLst>
      <p:ext uri="{BB962C8B-B14F-4D97-AF65-F5344CB8AC3E}">
        <p14:creationId xmlns:p14="http://schemas.microsoft.com/office/powerpoint/2010/main" val="3093460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lvl="1"/>
            <a:r>
              <a:rPr lang="en-IE" sz="2400" dirty="0" smtClean="0"/>
              <a:t>Identify Required </a:t>
            </a:r>
            <a:r>
              <a:rPr lang="en-IE" sz="2400" dirty="0"/>
              <a:t>Resources &amp; Secure </a:t>
            </a:r>
            <a:r>
              <a:rPr lang="en-IE" sz="2400" dirty="0" smtClean="0"/>
              <a:t>Time Commitment</a:t>
            </a:r>
            <a:r>
              <a:rPr lang="en-IE" sz="2400" dirty="0"/>
              <a:t/>
            </a:r>
            <a:br>
              <a:rPr lang="en-IE" sz="2400" dirty="0"/>
            </a:br>
            <a:endParaRPr lang="en-IE" sz="2400" dirty="0"/>
          </a:p>
        </p:txBody>
      </p:sp>
      <p:sp>
        <p:nvSpPr>
          <p:cNvPr id="4" name="Content Placeholder 3"/>
          <p:cNvSpPr>
            <a:spLocks noGrp="1"/>
          </p:cNvSpPr>
          <p:nvPr>
            <p:ph idx="1"/>
          </p:nvPr>
        </p:nvSpPr>
        <p:spPr/>
        <p:txBody>
          <a:bodyPr/>
          <a:lstStyle/>
          <a:p>
            <a:r>
              <a:rPr lang="en-IE" dirty="0" smtClean="0"/>
              <a:t>Stakeholders</a:t>
            </a:r>
          </a:p>
          <a:p>
            <a:r>
              <a:rPr lang="en-IE" dirty="0" smtClean="0"/>
              <a:t>Project Team</a:t>
            </a:r>
          </a:p>
          <a:p>
            <a:r>
              <a:rPr lang="en-IE" dirty="0" smtClean="0"/>
              <a:t>Associated Time Commitments</a:t>
            </a:r>
            <a:endParaRPr lang="en-IE"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236" y="3051126"/>
            <a:ext cx="4227110" cy="280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938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IE" sz="2400" dirty="0"/>
              <a:t>Create Budget Plan</a:t>
            </a:r>
            <a:br>
              <a:rPr lang="en-IE" sz="2400" dirty="0"/>
            </a:br>
            <a:endParaRPr lang="en-IE" sz="2400" dirty="0"/>
          </a:p>
        </p:txBody>
      </p:sp>
      <p:sp>
        <p:nvSpPr>
          <p:cNvPr id="4" name="Content Placeholder 3"/>
          <p:cNvSpPr>
            <a:spLocks noGrp="1"/>
          </p:cNvSpPr>
          <p:nvPr>
            <p:ph idx="1"/>
          </p:nvPr>
        </p:nvSpPr>
        <p:spPr/>
        <p:txBody>
          <a:bodyPr/>
          <a:lstStyle/>
          <a:p>
            <a:r>
              <a:rPr lang="en-IE" dirty="0"/>
              <a:t>Managing a project's finances is an extremely important part of overall project </a:t>
            </a:r>
            <a:r>
              <a:rPr lang="en-IE" dirty="0" smtClean="0"/>
              <a:t>management</a:t>
            </a:r>
            <a:endParaRPr lang="en-IE" dirty="0"/>
          </a:p>
          <a:p>
            <a:endParaRPr lang="en-IE" dirty="0" smtClean="0"/>
          </a:p>
          <a:p>
            <a:r>
              <a:rPr lang="en-IE" dirty="0" smtClean="0"/>
              <a:t>Cost </a:t>
            </a:r>
            <a:r>
              <a:rPr lang="en-IE" dirty="0"/>
              <a:t>is a key measure of project success, so be aware of your actual costs compared with the budget. The quicker you </a:t>
            </a:r>
            <a:r>
              <a:rPr lang="en-IE" dirty="0" smtClean="0"/>
              <a:t>recognise </a:t>
            </a:r>
            <a:r>
              <a:rPr lang="en-IE" dirty="0"/>
              <a:t>variances, the better you'll be able to make the necessary adjustments.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861" y="3615375"/>
            <a:ext cx="2895174" cy="192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2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IE" sz="2400" dirty="0"/>
              <a:t>Set up Shared Project Resource</a:t>
            </a:r>
            <a:br>
              <a:rPr lang="en-IE" sz="2400" dirty="0"/>
            </a:br>
            <a:endParaRPr lang="en-IE" sz="2400" dirty="0"/>
          </a:p>
        </p:txBody>
      </p:sp>
      <p:sp>
        <p:nvSpPr>
          <p:cNvPr id="3" name="Content Placeholder 2"/>
          <p:cNvSpPr>
            <a:spLocks noGrp="1"/>
          </p:cNvSpPr>
          <p:nvPr>
            <p:ph idx="1"/>
          </p:nvPr>
        </p:nvSpPr>
        <p:spPr/>
        <p:txBody>
          <a:bodyPr/>
          <a:lstStyle/>
          <a:p>
            <a:pPr>
              <a:spcBef>
                <a:spcPts val="0"/>
              </a:spcBef>
            </a:pPr>
            <a:r>
              <a:rPr lang="en-IE" dirty="0" smtClean="0"/>
              <a:t>It </a:t>
            </a:r>
            <a:r>
              <a:rPr lang="en-IE" dirty="0"/>
              <a:t>is crucial that staff working on a Project have access to the </a:t>
            </a:r>
            <a:r>
              <a:rPr lang="en-IE" b="1" i="1" dirty="0"/>
              <a:t>latest version </a:t>
            </a:r>
            <a:r>
              <a:rPr lang="en-IE" dirty="0"/>
              <a:t>of Documents in addition to sharing relevant information</a:t>
            </a:r>
            <a:r>
              <a:rPr lang="en-IE" dirty="0" smtClean="0"/>
              <a:t>.</a:t>
            </a:r>
          </a:p>
          <a:p>
            <a:pPr>
              <a:spcBef>
                <a:spcPts val="0"/>
              </a:spcBef>
            </a:pPr>
            <a:endParaRPr lang="en-IE" dirty="0"/>
          </a:p>
          <a:p>
            <a:pPr>
              <a:spcBef>
                <a:spcPts val="0"/>
              </a:spcBef>
            </a:pPr>
            <a:r>
              <a:rPr lang="en-IE" dirty="0"/>
              <a:t>A shared project directory should be set up on the RCSI network &amp; the relevant staff given access.</a:t>
            </a:r>
          </a:p>
          <a:p>
            <a:pPr marL="0" indent="0">
              <a:spcBef>
                <a:spcPts val="0"/>
              </a:spcBef>
              <a:buNone/>
            </a:pPr>
            <a:endParaRPr lang="en-IE" sz="2000" b="1" dirty="0"/>
          </a:p>
          <a:p>
            <a:endParaRPr lang="en-IE" dirty="0"/>
          </a:p>
        </p:txBody>
      </p:sp>
    </p:spTree>
    <p:extLst>
      <p:ext uri="{BB962C8B-B14F-4D97-AF65-F5344CB8AC3E}">
        <p14:creationId xmlns:p14="http://schemas.microsoft.com/office/powerpoint/2010/main" val="11353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Outputs from Planning Phase</a:t>
            </a:r>
            <a:endParaRPr lang="en-IE" dirty="0"/>
          </a:p>
        </p:txBody>
      </p:sp>
      <p:sp>
        <p:nvSpPr>
          <p:cNvPr id="3" name="Content Placeholder 2"/>
          <p:cNvSpPr>
            <a:spLocks noGrp="1"/>
          </p:cNvSpPr>
          <p:nvPr>
            <p:ph idx="1"/>
          </p:nvPr>
        </p:nvSpPr>
        <p:spPr/>
        <p:txBody>
          <a:bodyPr/>
          <a:lstStyle/>
          <a:p>
            <a:pPr>
              <a:spcBef>
                <a:spcPts val="0"/>
              </a:spcBef>
              <a:spcAft>
                <a:spcPts val="0"/>
              </a:spcAft>
              <a:buFont typeface="Wingdings" panose="05000000000000000000" pitchFamily="2" charset="2"/>
              <a:buChar char="ü"/>
            </a:pPr>
            <a:r>
              <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Deliverables list</a:t>
            </a:r>
          </a:p>
          <a:p>
            <a:pPr>
              <a:spcBef>
                <a:spcPts val="0"/>
              </a:spcBef>
              <a:spcAft>
                <a:spcPts val="0"/>
              </a:spcAft>
              <a:buFont typeface="Wingdings" panose="05000000000000000000" pitchFamily="2" charset="2"/>
              <a:buChar char="ü"/>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spcBef>
                <a:spcPts val="0"/>
              </a:spcBef>
              <a:spcAft>
                <a:spcPts val="0"/>
              </a:spcAft>
              <a:buFont typeface="Wingdings" panose="05000000000000000000" pitchFamily="2" charset="2"/>
              <a:buChar char="ü"/>
            </a:pPr>
            <a:r>
              <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Milestone </a:t>
            </a:r>
            <a:r>
              <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log</a:t>
            </a:r>
          </a:p>
          <a:p>
            <a:pPr>
              <a:spcBef>
                <a:spcPts val="0"/>
              </a:spcBef>
              <a:spcAft>
                <a:spcPts val="0"/>
              </a:spcAft>
              <a:buFont typeface="Wingdings" panose="05000000000000000000" pitchFamily="2" charset="2"/>
              <a:buChar char="ü"/>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spcBef>
                <a:spcPts val="0"/>
              </a:spcBef>
              <a:spcAft>
                <a:spcPts val="0"/>
              </a:spcAft>
              <a:buFont typeface="Wingdings" panose="05000000000000000000" pitchFamily="2" charset="2"/>
              <a:buChar char="ü"/>
            </a:pPr>
            <a:r>
              <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WBS</a:t>
            </a:r>
            <a:endPar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spcBef>
                <a:spcPts val="0"/>
              </a:spcBef>
              <a:spcAft>
                <a:spcPts val="0"/>
              </a:spcAft>
              <a:buFont typeface="Wingdings" panose="05000000000000000000" pitchFamily="2" charset="2"/>
              <a:buChar char="ü"/>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spcBef>
                <a:spcPts val="0"/>
              </a:spcBef>
              <a:spcAft>
                <a:spcPts val="0"/>
              </a:spcAft>
              <a:buFont typeface="Wingdings" panose="05000000000000000000" pitchFamily="2" charset="2"/>
              <a:buChar char="ü"/>
            </a:pPr>
            <a:r>
              <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resource </a:t>
            </a:r>
            <a:r>
              <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plan </a:t>
            </a: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marL="285750" lvl="4" indent="-285750">
              <a:buFont typeface="Wingdings" panose="05000000000000000000" pitchFamily="2" charset="2"/>
              <a:buChar char="ü"/>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marL="285750" lvl="4" indent="-285750">
              <a:buFont typeface="Wingdings" panose="05000000000000000000" pitchFamily="2" charset="2"/>
              <a:buChar char="ü"/>
            </a:pPr>
            <a:r>
              <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Delivery </a:t>
            </a:r>
            <a:r>
              <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Schedule</a:t>
            </a:r>
          </a:p>
          <a:p>
            <a:pPr marL="285750" indent="-285750">
              <a:buFont typeface="Wingdings" panose="05000000000000000000" pitchFamily="2" charset="2"/>
              <a:buChar char="ü"/>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marL="285750" indent="-285750">
              <a:buFont typeface="Wingdings" panose="05000000000000000000" pitchFamily="2" charset="2"/>
              <a:buChar char="ü"/>
            </a:pPr>
            <a:r>
              <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budget </a:t>
            </a:r>
            <a:r>
              <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tracker</a:t>
            </a:r>
          </a:p>
          <a:p>
            <a:pPr marL="285750" indent="-285750">
              <a:buFont typeface="Wingdings" panose="05000000000000000000" pitchFamily="2" charset="2"/>
              <a:buChar char="ü"/>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marL="285750" indent="-285750">
              <a:buFont typeface="Wingdings" panose="05000000000000000000" pitchFamily="2" charset="2"/>
              <a:buChar char="ü"/>
            </a:pPr>
            <a:r>
              <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Communication </a:t>
            </a:r>
            <a:r>
              <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plan</a:t>
            </a:r>
          </a:p>
          <a:p>
            <a:pPr marL="285750" indent="-285750">
              <a:buFont typeface="Wingdings" panose="05000000000000000000" pitchFamily="2" charset="2"/>
              <a:buChar char="ü"/>
            </a:pPr>
            <a:endPar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marL="285750" indent="-285750">
              <a:buFont typeface="Wingdings" panose="05000000000000000000" pitchFamily="2" charset="2"/>
              <a:buChar char="ü"/>
            </a:pPr>
            <a:r>
              <a:rPr lang="en-IE"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Project </a:t>
            </a:r>
            <a:r>
              <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Plan</a:t>
            </a:r>
          </a:p>
          <a:p>
            <a:pPr lvl="4">
              <a:spcBef>
                <a:spcPts val="0"/>
              </a:spcBef>
              <a:spcAft>
                <a:spcPts val="0"/>
              </a:spcAft>
              <a:buFont typeface="Wingdings" panose="05000000000000000000" pitchFamily="2" charset="2"/>
              <a:buChar char="ü"/>
            </a:pPr>
            <a:endPar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IE" sz="1600" dirty="0"/>
          </a:p>
        </p:txBody>
      </p:sp>
    </p:spTree>
    <p:extLst>
      <p:ext uri="{BB962C8B-B14F-4D97-AF65-F5344CB8AC3E}">
        <p14:creationId xmlns:p14="http://schemas.microsoft.com/office/powerpoint/2010/main" val="1118256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398"/>
          </a:xfrm>
        </p:spPr>
        <p:txBody>
          <a:bodyPr/>
          <a:lstStyle/>
          <a:p>
            <a:r>
              <a:rPr lang="en-IE" sz="2800" dirty="0" smtClean="0"/>
              <a:t>Module 3</a:t>
            </a:r>
            <a:r>
              <a:rPr lang="en-IE" dirty="0" smtClean="0"/>
              <a:t/>
            </a:r>
            <a:br>
              <a:rPr lang="en-IE" dirty="0" smtClean="0"/>
            </a:br>
            <a:r>
              <a:rPr lang="en-IE" sz="2400" dirty="0" smtClean="0"/>
              <a:t>The Project Lifecycle Stages</a:t>
            </a:r>
            <a:endParaRPr lang="en-IE" dirty="0"/>
          </a:p>
        </p:txBody>
      </p:sp>
      <p:sp>
        <p:nvSpPr>
          <p:cNvPr id="3" name="Content Placeholder 2"/>
          <p:cNvSpPr>
            <a:spLocks noGrp="1"/>
          </p:cNvSpPr>
          <p:nvPr>
            <p:ph idx="1"/>
          </p:nvPr>
        </p:nvSpPr>
        <p:spPr>
          <a:xfrm>
            <a:off x="457198" y="1193556"/>
            <a:ext cx="8229601" cy="4702277"/>
          </a:xfrm>
        </p:spPr>
        <p:txBody>
          <a:bodyPr/>
          <a:lstStyle/>
          <a:p>
            <a:pPr marL="457200" indent="-457200">
              <a:spcBef>
                <a:spcPts val="0"/>
              </a:spcBef>
              <a:buFont typeface="+mj-lt"/>
              <a:buAutoNum type="arabicPeriod" startAt="3"/>
            </a:pPr>
            <a:r>
              <a:rPr lang="en-IE" sz="2400" b="1" dirty="0" smtClean="0">
                <a:solidFill>
                  <a:srgbClr val="C00000"/>
                </a:solidFill>
                <a:latin typeface="+mn-lt"/>
              </a:rPr>
              <a:t>Analyse</a:t>
            </a:r>
          </a:p>
          <a:p>
            <a:pPr marL="457200" indent="-457200">
              <a:spcBef>
                <a:spcPts val="0"/>
              </a:spcBef>
              <a:buFont typeface="+mj-lt"/>
              <a:buAutoNum type="arabicPeriod" startAt="3"/>
            </a:pPr>
            <a:endParaRPr lang="en-IE" sz="2400" dirty="0">
              <a:latin typeface="+mn-lt"/>
            </a:endParaRPr>
          </a:p>
          <a:p>
            <a:pPr lvl="1">
              <a:spcBef>
                <a:spcPts val="0"/>
              </a:spcBef>
            </a:pPr>
            <a:r>
              <a:rPr lang="en-IE" sz="1800" dirty="0"/>
              <a:t>As-Is Process </a:t>
            </a:r>
            <a:r>
              <a:rPr lang="en-IE" sz="1800" dirty="0" smtClean="0"/>
              <a:t>Mapping</a:t>
            </a:r>
          </a:p>
          <a:p>
            <a:pPr lvl="1">
              <a:spcBef>
                <a:spcPts val="0"/>
              </a:spcBef>
            </a:pPr>
            <a:endParaRPr lang="en-IE" sz="1600" dirty="0"/>
          </a:p>
          <a:p>
            <a:pPr lvl="1">
              <a:spcBef>
                <a:spcPts val="0"/>
              </a:spcBef>
            </a:pPr>
            <a:r>
              <a:rPr lang="en-IE" sz="1800" dirty="0" smtClean="0"/>
              <a:t>Requirements </a:t>
            </a:r>
            <a:r>
              <a:rPr lang="en-IE" sz="1800" dirty="0"/>
              <a:t>Gathering</a:t>
            </a:r>
          </a:p>
          <a:p>
            <a:pPr marL="1371600" lvl="3" indent="0">
              <a:spcBef>
                <a:spcPts val="0"/>
              </a:spcBef>
              <a:buNone/>
            </a:pPr>
            <a:endParaRPr lang="en-IE"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914400" lvl="2" indent="0">
              <a:spcBef>
                <a:spcPts val="0"/>
              </a:spcBef>
              <a:buNone/>
            </a:pPr>
            <a:endParaRPr lang="en-IE" sz="1600" dirty="0" smtClean="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509" y="3192156"/>
            <a:ext cx="3535260" cy="217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568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“As Is” Process Mapping</a:t>
            </a:r>
            <a:endParaRPr lang="en-IE" dirty="0"/>
          </a:p>
        </p:txBody>
      </p:sp>
      <p:sp>
        <p:nvSpPr>
          <p:cNvPr id="3" name="Content Placeholder 2"/>
          <p:cNvSpPr>
            <a:spLocks noGrp="1"/>
          </p:cNvSpPr>
          <p:nvPr>
            <p:ph idx="1"/>
          </p:nvPr>
        </p:nvSpPr>
        <p:spPr>
          <a:xfrm>
            <a:off x="982632" y="1518312"/>
            <a:ext cx="7035416" cy="4525963"/>
          </a:xfrm>
        </p:spPr>
        <p:txBody>
          <a:bodyPr/>
          <a:lstStyle/>
          <a:p>
            <a:pPr marL="0" indent="0" algn="ctr">
              <a:buNone/>
            </a:pPr>
            <a:r>
              <a:rPr lang="en-IE" sz="2000" b="1" dirty="0" smtClean="0"/>
              <a:t>What does the process or technology being changed currently look like?</a:t>
            </a:r>
          </a:p>
          <a:p>
            <a:pPr marL="0" indent="0">
              <a:buNone/>
            </a:pPr>
            <a:endParaRPr lang="en-IE"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11" y="1288255"/>
            <a:ext cx="9525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3911" y="3848669"/>
            <a:ext cx="8295861" cy="369332"/>
          </a:xfrm>
          <a:prstGeom prst="rect">
            <a:avLst/>
          </a:prstGeom>
          <a:noFill/>
        </p:spPr>
        <p:txBody>
          <a:bodyPr wrap="none" rtlCol="0">
            <a:spAutoFit/>
          </a:bodyPr>
          <a:lstStyle/>
          <a:p>
            <a:r>
              <a:rPr lang="en-IE" dirty="0" smtClean="0"/>
              <a:t>Insert simple RCSI related process map – e.g. borrowing a book from library?</a:t>
            </a:r>
            <a:endParaRPr lang="en-IE" dirty="0"/>
          </a:p>
        </p:txBody>
      </p:sp>
    </p:spTree>
    <p:extLst>
      <p:ext uri="{BB962C8B-B14F-4D97-AF65-F5344CB8AC3E}">
        <p14:creationId xmlns:p14="http://schemas.microsoft.com/office/powerpoint/2010/main" val="1239551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210" y="3062385"/>
            <a:ext cx="4075597" cy="277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IE" dirty="0" smtClean="0"/>
              <a:t>Requirements Gathering</a:t>
            </a:r>
            <a:endParaRPr lang="en-IE" dirty="0"/>
          </a:p>
        </p:txBody>
      </p:sp>
      <p:sp>
        <p:nvSpPr>
          <p:cNvPr id="3" name="Content Placeholder 2"/>
          <p:cNvSpPr>
            <a:spLocks noGrp="1"/>
          </p:cNvSpPr>
          <p:nvPr>
            <p:ph idx="1"/>
          </p:nvPr>
        </p:nvSpPr>
        <p:spPr>
          <a:xfrm>
            <a:off x="757456" y="1600200"/>
            <a:ext cx="8229600" cy="4525963"/>
          </a:xfrm>
        </p:spPr>
        <p:txBody>
          <a:bodyPr/>
          <a:lstStyle/>
          <a:p>
            <a:pPr marL="0" indent="0">
              <a:buNone/>
            </a:pPr>
            <a:r>
              <a:rPr lang="en-IE" sz="2000" dirty="0" smtClean="0"/>
              <a:t>	</a:t>
            </a:r>
            <a:r>
              <a:rPr lang="en-IE" sz="2400" dirty="0" smtClean="0"/>
              <a:t>	</a:t>
            </a:r>
            <a:r>
              <a:rPr lang="en-IE" sz="2400" b="1" dirty="0" smtClean="0"/>
              <a:t>What do people want? </a:t>
            </a:r>
          </a:p>
          <a:p>
            <a:endParaRPr lang="en-IE" sz="2000" dirty="0" smtClean="0"/>
          </a:p>
          <a:p>
            <a:endParaRPr lang="en-IE" sz="2000" dirty="0"/>
          </a:p>
          <a:p>
            <a:endParaRPr lang="en-IE" sz="2000" dirty="0" smtClean="0"/>
          </a:p>
          <a:p>
            <a:endParaRPr lang="en-IE" sz="2000" dirty="0"/>
          </a:p>
          <a:p>
            <a:r>
              <a:rPr lang="en-IE" sz="2000" dirty="0" smtClean="0"/>
              <a:t>2 Key elements:</a:t>
            </a:r>
          </a:p>
          <a:p>
            <a:endParaRPr lang="en-IE" sz="2000" dirty="0" smtClean="0"/>
          </a:p>
          <a:p>
            <a:pPr lvl="1" indent="-342900">
              <a:buFont typeface="Wingdings" panose="05000000000000000000" pitchFamily="2" charset="2"/>
              <a:buChar char="ü"/>
            </a:pPr>
            <a:r>
              <a:rPr lang="en-IE" sz="2000" dirty="0" smtClean="0"/>
              <a:t>Setting a Deadline</a:t>
            </a:r>
          </a:p>
          <a:p>
            <a:pPr lvl="1" indent="-342900">
              <a:buFont typeface="Wingdings" panose="05000000000000000000" pitchFamily="2" charset="2"/>
              <a:buChar char="ü"/>
            </a:pPr>
            <a:r>
              <a:rPr lang="en-IE" sz="2000" dirty="0" smtClean="0"/>
              <a:t>Sticking to the scope</a:t>
            </a:r>
            <a:endParaRPr lang="en-IE" sz="20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74607"/>
            <a:ext cx="9525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311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Outputs of Analysis Phase</a:t>
            </a:r>
            <a:endParaRPr lang="en-IE" dirty="0"/>
          </a:p>
        </p:txBody>
      </p:sp>
      <p:sp>
        <p:nvSpPr>
          <p:cNvPr id="3" name="Content Placeholder 2"/>
          <p:cNvSpPr>
            <a:spLocks noGrp="1"/>
          </p:cNvSpPr>
          <p:nvPr>
            <p:ph idx="1"/>
          </p:nvPr>
        </p:nvSpPr>
        <p:spPr>
          <a:xfrm>
            <a:off x="-1255613" y="1485878"/>
            <a:ext cx="6380328" cy="4525963"/>
          </a:xfrm>
        </p:spPr>
        <p:txBody>
          <a:bodyPr/>
          <a:lstStyle/>
          <a:p>
            <a:pPr lvl="4">
              <a:spcBef>
                <a:spcPts val="0"/>
              </a:spcBef>
              <a:spcAft>
                <a:spcPts val="600"/>
              </a:spcAft>
              <a:buFont typeface="Wingdings" panose="05000000000000000000" pitchFamily="2" charset="2"/>
              <a:buChar char="ü"/>
            </a:pP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as-is process document/ </a:t>
            </a: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map</a:t>
            </a:r>
          </a:p>
          <a:p>
            <a:pPr lvl="4">
              <a:spcBef>
                <a:spcPts val="0"/>
              </a:spcBef>
              <a:spcAft>
                <a:spcPts val="600"/>
              </a:spcAft>
              <a:buFont typeface="Wingdings" panose="05000000000000000000" pitchFamily="2" charset="2"/>
              <a:buChar char="ü"/>
            </a:pPr>
            <a:endParaRPr lang="en-IE" sz="1800" dirty="0"/>
          </a:p>
          <a:p>
            <a:pPr lvl="4">
              <a:spcBef>
                <a:spcPts val="0"/>
              </a:spcBef>
              <a:spcAft>
                <a:spcPts val="600"/>
              </a:spcAft>
              <a:buFont typeface="Wingdings" panose="05000000000000000000" pitchFamily="2" charset="2"/>
              <a:buChar char="ü"/>
            </a:pP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 level Requirements</a:t>
            </a:r>
          </a:p>
          <a:p>
            <a:endParaRPr lang="en-IE" dirty="0"/>
          </a:p>
        </p:txBody>
      </p:sp>
    </p:spTree>
    <p:extLst>
      <p:ext uri="{BB962C8B-B14F-4D97-AF65-F5344CB8AC3E}">
        <p14:creationId xmlns:p14="http://schemas.microsoft.com/office/powerpoint/2010/main" val="2285804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398"/>
          </a:xfrm>
        </p:spPr>
        <p:txBody>
          <a:bodyPr/>
          <a:lstStyle/>
          <a:p>
            <a:r>
              <a:rPr lang="en-IE" sz="2800" dirty="0" smtClean="0"/>
              <a:t>Module 3</a:t>
            </a:r>
            <a:r>
              <a:rPr lang="en-IE" dirty="0" smtClean="0"/>
              <a:t/>
            </a:r>
            <a:br>
              <a:rPr lang="en-IE" dirty="0" smtClean="0"/>
            </a:br>
            <a:r>
              <a:rPr lang="en-IE" sz="2400" dirty="0" smtClean="0"/>
              <a:t>The Project Lifecycle Stages</a:t>
            </a:r>
            <a:endParaRPr lang="en-IE" dirty="0"/>
          </a:p>
        </p:txBody>
      </p:sp>
      <p:sp>
        <p:nvSpPr>
          <p:cNvPr id="3" name="Content Placeholder 2"/>
          <p:cNvSpPr>
            <a:spLocks noGrp="1"/>
          </p:cNvSpPr>
          <p:nvPr>
            <p:ph idx="1"/>
          </p:nvPr>
        </p:nvSpPr>
        <p:spPr>
          <a:xfrm>
            <a:off x="457198" y="1193556"/>
            <a:ext cx="8229601" cy="4702277"/>
          </a:xfrm>
        </p:spPr>
        <p:txBody>
          <a:bodyPr/>
          <a:lstStyle/>
          <a:p>
            <a:pPr marL="457200" indent="-457200">
              <a:spcBef>
                <a:spcPts val="0"/>
              </a:spcBef>
              <a:buFont typeface="+mj-lt"/>
              <a:buAutoNum type="arabicPeriod" startAt="4"/>
            </a:pPr>
            <a:r>
              <a:rPr lang="en-IE" sz="2400" dirty="0" smtClean="0">
                <a:latin typeface="+mn-lt"/>
              </a:rPr>
              <a:t>Design</a:t>
            </a:r>
            <a:endParaRPr lang="en-IE" sz="2400" dirty="0">
              <a:latin typeface="+mn-lt"/>
            </a:endParaRPr>
          </a:p>
          <a:p>
            <a:pPr marL="457200" lvl="1" indent="0">
              <a:spcBef>
                <a:spcPts val="0"/>
              </a:spcBef>
              <a:buNone/>
            </a:pPr>
            <a:endParaRPr lang="en-IE" sz="1800" dirty="0" smtClean="0"/>
          </a:p>
          <a:p>
            <a:pPr marL="457200" lvl="1" indent="0">
              <a:spcBef>
                <a:spcPts val="0"/>
              </a:spcBef>
              <a:buNone/>
            </a:pPr>
            <a:r>
              <a:rPr lang="en-IE" sz="1800" b="1" dirty="0" smtClean="0"/>
              <a:t>Research</a:t>
            </a:r>
          </a:p>
          <a:p>
            <a:pPr marL="457200" lvl="1" indent="0">
              <a:spcBef>
                <a:spcPts val="0"/>
              </a:spcBef>
              <a:buNone/>
            </a:pPr>
            <a:endParaRPr lang="en-IE" sz="1800" dirty="0" smtClean="0"/>
          </a:p>
          <a:p>
            <a:pPr lvl="1">
              <a:spcBef>
                <a:spcPts val="0"/>
              </a:spcBef>
            </a:pPr>
            <a:r>
              <a:rPr lang="en-IE" sz="1800" dirty="0" smtClean="0"/>
              <a:t>Consider best practices</a:t>
            </a:r>
          </a:p>
          <a:p>
            <a:pPr lvl="1">
              <a:spcBef>
                <a:spcPts val="0"/>
              </a:spcBef>
            </a:pPr>
            <a:endParaRPr lang="en-IE" sz="1800" dirty="0"/>
          </a:p>
          <a:p>
            <a:pPr marL="457200" lvl="1" indent="0">
              <a:spcBef>
                <a:spcPts val="0"/>
              </a:spcBef>
              <a:buNone/>
            </a:pPr>
            <a:endParaRPr lang="en-IE" sz="1800" dirty="0" smtClean="0"/>
          </a:p>
          <a:p>
            <a:pPr marL="457200" lvl="1" indent="0">
              <a:spcBef>
                <a:spcPts val="0"/>
              </a:spcBef>
              <a:buNone/>
            </a:pPr>
            <a:r>
              <a:rPr lang="en-IE" sz="1800" b="1" dirty="0" smtClean="0"/>
              <a:t>To-Be Process Documentation</a:t>
            </a:r>
          </a:p>
          <a:p>
            <a:pPr marL="457200" lvl="1" indent="0">
              <a:spcBef>
                <a:spcPts val="0"/>
              </a:spcBef>
              <a:buNone/>
            </a:pPr>
            <a:endParaRPr lang="en-IE" sz="1800" dirty="0" smtClean="0"/>
          </a:p>
          <a:p>
            <a:pPr lvl="1">
              <a:spcBef>
                <a:spcPts val="0"/>
              </a:spcBef>
            </a:pPr>
            <a:r>
              <a:rPr lang="en-IE" sz="1800" dirty="0" smtClean="0"/>
              <a:t>Document to be processes to allow review and approval by Key Stakeholders</a:t>
            </a:r>
          </a:p>
          <a:p>
            <a:pPr marL="914400" lvl="2" indent="0">
              <a:spcBef>
                <a:spcPts val="0"/>
              </a:spcBef>
              <a:buNone/>
            </a:pPr>
            <a:endParaRPr lang="en-IE"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223" y="4217158"/>
            <a:ext cx="2397001" cy="147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568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761"/>
            <a:ext cx="8229600" cy="1143000"/>
          </a:xfrm>
          <a:solidFill>
            <a:schemeClr val="bg1">
              <a:lumMod val="75000"/>
            </a:schemeClr>
          </a:solidFill>
        </p:spPr>
        <p:txBody>
          <a:bodyPr/>
          <a:lstStyle/>
          <a:p>
            <a:r>
              <a:rPr lang="en-IE" sz="2800" dirty="0" smtClean="0"/>
              <a:t>Introduction</a:t>
            </a:r>
            <a:endParaRPr lang="en-IE" dirty="0"/>
          </a:p>
        </p:txBody>
      </p:sp>
      <p:sp>
        <p:nvSpPr>
          <p:cNvPr id="3" name="Content Placeholder 2"/>
          <p:cNvSpPr>
            <a:spLocks noGrp="1"/>
          </p:cNvSpPr>
          <p:nvPr>
            <p:ph idx="1"/>
          </p:nvPr>
        </p:nvSpPr>
        <p:spPr>
          <a:xfrm>
            <a:off x="457200" y="1350776"/>
            <a:ext cx="8229600" cy="4599650"/>
          </a:xfrm>
        </p:spPr>
        <p:txBody>
          <a:bodyPr/>
          <a:lstStyle/>
          <a:p>
            <a:pPr>
              <a:spcBef>
                <a:spcPts val="0"/>
              </a:spcBef>
            </a:pPr>
            <a:r>
              <a:rPr lang="en-IE" sz="2000" b="1" dirty="0" smtClean="0">
                <a:latin typeface="+mn-lt"/>
              </a:rPr>
              <a:t>The RCSI Strategy</a:t>
            </a:r>
            <a:endParaRPr lang="en-IE" sz="2000" b="1" dirty="0">
              <a:latin typeface="+mn-lt"/>
            </a:endParaRPr>
          </a:p>
          <a:p>
            <a:pPr lvl="1">
              <a:spcBef>
                <a:spcPts val="0"/>
              </a:spcBef>
            </a:pPr>
            <a:r>
              <a:rPr lang="en-IE" sz="1800" dirty="0" smtClean="0"/>
              <a:t>Delivering a Project Management Capability</a:t>
            </a:r>
          </a:p>
          <a:p>
            <a:pPr lvl="1">
              <a:spcBef>
                <a:spcPts val="0"/>
              </a:spcBef>
            </a:pPr>
            <a:r>
              <a:rPr lang="en-IE" sz="1800" dirty="0" smtClean="0"/>
              <a:t>Enabling staff to effectively engage in Projects</a:t>
            </a:r>
          </a:p>
          <a:p>
            <a:pPr lvl="1">
              <a:spcBef>
                <a:spcPts val="0"/>
              </a:spcBef>
            </a:pPr>
            <a:r>
              <a:rPr lang="en-IE" sz="1800" dirty="0" smtClean="0"/>
              <a:t>Providing staff with skills to apply to every-day tasks</a:t>
            </a:r>
          </a:p>
          <a:p>
            <a:pPr>
              <a:spcBef>
                <a:spcPts val="0"/>
              </a:spcBef>
            </a:pPr>
            <a:r>
              <a:rPr lang="en-IE" sz="2000" b="1" dirty="0" smtClean="0">
                <a:latin typeface="+mn-lt"/>
              </a:rPr>
              <a:t>Target Audience</a:t>
            </a:r>
          </a:p>
          <a:p>
            <a:pPr lvl="1">
              <a:spcBef>
                <a:spcPts val="0"/>
              </a:spcBef>
            </a:pPr>
            <a:r>
              <a:rPr lang="en-IE" sz="1800" dirty="0" smtClean="0"/>
              <a:t>Any staff member involved in Project work</a:t>
            </a:r>
          </a:p>
          <a:p>
            <a:pPr lvl="1">
              <a:spcBef>
                <a:spcPts val="0"/>
              </a:spcBef>
            </a:pPr>
            <a:r>
              <a:rPr lang="en-IE" sz="1800" dirty="0" smtClean="0"/>
              <a:t>Staff who wish to apply a Project Management approach to any initiative they are involved in</a:t>
            </a:r>
          </a:p>
          <a:p>
            <a:pPr>
              <a:spcBef>
                <a:spcPts val="0"/>
              </a:spcBef>
            </a:pPr>
            <a:r>
              <a:rPr lang="en-IE" sz="2000" b="1" dirty="0" smtClean="0">
                <a:latin typeface="+mn-lt"/>
              </a:rPr>
              <a:t>Content</a:t>
            </a:r>
            <a:endParaRPr lang="en-IE" sz="2000" b="1" dirty="0">
              <a:latin typeface="+mn-lt"/>
            </a:endParaRPr>
          </a:p>
          <a:p>
            <a:pPr lvl="1">
              <a:spcBef>
                <a:spcPts val="0"/>
              </a:spcBef>
            </a:pPr>
            <a:r>
              <a:rPr lang="en-IE" sz="1800" dirty="0" smtClean="0"/>
              <a:t>Staff Consultation</a:t>
            </a:r>
          </a:p>
          <a:p>
            <a:pPr lvl="1">
              <a:spcBef>
                <a:spcPts val="0"/>
              </a:spcBef>
            </a:pPr>
            <a:r>
              <a:rPr lang="en-IE" sz="1800" dirty="0" smtClean="0"/>
              <a:t>Methodology </a:t>
            </a:r>
          </a:p>
          <a:p>
            <a:pPr>
              <a:spcBef>
                <a:spcPts val="0"/>
              </a:spcBef>
            </a:pPr>
            <a:r>
              <a:rPr lang="en-IE" sz="2000" b="1" dirty="0" smtClean="0">
                <a:latin typeface="+mn-lt"/>
              </a:rPr>
              <a:t>Learning Outcomes</a:t>
            </a:r>
          </a:p>
          <a:p>
            <a:pPr lvl="1">
              <a:spcBef>
                <a:spcPts val="0"/>
              </a:spcBef>
            </a:pPr>
            <a:r>
              <a:rPr lang="en-IE" sz="1800" dirty="0"/>
              <a:t>A common approach to Project work</a:t>
            </a:r>
          </a:p>
          <a:p>
            <a:pPr lvl="1">
              <a:spcBef>
                <a:spcPts val="0"/>
              </a:spcBef>
            </a:pPr>
            <a:r>
              <a:rPr lang="en-IE" sz="1800" dirty="0" smtClean="0"/>
              <a:t>A common Project vocabulary</a:t>
            </a:r>
          </a:p>
          <a:p>
            <a:pPr lvl="1">
              <a:spcBef>
                <a:spcPts val="0"/>
              </a:spcBef>
            </a:pPr>
            <a:r>
              <a:rPr lang="en-IE" sz="1800" dirty="0" smtClean="0"/>
              <a:t>Project Management Toolkit i.e. a common set of useful Templates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537" y="1537342"/>
            <a:ext cx="1448965" cy="142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659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Outputs from Design Phase</a:t>
            </a:r>
            <a:endParaRPr lang="en-IE" dirty="0"/>
          </a:p>
        </p:txBody>
      </p:sp>
      <p:sp>
        <p:nvSpPr>
          <p:cNvPr id="3" name="Content Placeholder 2"/>
          <p:cNvSpPr>
            <a:spLocks noGrp="1"/>
          </p:cNvSpPr>
          <p:nvPr>
            <p:ph idx="1"/>
          </p:nvPr>
        </p:nvSpPr>
        <p:spPr>
          <a:xfrm>
            <a:off x="-1119118" y="1562669"/>
            <a:ext cx="6380327" cy="4525963"/>
          </a:xfrm>
        </p:spPr>
        <p:txBody>
          <a:bodyPr/>
          <a:lstStyle/>
          <a:p>
            <a:pPr lvl="4">
              <a:spcBef>
                <a:spcPts val="0"/>
              </a:spcBef>
              <a:spcAft>
                <a:spcPts val="600"/>
              </a:spcAft>
              <a:buFont typeface="Wingdings" panose="05000000000000000000" pitchFamily="2" charset="2"/>
              <a:buChar char="ü"/>
            </a:pP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Detailed requirements</a:t>
            </a:r>
          </a:p>
          <a:p>
            <a:pPr lvl="4">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to-be </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process documents/ maps </a:t>
            </a:r>
          </a:p>
          <a:p>
            <a:pPr lvl="4">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SOP’s</a:t>
            </a:r>
            <a:endPar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IE" dirty="0"/>
          </a:p>
        </p:txBody>
      </p:sp>
    </p:spTree>
    <p:extLst>
      <p:ext uri="{BB962C8B-B14F-4D97-AF65-F5344CB8AC3E}">
        <p14:creationId xmlns:p14="http://schemas.microsoft.com/office/powerpoint/2010/main" val="3473153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398"/>
          </a:xfrm>
        </p:spPr>
        <p:txBody>
          <a:bodyPr/>
          <a:lstStyle/>
          <a:p>
            <a:r>
              <a:rPr lang="en-IE" sz="2800" dirty="0" smtClean="0"/>
              <a:t>Module 3</a:t>
            </a:r>
            <a:r>
              <a:rPr lang="en-IE" dirty="0" smtClean="0"/>
              <a:t/>
            </a:r>
            <a:br>
              <a:rPr lang="en-IE" dirty="0" smtClean="0"/>
            </a:br>
            <a:r>
              <a:rPr lang="en-IE" sz="2400" dirty="0" smtClean="0"/>
              <a:t>The Project Lifecycle Stages</a:t>
            </a:r>
            <a:endParaRPr lang="en-IE" dirty="0"/>
          </a:p>
        </p:txBody>
      </p:sp>
      <p:sp>
        <p:nvSpPr>
          <p:cNvPr id="3" name="Content Placeholder 2"/>
          <p:cNvSpPr>
            <a:spLocks noGrp="1"/>
          </p:cNvSpPr>
          <p:nvPr>
            <p:ph idx="1"/>
          </p:nvPr>
        </p:nvSpPr>
        <p:spPr>
          <a:xfrm>
            <a:off x="457198" y="1193556"/>
            <a:ext cx="8229601" cy="4702277"/>
          </a:xfrm>
        </p:spPr>
        <p:txBody>
          <a:bodyPr/>
          <a:lstStyle/>
          <a:p>
            <a:pPr marL="457200" indent="-457200">
              <a:spcBef>
                <a:spcPts val="0"/>
              </a:spcBef>
              <a:buFont typeface="+mj-lt"/>
              <a:buAutoNum type="arabicPeriod" startAt="5"/>
            </a:pPr>
            <a:r>
              <a:rPr lang="en-IE" sz="2400" b="1" dirty="0" smtClean="0">
                <a:solidFill>
                  <a:srgbClr val="C00000"/>
                </a:solidFill>
                <a:latin typeface="+mn-lt"/>
              </a:rPr>
              <a:t>Implement</a:t>
            </a:r>
            <a:endParaRPr lang="en-IE" sz="2400" b="1" dirty="0">
              <a:solidFill>
                <a:srgbClr val="C00000"/>
              </a:solidFill>
              <a:latin typeface="+mn-lt"/>
            </a:endParaRPr>
          </a:p>
          <a:p>
            <a:pPr lvl="1">
              <a:spcBef>
                <a:spcPts val="0"/>
              </a:spcBef>
            </a:pPr>
            <a:endParaRPr lang="en-IE" sz="1800" dirty="0" smtClean="0"/>
          </a:p>
          <a:p>
            <a:pPr lvl="1">
              <a:spcBef>
                <a:spcPts val="0"/>
              </a:spcBef>
            </a:pPr>
            <a:r>
              <a:rPr lang="en-IE" sz="1800" dirty="0" smtClean="0"/>
              <a:t>Producing Deliverables</a:t>
            </a:r>
            <a:endParaRPr lang="en-IE" sz="1800" dirty="0"/>
          </a:p>
          <a:p>
            <a:pPr lvl="1">
              <a:spcBef>
                <a:spcPts val="0"/>
              </a:spcBef>
            </a:pPr>
            <a:endParaRPr lang="en-IE" sz="1800" dirty="0" smtClean="0"/>
          </a:p>
          <a:p>
            <a:pPr lvl="1">
              <a:spcBef>
                <a:spcPts val="0"/>
              </a:spcBef>
            </a:pPr>
            <a:r>
              <a:rPr lang="en-IE" sz="1800" dirty="0" smtClean="0"/>
              <a:t>Testing </a:t>
            </a:r>
            <a:r>
              <a:rPr lang="en-IE" sz="1800" dirty="0"/>
              <a:t>(if </a:t>
            </a:r>
            <a:r>
              <a:rPr lang="en-IE" sz="1800" dirty="0" smtClean="0"/>
              <a:t>required</a:t>
            </a:r>
            <a:r>
              <a:rPr lang="en-IE" sz="1800" dirty="0"/>
              <a:t>)</a:t>
            </a:r>
          </a:p>
          <a:p>
            <a:pPr lvl="1">
              <a:spcBef>
                <a:spcPts val="0"/>
              </a:spcBef>
            </a:pPr>
            <a:endParaRPr lang="en-IE" sz="1800" dirty="0" smtClean="0"/>
          </a:p>
          <a:p>
            <a:pPr lvl="1">
              <a:spcBef>
                <a:spcPts val="0"/>
              </a:spcBef>
            </a:pPr>
            <a:r>
              <a:rPr lang="en-IE" sz="1800" dirty="0" smtClean="0"/>
              <a:t>Managing Change Requests</a:t>
            </a:r>
          </a:p>
          <a:p>
            <a:pPr lvl="1">
              <a:spcBef>
                <a:spcPts val="0"/>
              </a:spcBef>
            </a:pPr>
            <a:endParaRPr lang="en-IE" sz="1800" dirty="0" smtClean="0"/>
          </a:p>
          <a:p>
            <a:pPr lvl="1">
              <a:spcBef>
                <a:spcPts val="0"/>
              </a:spcBef>
            </a:pPr>
            <a:r>
              <a:rPr lang="en-IE" sz="1800" dirty="0" smtClean="0"/>
              <a:t>Training</a:t>
            </a:r>
            <a:endParaRPr lang="en-IE" sz="1800" dirty="0"/>
          </a:p>
          <a:p>
            <a:pPr lvl="3">
              <a:spcBef>
                <a:spcPts val="0"/>
              </a:spcBef>
              <a:buFont typeface="Wingdings" panose="05000000000000000000" pitchFamily="2" charset="2"/>
              <a:buChar char="Ø"/>
            </a:pPr>
            <a:endParaRPr lang="en-IE"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3">
              <a:spcBef>
                <a:spcPts val="0"/>
              </a:spcBef>
              <a:buFont typeface="Wingdings" panose="05000000000000000000" pitchFamily="2" charset="2"/>
              <a:buChar char="Ø"/>
            </a:pPr>
            <a:endParaRPr lang="en-IE"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81894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Producing Deliverables</a:t>
            </a:r>
            <a:endParaRPr lang="en-IE" dirty="0"/>
          </a:p>
        </p:txBody>
      </p:sp>
      <p:sp>
        <p:nvSpPr>
          <p:cNvPr id="3" name="Content Placeholder 2"/>
          <p:cNvSpPr>
            <a:spLocks noGrp="1"/>
          </p:cNvSpPr>
          <p:nvPr>
            <p:ph idx="1"/>
          </p:nvPr>
        </p:nvSpPr>
        <p:spPr/>
        <p:txBody>
          <a:bodyPr/>
          <a:lstStyle/>
          <a:p>
            <a:r>
              <a:rPr lang="en-IE" dirty="0" smtClean="0"/>
              <a:t>The deliverables from the Project Plan are produced in this phase</a:t>
            </a:r>
          </a:p>
          <a:p>
            <a:endParaRPr lang="en-IE" dirty="0" smtClean="0"/>
          </a:p>
          <a:p>
            <a:r>
              <a:rPr lang="en-IE" dirty="0" smtClean="0"/>
              <a:t>PM must monitor the progress of the project team throughout</a:t>
            </a:r>
            <a:endParaRPr lang="en-I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907" y="3007839"/>
            <a:ext cx="4052887" cy="269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721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Testing (if required)</a:t>
            </a:r>
            <a:endParaRPr lang="en-IE" dirty="0"/>
          </a:p>
        </p:txBody>
      </p:sp>
      <p:sp>
        <p:nvSpPr>
          <p:cNvPr id="3" name="Content Placeholder 2"/>
          <p:cNvSpPr>
            <a:spLocks noGrp="1"/>
          </p:cNvSpPr>
          <p:nvPr>
            <p:ph idx="1"/>
          </p:nvPr>
        </p:nvSpPr>
        <p:spPr/>
        <p:txBody>
          <a:bodyPr/>
          <a:lstStyle/>
          <a:p>
            <a:r>
              <a:rPr lang="en-IE" dirty="0"/>
              <a:t>If the project involves any kind of technology enhancement there will be some testing involved. Often people have never been involved in testing despite using a system in their day-to-day jobs however Testing is a very specific activity that requires specific documents to execute</a:t>
            </a:r>
            <a:r>
              <a:rPr lang="en-IE" dirty="0" smtClean="0"/>
              <a:t>.</a:t>
            </a:r>
          </a:p>
          <a:p>
            <a:endParaRPr lang="en-IE" dirty="0"/>
          </a:p>
          <a:p>
            <a:r>
              <a:rPr lang="en-IE" dirty="0"/>
              <a:t>A test Plan should be created to outline all necessary testing &amp; test scripts are then created to assist the testers to document the outcomes of their testing.</a:t>
            </a:r>
          </a:p>
          <a:p>
            <a:endParaRPr lang="en-IE" dirty="0"/>
          </a:p>
        </p:txBody>
      </p:sp>
    </p:spTree>
    <p:extLst>
      <p:ext uri="{BB962C8B-B14F-4D97-AF65-F5344CB8AC3E}">
        <p14:creationId xmlns:p14="http://schemas.microsoft.com/office/powerpoint/2010/main" val="1264674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Managing Change Requests</a:t>
            </a:r>
            <a:endParaRPr lang="en-IE" dirty="0"/>
          </a:p>
        </p:txBody>
      </p:sp>
      <p:sp>
        <p:nvSpPr>
          <p:cNvPr id="3" name="Content Placeholder 2"/>
          <p:cNvSpPr>
            <a:spLocks noGrp="1"/>
          </p:cNvSpPr>
          <p:nvPr>
            <p:ph idx="1"/>
          </p:nvPr>
        </p:nvSpPr>
        <p:spPr/>
        <p:txBody>
          <a:bodyPr/>
          <a:lstStyle/>
          <a:p>
            <a:r>
              <a:rPr lang="en-IE" dirty="0" smtClean="0"/>
              <a:t>It always happens!</a:t>
            </a:r>
          </a:p>
          <a:p>
            <a:endParaRPr lang="en-IE" dirty="0" smtClean="0"/>
          </a:p>
          <a:p>
            <a:r>
              <a:rPr lang="en-IE" dirty="0" smtClean="0"/>
              <a:t>Follow a set change request process </a:t>
            </a:r>
          </a:p>
          <a:p>
            <a:endParaRPr lang="en-IE" dirty="0" smtClean="0"/>
          </a:p>
          <a:p>
            <a:r>
              <a:rPr lang="en-IE" dirty="0" smtClean="0"/>
              <a:t>Key challenge for a Project Manager</a:t>
            </a:r>
            <a:endParaRPr lang="en-I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403" y="3480179"/>
            <a:ext cx="2858656" cy="194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598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725" y="3388055"/>
            <a:ext cx="3298421" cy="231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IE" dirty="0" smtClean="0"/>
              <a:t>Training</a:t>
            </a:r>
            <a:endParaRPr lang="en-IE" dirty="0"/>
          </a:p>
        </p:txBody>
      </p:sp>
      <p:sp>
        <p:nvSpPr>
          <p:cNvPr id="3" name="Content Placeholder 2"/>
          <p:cNvSpPr>
            <a:spLocks noGrp="1"/>
          </p:cNvSpPr>
          <p:nvPr>
            <p:ph idx="1"/>
          </p:nvPr>
        </p:nvSpPr>
        <p:spPr/>
        <p:txBody>
          <a:bodyPr/>
          <a:lstStyle/>
          <a:p>
            <a:r>
              <a:rPr lang="en-IE" dirty="0"/>
              <a:t>Training takes place in the Implementation phase to prepare staff for the changes appropriately.</a:t>
            </a:r>
          </a:p>
          <a:p>
            <a:r>
              <a:rPr lang="en-IE" dirty="0"/>
              <a:t>The PM must identify the Training Needs of the Project &amp; create a Training Plan to ensure all Training is properly documented</a:t>
            </a:r>
            <a:r>
              <a:rPr lang="en-IE" dirty="0" smtClean="0"/>
              <a:t>.</a:t>
            </a:r>
          </a:p>
          <a:p>
            <a:endParaRPr lang="en-IE" dirty="0"/>
          </a:p>
          <a:p>
            <a:r>
              <a:rPr lang="en-IE" dirty="0" smtClean="0"/>
              <a:t>Staff training is essentially about organisational readiness</a:t>
            </a:r>
            <a:endParaRPr lang="en-IE" dirty="0"/>
          </a:p>
        </p:txBody>
      </p:sp>
    </p:spTree>
    <p:extLst>
      <p:ext uri="{BB962C8B-B14F-4D97-AF65-F5344CB8AC3E}">
        <p14:creationId xmlns:p14="http://schemas.microsoft.com/office/powerpoint/2010/main" val="1293280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Outputs from Implement Stage</a:t>
            </a:r>
            <a:endParaRPr lang="en-IE" dirty="0"/>
          </a:p>
        </p:txBody>
      </p:sp>
      <p:sp>
        <p:nvSpPr>
          <p:cNvPr id="3" name="Content Placeholder 2"/>
          <p:cNvSpPr>
            <a:spLocks noGrp="1"/>
          </p:cNvSpPr>
          <p:nvPr>
            <p:ph idx="1"/>
          </p:nvPr>
        </p:nvSpPr>
        <p:spPr>
          <a:xfrm>
            <a:off x="-1589964" y="1434698"/>
            <a:ext cx="8229600" cy="4525963"/>
          </a:xfrm>
        </p:spPr>
        <p:txBody>
          <a:bodyPr/>
          <a:lstStyle/>
          <a:p>
            <a:pPr lvl="4">
              <a:spcBef>
                <a:spcPts val="0"/>
              </a:spcBef>
              <a:spcAft>
                <a:spcPts val="600"/>
              </a:spcAft>
              <a:buFont typeface="Wingdings" panose="05000000000000000000" pitchFamily="2" charset="2"/>
              <a:buChar char="ü"/>
            </a:pP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Deliverables</a:t>
            </a:r>
          </a:p>
          <a:p>
            <a:pPr lvl="4">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test </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plan/ scripts </a:t>
            </a:r>
          </a:p>
          <a:p>
            <a:pPr lvl="4">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change </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requests</a:t>
            </a:r>
          </a:p>
          <a:p>
            <a:pPr lvl="4">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TRAINING </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DOCUMENTATION</a:t>
            </a:r>
          </a:p>
          <a:p>
            <a:endParaRPr lang="en-IE" dirty="0"/>
          </a:p>
        </p:txBody>
      </p:sp>
    </p:spTree>
    <p:extLst>
      <p:ext uri="{BB962C8B-B14F-4D97-AF65-F5344CB8AC3E}">
        <p14:creationId xmlns:p14="http://schemas.microsoft.com/office/powerpoint/2010/main" val="3814709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398"/>
          </a:xfrm>
        </p:spPr>
        <p:txBody>
          <a:bodyPr/>
          <a:lstStyle/>
          <a:p>
            <a:r>
              <a:rPr lang="en-IE" sz="2800" dirty="0" smtClean="0"/>
              <a:t>Module 3</a:t>
            </a:r>
            <a:r>
              <a:rPr lang="en-IE" dirty="0" smtClean="0"/>
              <a:t/>
            </a:r>
            <a:br>
              <a:rPr lang="en-IE" dirty="0" smtClean="0"/>
            </a:br>
            <a:r>
              <a:rPr lang="en-IE" sz="2400" dirty="0" smtClean="0"/>
              <a:t>The Project Lifecycle Stages</a:t>
            </a:r>
            <a:endParaRPr lang="en-IE" dirty="0"/>
          </a:p>
        </p:txBody>
      </p:sp>
      <p:sp>
        <p:nvSpPr>
          <p:cNvPr id="3" name="Content Placeholder 2"/>
          <p:cNvSpPr>
            <a:spLocks noGrp="1"/>
          </p:cNvSpPr>
          <p:nvPr>
            <p:ph idx="1"/>
          </p:nvPr>
        </p:nvSpPr>
        <p:spPr>
          <a:xfrm>
            <a:off x="457200" y="1261796"/>
            <a:ext cx="8229600" cy="4565797"/>
          </a:xfrm>
        </p:spPr>
        <p:txBody>
          <a:bodyPr/>
          <a:lstStyle/>
          <a:p>
            <a:pPr marL="457200" indent="-457200">
              <a:spcBef>
                <a:spcPts val="0"/>
              </a:spcBef>
              <a:buFont typeface="+mj-lt"/>
              <a:buAutoNum type="arabicPeriod" startAt="6"/>
            </a:pPr>
            <a:r>
              <a:rPr lang="en-IE" sz="2400" dirty="0">
                <a:latin typeface="+mn-lt"/>
              </a:rPr>
              <a:t>Closedown</a:t>
            </a:r>
          </a:p>
          <a:p>
            <a:pPr marL="741600" lvl="1" indent="-284400">
              <a:spcBef>
                <a:spcPts val="0"/>
              </a:spcBef>
            </a:pPr>
            <a:endParaRPr lang="en-IE" sz="1800" dirty="0" smtClean="0"/>
          </a:p>
          <a:p>
            <a:pPr marL="741600" lvl="1" indent="-284400">
              <a:spcBef>
                <a:spcPts val="0"/>
              </a:spcBef>
            </a:pPr>
            <a:r>
              <a:rPr lang="en-IE" sz="1800" dirty="0" smtClean="0"/>
              <a:t>Project </a:t>
            </a:r>
            <a:r>
              <a:rPr lang="en-IE" sz="1800" dirty="0"/>
              <a:t>Closedown</a:t>
            </a:r>
          </a:p>
          <a:p>
            <a:pPr marL="741600" lvl="1" indent="-284400">
              <a:spcBef>
                <a:spcPts val="0"/>
              </a:spcBef>
            </a:pPr>
            <a:endParaRPr lang="en-IE" sz="1800" dirty="0" smtClean="0"/>
          </a:p>
          <a:p>
            <a:pPr marL="741600" lvl="1" indent="-284400">
              <a:spcBef>
                <a:spcPts val="0"/>
              </a:spcBef>
            </a:pPr>
            <a:r>
              <a:rPr lang="en-IE" sz="1800" dirty="0" smtClean="0"/>
              <a:t>BAU </a:t>
            </a:r>
            <a:r>
              <a:rPr lang="en-IE" sz="1800" dirty="0"/>
              <a:t>Transition</a:t>
            </a:r>
          </a:p>
          <a:p>
            <a:pPr marL="741600" lvl="1" indent="-284400">
              <a:spcBef>
                <a:spcPts val="0"/>
              </a:spcBef>
            </a:pPr>
            <a:endParaRPr lang="en-IE" sz="1800" dirty="0" smtClean="0"/>
          </a:p>
          <a:p>
            <a:pPr marL="741600" lvl="1" indent="-284400">
              <a:spcBef>
                <a:spcPts val="0"/>
              </a:spcBef>
            </a:pPr>
            <a:r>
              <a:rPr lang="en-IE" sz="1800" dirty="0" smtClean="0"/>
              <a:t>Measure </a:t>
            </a:r>
            <a:r>
              <a:rPr lang="en-IE" sz="1800" dirty="0"/>
              <a:t>Benefits</a:t>
            </a:r>
          </a:p>
          <a:p>
            <a:pPr lvl="3" indent="-285750">
              <a:spcBef>
                <a:spcPts val="0"/>
              </a:spcBef>
              <a:spcAft>
                <a:spcPts val="600"/>
              </a:spcAft>
              <a:buFont typeface="Wingdings" panose="05000000000000000000" pitchFamily="2" charset="2"/>
              <a:buChar char="Ø"/>
            </a:pPr>
            <a:endParaRPr lang="en-IE"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457200" indent="-457200">
              <a:spcBef>
                <a:spcPts val="0"/>
              </a:spcBef>
              <a:buFont typeface="+mj-lt"/>
              <a:buAutoNum type="arabicPeriod" startAt="6"/>
            </a:pPr>
            <a:endParaRPr lang="en-IE" sz="2400" dirty="0" smtClean="0">
              <a:latin typeface="+mn-lt"/>
            </a:endParaRPr>
          </a:p>
        </p:txBody>
      </p:sp>
    </p:spTree>
    <p:extLst>
      <p:ext uri="{BB962C8B-B14F-4D97-AF65-F5344CB8AC3E}">
        <p14:creationId xmlns:p14="http://schemas.microsoft.com/office/powerpoint/2010/main" val="4120018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Project Closedown/BAU Transition</a:t>
            </a:r>
            <a:endParaRPr lang="en-IE" dirty="0"/>
          </a:p>
        </p:txBody>
      </p:sp>
      <p:sp>
        <p:nvSpPr>
          <p:cNvPr id="3" name="Content Placeholder 2"/>
          <p:cNvSpPr>
            <a:spLocks noGrp="1"/>
          </p:cNvSpPr>
          <p:nvPr>
            <p:ph idx="1"/>
          </p:nvPr>
        </p:nvSpPr>
        <p:spPr/>
        <p:txBody>
          <a:bodyPr/>
          <a:lstStyle/>
          <a:p>
            <a:r>
              <a:rPr lang="en-IE" dirty="0" smtClean="0"/>
              <a:t>Tie up loose ends by producing a report that highlights the status of each deliverable at that time</a:t>
            </a:r>
          </a:p>
          <a:p>
            <a:endParaRPr lang="en-IE" dirty="0" smtClean="0"/>
          </a:p>
          <a:p>
            <a:r>
              <a:rPr lang="en-IE" dirty="0" smtClean="0"/>
              <a:t>May also include suggestions for future work</a:t>
            </a:r>
          </a:p>
          <a:p>
            <a:endParaRPr lang="en-IE" dirty="0" smtClean="0"/>
          </a:p>
          <a:p>
            <a:r>
              <a:rPr lang="en-IE" dirty="0" smtClean="0"/>
              <a:t>Think carefully about how to handover to the business – highlight outstanding tasks with associated owners</a:t>
            </a:r>
            <a:endParaRPr lang="en-IE"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6" y="3844934"/>
            <a:ext cx="2920124" cy="194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53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Measure Benefits/Lessons Learnt</a:t>
            </a:r>
            <a:endParaRPr lang="en-IE" dirty="0"/>
          </a:p>
        </p:txBody>
      </p:sp>
      <p:sp>
        <p:nvSpPr>
          <p:cNvPr id="3" name="Content Placeholder 2"/>
          <p:cNvSpPr>
            <a:spLocks noGrp="1"/>
          </p:cNvSpPr>
          <p:nvPr>
            <p:ph idx="1"/>
          </p:nvPr>
        </p:nvSpPr>
        <p:spPr/>
        <p:txBody>
          <a:bodyPr/>
          <a:lstStyle/>
          <a:p>
            <a:r>
              <a:rPr lang="en-IE" dirty="0" smtClean="0"/>
              <a:t>Some PMs choose to produce a separate Benefits Realisation Report</a:t>
            </a:r>
          </a:p>
          <a:p>
            <a:endParaRPr lang="en-IE" dirty="0" smtClean="0"/>
          </a:p>
          <a:p>
            <a:r>
              <a:rPr lang="en-IE" dirty="0" smtClean="0"/>
              <a:t>Build in organisational learning by producing a Lessons Learnt document – this should focus on outcomes achieved and what value was added</a:t>
            </a:r>
            <a:endParaRPr lang="en-IE" dirty="0"/>
          </a:p>
        </p:txBody>
      </p:sp>
    </p:spTree>
    <p:extLst>
      <p:ext uri="{BB962C8B-B14F-4D97-AF65-F5344CB8AC3E}">
        <p14:creationId xmlns:p14="http://schemas.microsoft.com/office/powerpoint/2010/main" val="307432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398"/>
          </a:xfrm>
          <a:solidFill>
            <a:schemeClr val="bg1">
              <a:lumMod val="75000"/>
            </a:schemeClr>
          </a:solidFill>
        </p:spPr>
        <p:txBody>
          <a:bodyPr/>
          <a:lstStyle/>
          <a:p>
            <a:r>
              <a:rPr lang="en-IE" sz="2800" dirty="0" smtClean="0"/>
              <a:t>Module 1</a:t>
            </a:r>
            <a:r>
              <a:rPr lang="en-IE" dirty="0" smtClean="0"/>
              <a:t/>
            </a:r>
            <a:br>
              <a:rPr lang="en-IE" dirty="0" smtClean="0"/>
            </a:br>
            <a:r>
              <a:rPr lang="en-IE" sz="2400" dirty="0" smtClean="0"/>
              <a:t>The Project Lifecycle Overview</a:t>
            </a:r>
            <a:endParaRPr lang="en-IE" dirty="0"/>
          </a:p>
        </p:txBody>
      </p:sp>
      <p:graphicFrame>
        <p:nvGraphicFramePr>
          <p:cNvPr id="4" name="Diagram 3"/>
          <p:cNvGraphicFramePr/>
          <p:nvPr>
            <p:extLst>
              <p:ext uri="{D42A27DB-BD31-4B8C-83A1-F6EECF244321}">
                <p14:modId xmlns:p14="http://schemas.microsoft.com/office/powerpoint/2010/main" val="1249729840"/>
              </p:ext>
            </p:extLst>
          </p:nvPr>
        </p:nvGraphicFramePr>
        <p:xfrm>
          <a:off x="518610" y="1433015"/>
          <a:ext cx="7656399" cy="438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maevefallon\AppData\Local\Microsoft\Windows\Temporary Internet Files\Content.IE5\YOHLFAQL\MC90043621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1047" y="2778826"/>
            <a:ext cx="1336309" cy="156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78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Outputs from Closedown Phase</a:t>
            </a:r>
            <a:endParaRPr lang="en-IE" dirty="0"/>
          </a:p>
        </p:txBody>
      </p:sp>
      <p:sp>
        <p:nvSpPr>
          <p:cNvPr id="3" name="Content Placeholder 2"/>
          <p:cNvSpPr>
            <a:spLocks noGrp="1"/>
          </p:cNvSpPr>
          <p:nvPr>
            <p:ph idx="1"/>
          </p:nvPr>
        </p:nvSpPr>
        <p:spPr>
          <a:xfrm>
            <a:off x="-1235123" y="1417638"/>
            <a:ext cx="8229600" cy="4525963"/>
          </a:xfrm>
        </p:spPr>
        <p:txBody>
          <a:bodyPr/>
          <a:lstStyle/>
          <a:p>
            <a:pPr lvl="4" indent="-285750">
              <a:spcBef>
                <a:spcPts val="0"/>
              </a:spcBef>
              <a:spcAft>
                <a:spcPts val="600"/>
              </a:spcAft>
              <a:buFont typeface="Wingdings" panose="05000000000000000000" pitchFamily="2" charset="2"/>
              <a:buChar char="ü"/>
            </a:pP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transition plan</a:t>
            </a:r>
          </a:p>
          <a:p>
            <a:pPr lvl="4" indent="-285750">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indent="-285750">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closedown </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report</a:t>
            </a:r>
          </a:p>
          <a:p>
            <a:pPr lvl="4" indent="-285750">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indent="-285750">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Benefits </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realisation</a:t>
            </a:r>
          </a:p>
          <a:p>
            <a:pPr lvl="4" indent="-285750">
              <a:spcBef>
                <a:spcPts val="0"/>
              </a:spcBef>
              <a:spcAft>
                <a:spcPts val="600"/>
              </a:spcAft>
              <a:buFont typeface="Wingdings" panose="05000000000000000000" pitchFamily="2" charset="2"/>
              <a:buChar char="ü"/>
            </a:pP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indent="-285750">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lessons </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learnt</a:t>
            </a:r>
            <a:endParaRPr lang="en-IE" sz="1800" dirty="0"/>
          </a:p>
          <a:p>
            <a:endParaRPr lang="en-IE" dirty="0"/>
          </a:p>
        </p:txBody>
      </p:sp>
    </p:spTree>
    <p:extLst>
      <p:ext uri="{BB962C8B-B14F-4D97-AF65-F5344CB8AC3E}">
        <p14:creationId xmlns:p14="http://schemas.microsoft.com/office/powerpoint/2010/main" val="591821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398"/>
          </a:xfrm>
        </p:spPr>
        <p:txBody>
          <a:bodyPr/>
          <a:lstStyle/>
          <a:p>
            <a:r>
              <a:rPr lang="en-IE" sz="2800" dirty="0" smtClean="0"/>
              <a:t>Module 3</a:t>
            </a:r>
            <a:r>
              <a:rPr lang="en-IE" dirty="0" smtClean="0"/>
              <a:t/>
            </a:r>
            <a:br>
              <a:rPr lang="en-IE" dirty="0" smtClean="0"/>
            </a:br>
            <a:r>
              <a:rPr lang="en-IE" sz="2400" dirty="0" smtClean="0"/>
              <a:t>The Project Lifecycle Stages</a:t>
            </a:r>
            <a:endParaRPr lang="en-IE" dirty="0"/>
          </a:p>
        </p:txBody>
      </p:sp>
      <p:sp>
        <p:nvSpPr>
          <p:cNvPr id="3" name="Content Placeholder 2"/>
          <p:cNvSpPr>
            <a:spLocks noGrp="1"/>
          </p:cNvSpPr>
          <p:nvPr>
            <p:ph idx="1"/>
          </p:nvPr>
        </p:nvSpPr>
        <p:spPr>
          <a:xfrm>
            <a:off x="457200" y="1261796"/>
            <a:ext cx="8229600" cy="4565797"/>
          </a:xfrm>
        </p:spPr>
        <p:txBody>
          <a:bodyPr/>
          <a:lstStyle/>
          <a:p>
            <a:pPr marL="457200" indent="-457200">
              <a:spcBef>
                <a:spcPts val="0"/>
              </a:spcBef>
              <a:buFont typeface="+mj-lt"/>
              <a:buAutoNum type="arabicPeriod" startAt="7"/>
            </a:pPr>
            <a:r>
              <a:rPr lang="en-IE" sz="2400" dirty="0" smtClean="0">
                <a:latin typeface="+mn-lt"/>
              </a:rPr>
              <a:t>Post Implementation Review</a:t>
            </a:r>
          </a:p>
          <a:p>
            <a:pPr lvl="1">
              <a:spcBef>
                <a:spcPts val="0"/>
              </a:spcBef>
            </a:pPr>
            <a:r>
              <a:rPr lang="en-IE" sz="1800" dirty="0" smtClean="0"/>
              <a:t>Monitor Changes Implemented for a period of time</a:t>
            </a:r>
          </a:p>
          <a:p>
            <a:pPr lvl="1">
              <a:spcBef>
                <a:spcPts val="0"/>
              </a:spcBef>
            </a:pPr>
            <a:r>
              <a:rPr lang="en-IE" sz="1800" dirty="0" smtClean="0"/>
              <a:t>Collate feedback from those involved</a:t>
            </a:r>
          </a:p>
          <a:p>
            <a:pPr lvl="1">
              <a:spcBef>
                <a:spcPts val="0"/>
              </a:spcBef>
            </a:pPr>
            <a:r>
              <a:rPr lang="en-IE" sz="1800" dirty="0" smtClean="0"/>
              <a:t>Assess if changes are still fit-for-purpose</a:t>
            </a:r>
          </a:p>
          <a:p>
            <a:pPr lvl="1">
              <a:spcBef>
                <a:spcPts val="0"/>
              </a:spcBef>
            </a:pPr>
            <a:r>
              <a:rPr lang="en-IE" sz="1800" dirty="0" smtClean="0"/>
              <a:t>Adjust process/ system as needed</a:t>
            </a:r>
          </a:p>
          <a:p>
            <a:pPr lvl="1">
              <a:spcBef>
                <a:spcPts val="0"/>
              </a:spcBef>
            </a:pPr>
            <a:r>
              <a:rPr lang="en-IE" sz="1800" dirty="0" smtClean="0"/>
              <a:t>Measure Benefits</a:t>
            </a:r>
          </a:p>
          <a:p>
            <a:pPr lvl="2">
              <a:spcBef>
                <a:spcPts val="0"/>
              </a:spcBef>
            </a:pPr>
            <a:endParaRPr lang="en-IE"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1371600" lvl="3" indent="0">
              <a:spcBef>
                <a:spcPts val="0"/>
              </a:spcBef>
              <a:spcAft>
                <a:spcPts val="600"/>
              </a:spcAft>
              <a:buNone/>
            </a:pPr>
            <a:r>
              <a:rPr lang="en-IE"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OUTPUTS </a:t>
            </a:r>
            <a:r>
              <a:rPr lang="en-IE"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IE"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Post Implementation review</a:t>
            </a: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lessons learnt </a:t>
            </a:r>
          </a:p>
          <a:p>
            <a:pPr lvl="4">
              <a:spcBef>
                <a:spcPts val="0"/>
              </a:spcBef>
              <a:spcAft>
                <a:spcPts val="600"/>
              </a:spcAft>
              <a:buFont typeface="Wingdings" panose="05000000000000000000" pitchFamily="2" charset="2"/>
              <a:buChar char="ü"/>
            </a:pPr>
            <a:r>
              <a:rPr lang="en-IE"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 project proposal</a:t>
            </a:r>
            <a:endParaRPr lang="en-IE" sz="1800" dirty="0"/>
          </a:p>
        </p:txBody>
      </p:sp>
      <p:sp>
        <p:nvSpPr>
          <p:cNvPr id="4" name="Bent-Up Arrow 3"/>
          <p:cNvSpPr/>
          <p:nvPr/>
        </p:nvSpPr>
        <p:spPr>
          <a:xfrm rot="5400000">
            <a:off x="1045031" y="2974773"/>
            <a:ext cx="575949" cy="67095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5" name="TextBox 4"/>
          <p:cNvSpPr txBox="1"/>
          <p:nvPr/>
        </p:nvSpPr>
        <p:spPr>
          <a:xfrm>
            <a:off x="5308979" y="2461485"/>
            <a:ext cx="3961124" cy="646331"/>
          </a:xfrm>
          <a:prstGeom prst="rect">
            <a:avLst/>
          </a:prstGeom>
          <a:noFill/>
        </p:spPr>
        <p:txBody>
          <a:bodyPr wrap="square" rtlCol="0">
            <a:spAutoFit/>
          </a:bodyPr>
          <a:lstStyle/>
          <a:p>
            <a:r>
              <a:rPr lang="en-IE" dirty="0" smtClean="0">
                <a:solidFill>
                  <a:srgbClr val="C00000"/>
                </a:solidFill>
              </a:rPr>
              <a:t>Haven’t broken this out; thought it was overkill . What do you think?</a:t>
            </a:r>
            <a:endParaRPr lang="en-IE" dirty="0">
              <a:solidFill>
                <a:srgbClr val="C00000"/>
              </a:solidFill>
            </a:endParaRPr>
          </a:p>
        </p:txBody>
      </p:sp>
    </p:spTree>
    <p:extLst>
      <p:ext uri="{BB962C8B-B14F-4D97-AF65-F5344CB8AC3E}">
        <p14:creationId xmlns:p14="http://schemas.microsoft.com/office/powerpoint/2010/main" val="1155156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r>
              <a:rPr lang="en-IE" sz="2800" dirty="0" smtClean="0"/>
              <a:t>Module 4</a:t>
            </a:r>
            <a:r>
              <a:rPr lang="en-IE" dirty="0" smtClean="0"/>
              <a:t/>
            </a:r>
            <a:br>
              <a:rPr lang="en-IE" dirty="0" smtClean="0"/>
            </a:br>
            <a:r>
              <a:rPr lang="en-IE" sz="2400" dirty="0" smtClean="0"/>
              <a:t>Core Project Management Activities</a:t>
            </a:r>
            <a:endParaRPr lang="en-IE" dirty="0"/>
          </a:p>
        </p:txBody>
      </p:sp>
      <p:sp>
        <p:nvSpPr>
          <p:cNvPr id="3" name="Content Placeholder 2"/>
          <p:cNvSpPr>
            <a:spLocks noGrp="1"/>
          </p:cNvSpPr>
          <p:nvPr>
            <p:ph idx="1"/>
          </p:nvPr>
        </p:nvSpPr>
        <p:spPr>
          <a:xfrm>
            <a:off x="457200" y="1255594"/>
            <a:ext cx="8229600" cy="4612943"/>
          </a:xfrm>
          <a:noFill/>
        </p:spPr>
        <p:txBody>
          <a:bodyPr/>
          <a:lstStyle/>
          <a:p>
            <a:pPr>
              <a:spcBef>
                <a:spcPts val="0"/>
              </a:spcBef>
            </a:pPr>
            <a:endParaRPr lang="en-IE" sz="2400" dirty="0" smtClean="0">
              <a:latin typeface="+mn-lt"/>
            </a:endParaRPr>
          </a:p>
          <a:p>
            <a:pPr>
              <a:spcBef>
                <a:spcPts val="0"/>
              </a:spcBef>
            </a:pPr>
            <a:r>
              <a:rPr lang="en-IE" sz="2400" dirty="0" smtClean="0">
                <a:latin typeface="+mn-lt"/>
              </a:rPr>
              <a:t>Scope Management</a:t>
            </a:r>
          </a:p>
          <a:p>
            <a:pPr>
              <a:spcBef>
                <a:spcPts val="0"/>
              </a:spcBef>
            </a:pPr>
            <a:endParaRPr lang="en-IE" sz="2400" dirty="0" smtClean="0">
              <a:latin typeface="+mn-lt"/>
            </a:endParaRPr>
          </a:p>
          <a:p>
            <a:pPr>
              <a:spcBef>
                <a:spcPts val="0"/>
              </a:spcBef>
            </a:pPr>
            <a:r>
              <a:rPr lang="en-IE" sz="2400" dirty="0" smtClean="0">
                <a:latin typeface="+mn-lt"/>
              </a:rPr>
              <a:t>Change </a:t>
            </a:r>
            <a:r>
              <a:rPr lang="en-IE" sz="2400" dirty="0">
                <a:latin typeface="+mn-lt"/>
              </a:rPr>
              <a:t>Management</a:t>
            </a:r>
          </a:p>
          <a:p>
            <a:pPr>
              <a:spcBef>
                <a:spcPts val="0"/>
              </a:spcBef>
            </a:pPr>
            <a:endParaRPr lang="en-IE" sz="2400" dirty="0" smtClean="0">
              <a:latin typeface="+mn-lt"/>
            </a:endParaRPr>
          </a:p>
          <a:p>
            <a:pPr>
              <a:spcBef>
                <a:spcPts val="0"/>
              </a:spcBef>
            </a:pPr>
            <a:r>
              <a:rPr lang="en-IE" sz="2400" dirty="0" smtClean="0">
                <a:latin typeface="+mn-lt"/>
              </a:rPr>
              <a:t>Budgeting</a:t>
            </a:r>
            <a:endParaRPr lang="en-IE" sz="2400" dirty="0">
              <a:latin typeface="+mn-lt"/>
            </a:endParaRPr>
          </a:p>
          <a:p>
            <a:pPr>
              <a:spcBef>
                <a:spcPts val="0"/>
              </a:spcBef>
            </a:pPr>
            <a:endParaRPr lang="en-IE" sz="2400" dirty="0" smtClean="0">
              <a:latin typeface="+mn-lt"/>
            </a:endParaRPr>
          </a:p>
          <a:p>
            <a:pPr>
              <a:spcBef>
                <a:spcPts val="0"/>
              </a:spcBef>
            </a:pPr>
            <a:r>
              <a:rPr lang="en-IE" sz="2400" dirty="0" smtClean="0">
                <a:latin typeface="+mn-lt"/>
              </a:rPr>
              <a:t>RAID Management</a:t>
            </a:r>
          </a:p>
          <a:p>
            <a:pPr>
              <a:spcBef>
                <a:spcPts val="0"/>
              </a:spcBef>
            </a:pPr>
            <a:endParaRPr lang="en-IE" sz="2400" dirty="0" smtClean="0">
              <a:latin typeface="+mn-lt"/>
            </a:endParaRPr>
          </a:p>
          <a:p>
            <a:pPr>
              <a:spcBef>
                <a:spcPts val="0"/>
              </a:spcBef>
            </a:pPr>
            <a:r>
              <a:rPr lang="en-IE" sz="2400" dirty="0" smtClean="0">
                <a:latin typeface="+mn-lt"/>
              </a:rPr>
              <a:t>Status Meeting &amp; Reporting</a:t>
            </a:r>
          </a:p>
          <a:p>
            <a:pPr>
              <a:spcBef>
                <a:spcPts val="0"/>
              </a:spcBef>
            </a:pPr>
            <a:endParaRPr lang="en-IE" sz="2400" dirty="0">
              <a:latin typeface="+mn-lt"/>
            </a:endParaRPr>
          </a:p>
          <a:p>
            <a:pPr>
              <a:spcBef>
                <a:spcPts val="0"/>
              </a:spcBef>
            </a:pPr>
            <a:endParaRPr lang="en-IE" sz="2400" dirty="0" smtClean="0">
              <a:latin typeface="+mn-lt"/>
            </a:endParaRPr>
          </a:p>
        </p:txBody>
      </p:sp>
    </p:spTree>
    <p:extLst>
      <p:ext uri="{BB962C8B-B14F-4D97-AF65-F5344CB8AC3E}">
        <p14:creationId xmlns:p14="http://schemas.microsoft.com/office/powerpoint/2010/main" val="1097875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Module 4</a:t>
            </a:r>
            <a:r>
              <a:rPr lang="en-IE" dirty="0" smtClean="0"/>
              <a:t/>
            </a:r>
            <a:br>
              <a:rPr lang="en-IE" dirty="0" smtClean="0"/>
            </a:br>
            <a:r>
              <a:rPr lang="en-IE" sz="2400" dirty="0"/>
              <a:t>Core Project Management Activities</a:t>
            </a:r>
            <a:endParaRPr lang="en-IE" dirty="0"/>
          </a:p>
        </p:txBody>
      </p:sp>
      <p:sp>
        <p:nvSpPr>
          <p:cNvPr id="3" name="Content Placeholder 2"/>
          <p:cNvSpPr>
            <a:spLocks noGrp="1"/>
          </p:cNvSpPr>
          <p:nvPr>
            <p:ph idx="1"/>
          </p:nvPr>
        </p:nvSpPr>
        <p:spPr>
          <a:xfrm>
            <a:off x="457200" y="1255594"/>
            <a:ext cx="8229600" cy="4612943"/>
          </a:xfrm>
        </p:spPr>
        <p:txBody>
          <a:bodyPr/>
          <a:lstStyle/>
          <a:p>
            <a:pPr>
              <a:spcBef>
                <a:spcPts val="0"/>
              </a:spcBef>
            </a:pPr>
            <a:endParaRPr lang="en-IE" sz="2400" dirty="0" smtClean="0">
              <a:latin typeface="+mn-lt"/>
            </a:endParaRPr>
          </a:p>
          <a:p>
            <a:pPr>
              <a:spcBef>
                <a:spcPts val="0"/>
              </a:spcBef>
            </a:pPr>
            <a:r>
              <a:rPr lang="en-IE" sz="2400" dirty="0" smtClean="0">
                <a:latin typeface="+mn-lt"/>
              </a:rPr>
              <a:t>Scope Management</a:t>
            </a:r>
          </a:p>
          <a:p>
            <a:pPr lvl="1">
              <a:spcBef>
                <a:spcPts val="0"/>
              </a:spcBef>
            </a:pPr>
            <a:r>
              <a:rPr lang="en-IE" sz="1800" dirty="0" smtClean="0"/>
              <a:t>Scope Identification</a:t>
            </a:r>
          </a:p>
          <a:p>
            <a:pPr lvl="1">
              <a:spcBef>
                <a:spcPts val="0"/>
              </a:spcBef>
            </a:pPr>
            <a:r>
              <a:rPr lang="en-IE" sz="1800" dirty="0" smtClean="0"/>
              <a:t>Scope Creep</a:t>
            </a:r>
          </a:p>
          <a:p>
            <a:pPr lvl="1">
              <a:spcBef>
                <a:spcPts val="0"/>
              </a:spcBef>
            </a:pPr>
            <a:r>
              <a:rPr lang="en-IE" sz="1800" dirty="0" smtClean="0"/>
              <a:t>Scope Management</a:t>
            </a:r>
          </a:p>
          <a:p>
            <a:pPr marL="457200" lvl="1" indent="0">
              <a:spcBef>
                <a:spcPts val="0"/>
              </a:spcBef>
              <a:buNone/>
            </a:pPr>
            <a:endParaRPr lang="en-IE" sz="1800" dirty="0" smtClean="0"/>
          </a:p>
          <a:p>
            <a:pPr>
              <a:spcBef>
                <a:spcPts val="0"/>
              </a:spcBef>
            </a:pPr>
            <a:r>
              <a:rPr lang="en-IE" sz="2400" dirty="0">
                <a:latin typeface="+mn-lt"/>
              </a:rPr>
              <a:t>Change Management</a:t>
            </a:r>
          </a:p>
          <a:p>
            <a:pPr lvl="1">
              <a:spcBef>
                <a:spcPts val="0"/>
              </a:spcBef>
            </a:pPr>
            <a:r>
              <a:rPr lang="en-IE" sz="1800" dirty="0" smtClean="0"/>
              <a:t>Purpose</a:t>
            </a:r>
            <a:endParaRPr lang="en-IE" sz="1800" dirty="0"/>
          </a:p>
          <a:p>
            <a:pPr lvl="1">
              <a:spcBef>
                <a:spcPts val="0"/>
              </a:spcBef>
            </a:pPr>
            <a:r>
              <a:rPr lang="en-IE" sz="1800" dirty="0" smtClean="0"/>
              <a:t>Process</a:t>
            </a:r>
            <a:endParaRPr lang="en-IE" sz="1800" dirty="0"/>
          </a:p>
          <a:p>
            <a:pPr lvl="1">
              <a:spcBef>
                <a:spcPts val="0"/>
              </a:spcBef>
            </a:pPr>
            <a:endParaRPr lang="en-IE" sz="1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314" y="3775883"/>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426" y="1231200"/>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130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972" y="2906279"/>
            <a:ext cx="3731028" cy="279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IE" sz="2800" dirty="0" smtClean="0"/>
              <a:t>Module 4</a:t>
            </a:r>
            <a:r>
              <a:rPr lang="en-IE" dirty="0" smtClean="0"/>
              <a:t/>
            </a:r>
            <a:br>
              <a:rPr lang="en-IE" dirty="0" smtClean="0"/>
            </a:br>
            <a:r>
              <a:rPr lang="en-IE" sz="2400" dirty="0"/>
              <a:t>Core Project Management </a:t>
            </a:r>
            <a:r>
              <a:rPr lang="en-IE" sz="2400" dirty="0" smtClean="0"/>
              <a:t>Activities </a:t>
            </a:r>
            <a:r>
              <a:rPr lang="en-IE" sz="1800" dirty="0" smtClean="0"/>
              <a:t>Continued</a:t>
            </a:r>
            <a:endParaRPr lang="en-IE" dirty="0"/>
          </a:p>
        </p:txBody>
      </p:sp>
      <p:sp>
        <p:nvSpPr>
          <p:cNvPr id="3" name="Content Placeholder 2"/>
          <p:cNvSpPr>
            <a:spLocks noGrp="1"/>
          </p:cNvSpPr>
          <p:nvPr>
            <p:ph idx="1"/>
          </p:nvPr>
        </p:nvSpPr>
        <p:spPr>
          <a:xfrm>
            <a:off x="457200" y="1255594"/>
            <a:ext cx="8229600" cy="4612943"/>
          </a:xfrm>
        </p:spPr>
        <p:txBody>
          <a:bodyPr/>
          <a:lstStyle/>
          <a:p>
            <a:pPr>
              <a:spcBef>
                <a:spcPts val="0"/>
              </a:spcBef>
              <a:spcAft>
                <a:spcPts val="600"/>
              </a:spcAft>
            </a:pPr>
            <a:r>
              <a:rPr lang="en-IE" sz="2400" dirty="0" smtClean="0">
                <a:latin typeface="+mn-lt"/>
              </a:rPr>
              <a:t>Budgeting</a:t>
            </a:r>
          </a:p>
          <a:p>
            <a:pPr lvl="1">
              <a:spcBef>
                <a:spcPts val="0"/>
              </a:spcBef>
              <a:spcAft>
                <a:spcPts val="600"/>
              </a:spcAft>
            </a:pPr>
            <a:endParaRPr lang="en-IE" sz="1800" dirty="0" smtClean="0"/>
          </a:p>
          <a:p>
            <a:pPr lvl="1">
              <a:spcBef>
                <a:spcPts val="0"/>
              </a:spcBef>
              <a:spcAft>
                <a:spcPts val="600"/>
              </a:spcAft>
            </a:pPr>
            <a:r>
              <a:rPr lang="en-IE" sz="1800" dirty="0" smtClean="0"/>
              <a:t>Tracking Costs</a:t>
            </a:r>
          </a:p>
          <a:p>
            <a:pPr lvl="1">
              <a:spcBef>
                <a:spcPts val="0"/>
              </a:spcBef>
              <a:spcAft>
                <a:spcPts val="600"/>
              </a:spcAft>
            </a:pPr>
            <a:endParaRPr lang="en-IE" sz="1800" dirty="0" smtClean="0"/>
          </a:p>
          <a:p>
            <a:pPr lvl="1">
              <a:spcBef>
                <a:spcPts val="0"/>
              </a:spcBef>
              <a:spcAft>
                <a:spcPts val="600"/>
              </a:spcAft>
            </a:pPr>
            <a:r>
              <a:rPr lang="en-IE" sz="1800" dirty="0" smtClean="0"/>
              <a:t>Ensuring the Project stays within Budget</a:t>
            </a:r>
          </a:p>
          <a:p>
            <a:pPr lvl="1">
              <a:spcBef>
                <a:spcPts val="0"/>
              </a:spcBef>
              <a:spcAft>
                <a:spcPts val="600"/>
              </a:spcAft>
            </a:pPr>
            <a:endParaRPr lang="en-IE" sz="2400" dirty="0" smtClean="0"/>
          </a:p>
        </p:txBody>
      </p:sp>
    </p:spTree>
    <p:extLst>
      <p:ext uri="{BB962C8B-B14F-4D97-AF65-F5344CB8AC3E}">
        <p14:creationId xmlns:p14="http://schemas.microsoft.com/office/powerpoint/2010/main" val="3711953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Module 4</a:t>
            </a:r>
            <a:r>
              <a:rPr lang="en-IE" dirty="0" smtClean="0"/>
              <a:t/>
            </a:r>
            <a:br>
              <a:rPr lang="en-IE" dirty="0" smtClean="0"/>
            </a:br>
            <a:r>
              <a:rPr lang="en-IE" sz="2400" dirty="0"/>
              <a:t>Core Project Management </a:t>
            </a:r>
            <a:r>
              <a:rPr lang="en-IE" sz="2400" dirty="0" smtClean="0"/>
              <a:t>Activities </a:t>
            </a:r>
            <a:r>
              <a:rPr lang="en-IE" sz="1800" dirty="0" smtClean="0"/>
              <a:t>Continued</a:t>
            </a:r>
            <a:endParaRPr lang="en-IE" dirty="0"/>
          </a:p>
        </p:txBody>
      </p:sp>
      <p:sp>
        <p:nvSpPr>
          <p:cNvPr id="3" name="Content Placeholder 2"/>
          <p:cNvSpPr>
            <a:spLocks noGrp="1"/>
          </p:cNvSpPr>
          <p:nvPr>
            <p:ph idx="1"/>
          </p:nvPr>
        </p:nvSpPr>
        <p:spPr>
          <a:xfrm>
            <a:off x="457200" y="1255594"/>
            <a:ext cx="8229600" cy="4612943"/>
          </a:xfrm>
        </p:spPr>
        <p:txBody>
          <a:bodyPr/>
          <a:lstStyle/>
          <a:p>
            <a:pPr>
              <a:spcBef>
                <a:spcPts val="0"/>
              </a:spcBef>
              <a:spcAft>
                <a:spcPts val="600"/>
              </a:spcAft>
            </a:pPr>
            <a:r>
              <a:rPr lang="en-IE" sz="2400" dirty="0" smtClean="0">
                <a:latin typeface="+mn-lt"/>
              </a:rPr>
              <a:t>RAID </a:t>
            </a:r>
            <a:r>
              <a:rPr lang="en-IE" sz="2400" dirty="0">
                <a:latin typeface="+mn-lt"/>
              </a:rPr>
              <a:t>Management</a:t>
            </a:r>
          </a:p>
          <a:p>
            <a:pPr lvl="1">
              <a:spcBef>
                <a:spcPts val="0"/>
              </a:spcBef>
              <a:spcAft>
                <a:spcPts val="600"/>
              </a:spcAft>
            </a:pPr>
            <a:r>
              <a:rPr lang="en-IE" sz="1800" dirty="0" smtClean="0"/>
              <a:t>Tracking </a:t>
            </a:r>
            <a:r>
              <a:rPr lang="en-IE" sz="1800" b="1" dirty="0" smtClean="0"/>
              <a:t>R</a:t>
            </a:r>
            <a:r>
              <a:rPr lang="en-IE" sz="1800" dirty="0" smtClean="0"/>
              <a:t>isks</a:t>
            </a:r>
          </a:p>
          <a:p>
            <a:pPr lvl="1">
              <a:spcBef>
                <a:spcPts val="0"/>
              </a:spcBef>
              <a:spcAft>
                <a:spcPts val="600"/>
              </a:spcAft>
            </a:pPr>
            <a:r>
              <a:rPr lang="en-IE" sz="1800" dirty="0" smtClean="0"/>
              <a:t>Defining </a:t>
            </a:r>
            <a:r>
              <a:rPr lang="en-IE" sz="1800" b="1" dirty="0" smtClean="0"/>
              <a:t>A</a:t>
            </a:r>
            <a:r>
              <a:rPr lang="en-IE" sz="1800" dirty="0" smtClean="0"/>
              <a:t>ssumptions </a:t>
            </a:r>
          </a:p>
          <a:p>
            <a:pPr lvl="1">
              <a:spcBef>
                <a:spcPts val="0"/>
              </a:spcBef>
              <a:spcAft>
                <a:spcPts val="600"/>
              </a:spcAft>
            </a:pPr>
            <a:r>
              <a:rPr lang="en-IE" sz="1800" dirty="0" smtClean="0"/>
              <a:t>Escalating </a:t>
            </a:r>
            <a:r>
              <a:rPr lang="en-IE" sz="1800" b="1" dirty="0" smtClean="0"/>
              <a:t>I</a:t>
            </a:r>
            <a:r>
              <a:rPr lang="en-IE" sz="1800" dirty="0" smtClean="0"/>
              <a:t>ssues</a:t>
            </a:r>
          </a:p>
          <a:p>
            <a:pPr lvl="1">
              <a:spcBef>
                <a:spcPts val="0"/>
              </a:spcBef>
              <a:spcAft>
                <a:spcPts val="600"/>
              </a:spcAft>
            </a:pPr>
            <a:r>
              <a:rPr lang="en-IE" sz="1800" dirty="0" smtClean="0"/>
              <a:t>Managing </a:t>
            </a:r>
            <a:r>
              <a:rPr lang="en-IE" sz="1800" b="1" dirty="0" smtClean="0"/>
              <a:t>D</a:t>
            </a:r>
            <a:r>
              <a:rPr lang="en-IE" sz="1800" dirty="0" smtClean="0"/>
              <a:t>ependencies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153" y="1338719"/>
            <a:ext cx="1831547" cy="183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811"/>
          <a:stretch/>
        </p:blipFill>
        <p:spPr bwMode="auto">
          <a:xfrm>
            <a:off x="1377630" y="3467596"/>
            <a:ext cx="5972503" cy="195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7641771" y="2784320"/>
            <a:ext cx="1341912" cy="605642"/>
          </a:xfrm>
          <a:prstGeom prst="wedgeRoundRectCallout">
            <a:avLst>
              <a:gd name="adj1" fmla="val -147382"/>
              <a:gd name="adj2" fmla="val 56618"/>
              <a:gd name="adj3" fmla="val 16667"/>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IE" sz="1200" b="1" dirty="0" smtClean="0">
                <a:solidFill>
                  <a:schemeClr val="tx1"/>
                </a:solidFill>
              </a:rPr>
              <a:t>The importance of issue escalation!</a:t>
            </a:r>
            <a:endParaRPr lang="en-IE" sz="1200" b="1" dirty="0">
              <a:solidFill>
                <a:schemeClr val="tx1"/>
              </a:solidFill>
            </a:endParaRPr>
          </a:p>
        </p:txBody>
      </p:sp>
    </p:spTree>
    <p:extLst>
      <p:ext uri="{BB962C8B-B14F-4D97-AF65-F5344CB8AC3E}">
        <p14:creationId xmlns:p14="http://schemas.microsoft.com/office/powerpoint/2010/main" val="3711953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Module 4</a:t>
            </a:r>
            <a:r>
              <a:rPr lang="en-IE" dirty="0" smtClean="0"/>
              <a:t/>
            </a:r>
            <a:br>
              <a:rPr lang="en-IE" dirty="0" smtClean="0"/>
            </a:br>
            <a:r>
              <a:rPr lang="en-IE" sz="2400" dirty="0"/>
              <a:t>Core Project Management </a:t>
            </a:r>
            <a:r>
              <a:rPr lang="en-IE" sz="2400" dirty="0" smtClean="0"/>
              <a:t>Activities </a:t>
            </a:r>
            <a:r>
              <a:rPr lang="en-IE" sz="1800" dirty="0" smtClean="0"/>
              <a:t>Continued</a:t>
            </a:r>
            <a:endParaRPr lang="en-IE" dirty="0"/>
          </a:p>
        </p:txBody>
      </p:sp>
      <p:sp>
        <p:nvSpPr>
          <p:cNvPr id="3" name="Content Placeholder 2"/>
          <p:cNvSpPr>
            <a:spLocks noGrp="1"/>
          </p:cNvSpPr>
          <p:nvPr>
            <p:ph idx="1"/>
          </p:nvPr>
        </p:nvSpPr>
        <p:spPr>
          <a:xfrm>
            <a:off x="443552" y="1269242"/>
            <a:ext cx="8229600" cy="4612943"/>
          </a:xfrm>
        </p:spPr>
        <p:txBody>
          <a:bodyPr/>
          <a:lstStyle/>
          <a:p>
            <a:pPr>
              <a:spcBef>
                <a:spcPts val="0"/>
              </a:spcBef>
            </a:pPr>
            <a:r>
              <a:rPr lang="en-IE" sz="2400" dirty="0" smtClean="0">
                <a:latin typeface="+mn-lt"/>
              </a:rPr>
              <a:t>Status Meetings &amp; Reporting</a:t>
            </a:r>
            <a:endParaRPr lang="en-IE" sz="2400" dirty="0">
              <a:latin typeface="+mn-lt"/>
            </a:endParaRPr>
          </a:p>
          <a:p>
            <a:pPr lvl="1">
              <a:spcBef>
                <a:spcPts val="0"/>
              </a:spcBef>
            </a:pPr>
            <a:r>
              <a:rPr lang="en-IE" sz="1800" dirty="0"/>
              <a:t>Recipients</a:t>
            </a:r>
          </a:p>
          <a:p>
            <a:pPr lvl="1">
              <a:spcBef>
                <a:spcPts val="0"/>
              </a:spcBef>
            </a:pPr>
            <a:r>
              <a:rPr lang="en-IE" sz="1800" dirty="0"/>
              <a:t>Frequency</a:t>
            </a:r>
          </a:p>
          <a:p>
            <a:pPr lvl="1">
              <a:spcBef>
                <a:spcPts val="0"/>
              </a:spcBef>
            </a:pPr>
            <a:r>
              <a:rPr lang="en-IE" sz="1800" dirty="0" smtClean="0"/>
              <a:t>Content </a:t>
            </a:r>
          </a:p>
          <a:p>
            <a:pPr lvl="1">
              <a:spcBef>
                <a:spcPts val="0"/>
              </a:spcBef>
            </a:pPr>
            <a:r>
              <a:rPr lang="en-IE" sz="1800" dirty="0" smtClean="0"/>
              <a:t>Effective </a:t>
            </a:r>
            <a:r>
              <a:rPr lang="en-IE" sz="1800" dirty="0"/>
              <a:t>Status </a:t>
            </a:r>
            <a:r>
              <a:rPr lang="en-IE" sz="1800" dirty="0" smtClean="0"/>
              <a:t>Meetings</a:t>
            </a:r>
          </a:p>
          <a:p>
            <a:pPr lvl="1">
              <a:spcBef>
                <a:spcPts val="0"/>
              </a:spcBef>
            </a:pPr>
            <a:r>
              <a:rPr lang="en-IE" sz="1800" dirty="0" smtClean="0"/>
              <a:t>RAG Status/ Traffic light system</a:t>
            </a:r>
            <a:endParaRPr lang="en-IE" sz="1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288" y="2470948"/>
            <a:ext cx="2713512" cy="312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17" y="4149736"/>
            <a:ext cx="3333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563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648"/>
          </a:xfrm>
          <a:solidFill>
            <a:schemeClr val="bg1">
              <a:lumMod val="75000"/>
            </a:schemeClr>
          </a:solidFill>
        </p:spPr>
        <p:txBody>
          <a:bodyPr/>
          <a:lstStyle/>
          <a:p>
            <a:r>
              <a:rPr lang="en-IE" sz="2800" dirty="0" smtClean="0"/>
              <a:t>Project Manager Characteristics</a:t>
            </a:r>
            <a:r>
              <a:rPr lang="en-IE" dirty="0" smtClean="0"/>
              <a:t/>
            </a:r>
            <a:br>
              <a:rPr lang="en-IE" dirty="0" smtClean="0"/>
            </a:br>
            <a:endParaRPr lang="en-IE" dirty="0"/>
          </a:p>
        </p:txBody>
      </p:sp>
      <p:graphicFrame>
        <p:nvGraphicFramePr>
          <p:cNvPr id="6" name="Diagram 5"/>
          <p:cNvGraphicFramePr/>
          <p:nvPr>
            <p:extLst>
              <p:ext uri="{D42A27DB-BD31-4B8C-83A1-F6EECF244321}">
                <p14:modId xmlns:p14="http://schemas.microsoft.com/office/powerpoint/2010/main" val="2827836084"/>
              </p:ext>
            </p:extLst>
          </p:nvPr>
        </p:nvGraphicFramePr>
        <p:xfrm>
          <a:off x="457200" y="1397000"/>
          <a:ext cx="8128660" cy="4445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629392" y="1543792"/>
            <a:ext cx="1140031" cy="1080655"/>
          </a:xfrm>
          <a:prstGeom prst="ellips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400" dirty="0" smtClean="0">
                <a:solidFill>
                  <a:schemeClr val="tx1"/>
                </a:solidFill>
              </a:rPr>
              <a:t>Push-Back</a:t>
            </a:r>
            <a:endParaRPr lang="en-IE" sz="1400" dirty="0">
              <a:solidFill>
                <a:schemeClr val="tx1"/>
              </a:solidFill>
            </a:endParaRPr>
          </a:p>
        </p:txBody>
      </p:sp>
      <p:sp>
        <p:nvSpPr>
          <p:cNvPr id="8" name="Oval 7"/>
          <p:cNvSpPr/>
          <p:nvPr/>
        </p:nvSpPr>
        <p:spPr>
          <a:xfrm>
            <a:off x="6937633" y="2333771"/>
            <a:ext cx="1783279" cy="1670108"/>
          </a:xfrm>
          <a:prstGeom prst="ellips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pPr algn="ctr"/>
            <a:r>
              <a:rPr lang="en-IE" sz="1200" dirty="0" smtClean="0">
                <a:solidFill>
                  <a:schemeClr val="tx1"/>
                </a:solidFill>
              </a:rPr>
              <a:t>Communication</a:t>
            </a:r>
            <a:endParaRPr lang="en-IE" sz="1200" dirty="0">
              <a:solidFill>
                <a:schemeClr val="tx1"/>
              </a:solidFill>
            </a:endParaRPr>
          </a:p>
        </p:txBody>
      </p:sp>
      <p:sp>
        <p:nvSpPr>
          <p:cNvPr id="9" name="Oval 8"/>
          <p:cNvSpPr/>
          <p:nvPr/>
        </p:nvSpPr>
        <p:spPr>
          <a:xfrm>
            <a:off x="457201" y="4358244"/>
            <a:ext cx="1464622" cy="1209305"/>
          </a:xfrm>
          <a:prstGeom prst="ellipse">
            <a:avLst/>
          </a:prstGeom>
          <a:gradFill>
            <a:gsLst>
              <a:gs pos="0">
                <a:schemeClr val="accent2">
                  <a:lumMod val="60000"/>
                  <a:lumOff val="40000"/>
                </a:schemeClr>
              </a:gs>
              <a:gs pos="100000">
                <a:schemeClr val="accent2">
                  <a:lumMod val="60000"/>
                  <a:lumOff val="4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IE" sz="1400" dirty="0" smtClean="0">
                <a:solidFill>
                  <a:schemeClr val="tx1"/>
                </a:solidFill>
              </a:rPr>
              <a:t>People Management</a:t>
            </a:r>
            <a:endParaRPr lang="en-IE" sz="1400" dirty="0">
              <a:solidFill>
                <a:schemeClr val="tx1"/>
              </a:solidFill>
            </a:endParaRPr>
          </a:p>
        </p:txBody>
      </p:sp>
    </p:spTree>
    <p:extLst>
      <p:ext uri="{BB962C8B-B14F-4D97-AF65-F5344CB8AC3E}">
        <p14:creationId xmlns:p14="http://schemas.microsoft.com/office/powerpoint/2010/main" val="3866778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396"/>
          </a:xfrm>
          <a:solidFill>
            <a:schemeClr val="bg1">
              <a:lumMod val="75000"/>
            </a:schemeClr>
          </a:solidFill>
        </p:spPr>
        <p:txBody>
          <a:bodyPr/>
          <a:lstStyle/>
          <a:p>
            <a:r>
              <a:rPr lang="en-IE" sz="2800" dirty="0" smtClean="0"/>
              <a:t>Module 5</a:t>
            </a:r>
            <a:r>
              <a:rPr lang="en-IE" dirty="0"/>
              <a:t/>
            </a:r>
            <a:br>
              <a:rPr lang="en-IE" dirty="0"/>
            </a:br>
            <a:r>
              <a:rPr lang="en-IE" sz="2400" dirty="0"/>
              <a:t>Governance</a:t>
            </a:r>
            <a:endParaRPr lang="en-IE" dirty="0"/>
          </a:p>
        </p:txBody>
      </p:sp>
      <p:sp>
        <p:nvSpPr>
          <p:cNvPr id="5" name="Content Placeholder 4"/>
          <p:cNvSpPr>
            <a:spLocks noGrp="1"/>
          </p:cNvSpPr>
          <p:nvPr>
            <p:ph idx="1"/>
          </p:nvPr>
        </p:nvSpPr>
        <p:spPr>
          <a:xfrm>
            <a:off x="457200" y="1327240"/>
            <a:ext cx="8229600" cy="4525963"/>
          </a:xfrm>
          <a:noFill/>
        </p:spPr>
        <p:txBody>
          <a:bodyPr/>
          <a:lstStyle/>
          <a:p>
            <a:pPr marL="0" indent="0">
              <a:buNone/>
            </a:pPr>
            <a:r>
              <a:rPr lang="en-IE" dirty="0" smtClean="0">
                <a:solidFill>
                  <a:schemeClr val="bg1">
                    <a:lumMod val="75000"/>
                  </a:schemeClr>
                </a:solidFill>
              </a:rPr>
              <a:t>.</a:t>
            </a:r>
            <a:endParaRPr lang="en-IE" dirty="0">
              <a:solidFill>
                <a:schemeClr val="bg1">
                  <a:lumMod val="75000"/>
                </a:schemeClr>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33" t="14140" r="22660" b="10393"/>
          <a:stretch/>
        </p:blipFill>
        <p:spPr bwMode="auto">
          <a:xfrm>
            <a:off x="1793174" y="1555668"/>
            <a:ext cx="5581403" cy="4235747"/>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6778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Module 5</a:t>
            </a:r>
            <a:r>
              <a:rPr lang="en-IE" dirty="0"/>
              <a:t/>
            </a:r>
            <a:br>
              <a:rPr lang="en-IE" dirty="0"/>
            </a:br>
            <a:r>
              <a:rPr lang="en-IE" sz="2400" dirty="0"/>
              <a:t>Governance</a:t>
            </a:r>
            <a:endParaRPr lang="en-IE" dirty="0"/>
          </a:p>
        </p:txBody>
      </p:sp>
      <p:sp>
        <p:nvSpPr>
          <p:cNvPr id="3" name="Content Placeholder 2"/>
          <p:cNvSpPr>
            <a:spLocks noGrp="1"/>
          </p:cNvSpPr>
          <p:nvPr>
            <p:ph idx="1"/>
          </p:nvPr>
        </p:nvSpPr>
        <p:spPr>
          <a:xfrm>
            <a:off x="457200" y="1296538"/>
            <a:ext cx="8229600" cy="4585648"/>
          </a:xfrm>
        </p:spPr>
        <p:txBody>
          <a:bodyPr/>
          <a:lstStyle/>
          <a:p>
            <a:pPr marL="0" indent="0">
              <a:spcBef>
                <a:spcPts val="0"/>
              </a:spcBef>
              <a:buNone/>
            </a:pPr>
            <a:r>
              <a:rPr lang="en-IE" sz="2400" b="1" dirty="0" smtClean="0">
                <a:latin typeface="+mn-lt"/>
              </a:rPr>
              <a:t>Project Governance</a:t>
            </a:r>
          </a:p>
          <a:p>
            <a:pPr>
              <a:spcBef>
                <a:spcPts val="0"/>
              </a:spcBef>
              <a:spcAft>
                <a:spcPts val="600"/>
              </a:spcAft>
            </a:pPr>
            <a:r>
              <a:rPr lang="en-IE" sz="2400" dirty="0" smtClean="0">
                <a:latin typeface="+mn-lt"/>
              </a:rPr>
              <a:t>Purpose</a:t>
            </a:r>
          </a:p>
          <a:p>
            <a:pPr lvl="1">
              <a:spcBef>
                <a:spcPts val="0"/>
              </a:spcBef>
              <a:spcAft>
                <a:spcPts val="600"/>
              </a:spcAft>
            </a:pPr>
            <a:r>
              <a:rPr lang="en-IE" sz="2000" dirty="0" smtClean="0"/>
              <a:t>Decision making</a:t>
            </a:r>
          </a:p>
          <a:p>
            <a:pPr lvl="1">
              <a:spcBef>
                <a:spcPts val="0"/>
              </a:spcBef>
              <a:spcAft>
                <a:spcPts val="600"/>
              </a:spcAft>
            </a:pPr>
            <a:r>
              <a:rPr lang="en-IE" sz="2000" dirty="0" smtClean="0"/>
              <a:t>Issue Escalation</a:t>
            </a:r>
          </a:p>
          <a:p>
            <a:pPr lvl="1">
              <a:spcBef>
                <a:spcPts val="0"/>
              </a:spcBef>
              <a:spcAft>
                <a:spcPts val="600"/>
              </a:spcAft>
            </a:pPr>
            <a:r>
              <a:rPr lang="en-IE" sz="2000" dirty="0" smtClean="0"/>
              <a:t>Reporting</a:t>
            </a:r>
            <a:endParaRPr lang="en-IE" sz="2000" dirty="0"/>
          </a:p>
          <a:p>
            <a:pPr lvl="1">
              <a:spcBef>
                <a:spcPts val="0"/>
              </a:spcBef>
              <a:spcAft>
                <a:spcPts val="600"/>
              </a:spcAft>
            </a:pPr>
            <a:endParaRPr lang="en-IE" sz="2400" dirty="0" smtClean="0">
              <a:latin typeface="+mn-lt"/>
            </a:endParaRPr>
          </a:p>
          <a:p>
            <a:pPr>
              <a:spcBef>
                <a:spcPts val="0"/>
              </a:spcBef>
            </a:pPr>
            <a:endParaRPr lang="en-IE" sz="2400" dirty="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577" y="3538847"/>
            <a:ext cx="3075971" cy="217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046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7308"/>
          </a:xfrm>
          <a:solidFill>
            <a:schemeClr val="bg1">
              <a:lumMod val="75000"/>
            </a:schemeClr>
          </a:solidFill>
        </p:spPr>
        <p:txBody>
          <a:bodyPr/>
          <a:lstStyle/>
          <a:p>
            <a:r>
              <a:rPr lang="en-IE" sz="2800" dirty="0" smtClean="0"/>
              <a:t>Module 2</a:t>
            </a:r>
            <a:r>
              <a:rPr lang="en-IE" dirty="0" smtClean="0"/>
              <a:t/>
            </a:r>
            <a:br>
              <a:rPr lang="en-IE" dirty="0" smtClean="0"/>
            </a:br>
            <a:r>
              <a:rPr lang="en-IE" sz="2400" dirty="0" smtClean="0"/>
              <a:t>Project Roles &amp; Responsibilities</a:t>
            </a:r>
            <a:endParaRPr lang="en-IE" dirty="0"/>
          </a:p>
        </p:txBody>
      </p:sp>
      <p:sp>
        <p:nvSpPr>
          <p:cNvPr id="3" name="Content Placeholder 2"/>
          <p:cNvSpPr>
            <a:spLocks noGrp="1"/>
          </p:cNvSpPr>
          <p:nvPr>
            <p:ph idx="1"/>
          </p:nvPr>
        </p:nvSpPr>
        <p:spPr>
          <a:xfrm>
            <a:off x="457200" y="1228298"/>
            <a:ext cx="8229600" cy="4626591"/>
          </a:xfrm>
          <a:noFill/>
        </p:spPr>
        <p:txBody>
          <a:bodyPr/>
          <a:lstStyle/>
          <a:p>
            <a:pPr>
              <a:spcBef>
                <a:spcPts val="0"/>
              </a:spcBef>
            </a:pPr>
            <a:endParaRPr lang="en-IE" sz="2400" dirty="0" smtClean="0">
              <a:latin typeface="+mn-lt"/>
            </a:endParaRPr>
          </a:p>
          <a:p>
            <a:pPr>
              <a:spcBef>
                <a:spcPts val="0"/>
              </a:spcBef>
            </a:pPr>
            <a:r>
              <a:rPr lang="en-IE" sz="2400" dirty="0" smtClean="0">
                <a:latin typeface="+mn-lt"/>
              </a:rPr>
              <a:t>Executive Sponsor </a:t>
            </a:r>
          </a:p>
          <a:p>
            <a:pPr>
              <a:spcBef>
                <a:spcPts val="0"/>
              </a:spcBef>
            </a:pPr>
            <a:r>
              <a:rPr lang="en-IE" sz="2400" dirty="0" smtClean="0">
                <a:latin typeface="+mn-lt"/>
              </a:rPr>
              <a:t>Project Sponsor </a:t>
            </a:r>
            <a:endParaRPr lang="en-IE" sz="2400" dirty="0">
              <a:latin typeface="+mn-lt"/>
            </a:endParaRPr>
          </a:p>
          <a:p>
            <a:pPr>
              <a:spcBef>
                <a:spcPts val="0"/>
              </a:spcBef>
            </a:pPr>
            <a:r>
              <a:rPr lang="en-IE" sz="2400" dirty="0" smtClean="0">
                <a:latin typeface="+mn-lt"/>
              </a:rPr>
              <a:t>Project Manager </a:t>
            </a:r>
            <a:endParaRPr lang="en-IE" sz="2400" dirty="0">
              <a:latin typeface="+mn-lt"/>
            </a:endParaRPr>
          </a:p>
          <a:p>
            <a:pPr>
              <a:spcBef>
                <a:spcPts val="0"/>
              </a:spcBef>
            </a:pPr>
            <a:r>
              <a:rPr lang="en-IE" sz="2400" dirty="0">
                <a:latin typeface="+mn-lt"/>
              </a:rPr>
              <a:t>Project </a:t>
            </a:r>
            <a:r>
              <a:rPr lang="en-IE" sz="2400" dirty="0" smtClean="0">
                <a:latin typeface="+mn-lt"/>
              </a:rPr>
              <a:t>Team</a:t>
            </a:r>
          </a:p>
          <a:p>
            <a:pPr>
              <a:spcBef>
                <a:spcPts val="0"/>
              </a:spcBef>
            </a:pPr>
            <a:r>
              <a:rPr lang="en-IE" sz="2400" dirty="0" smtClean="0">
                <a:latin typeface="+mn-lt"/>
              </a:rPr>
              <a:t>Working Group</a:t>
            </a:r>
          </a:p>
          <a:p>
            <a:pPr>
              <a:spcBef>
                <a:spcPts val="0"/>
              </a:spcBef>
            </a:pPr>
            <a:r>
              <a:rPr lang="en-IE" sz="2400" dirty="0" smtClean="0">
                <a:latin typeface="+mn-lt"/>
              </a:rPr>
              <a:t>Steering Group</a:t>
            </a:r>
          </a:p>
          <a:p>
            <a:pPr>
              <a:spcBef>
                <a:spcPts val="0"/>
              </a:spcBef>
            </a:pPr>
            <a:r>
              <a:rPr lang="en-IE" sz="2400" dirty="0">
                <a:latin typeface="+mn-lt"/>
              </a:rPr>
              <a:t>Vendors </a:t>
            </a:r>
            <a:endParaRPr lang="en-IE" sz="2400" dirty="0" smtClean="0">
              <a:latin typeface="+mn-lt"/>
            </a:endParaRPr>
          </a:p>
          <a:p>
            <a:pPr>
              <a:spcBef>
                <a:spcPts val="0"/>
              </a:spcBef>
            </a:pPr>
            <a:r>
              <a:rPr lang="en-IE" sz="2400" dirty="0" smtClean="0">
                <a:latin typeface="+mn-lt"/>
              </a:rPr>
              <a:t>Consumers </a:t>
            </a:r>
          </a:p>
          <a:p>
            <a:pPr>
              <a:spcBef>
                <a:spcPts val="0"/>
              </a:spcBef>
            </a:pPr>
            <a:r>
              <a:rPr lang="en-IE" sz="2400" dirty="0" smtClean="0">
                <a:latin typeface="+mn-lt"/>
              </a:rPr>
              <a:t>Other </a:t>
            </a:r>
            <a:r>
              <a:rPr lang="en-IE" sz="2400" dirty="0">
                <a:latin typeface="+mn-lt"/>
              </a:rPr>
              <a:t>Key </a:t>
            </a:r>
            <a:r>
              <a:rPr lang="en-IE" sz="2400" dirty="0" smtClean="0">
                <a:latin typeface="+mn-lt"/>
              </a:rPr>
              <a:t>Stakeholders</a:t>
            </a:r>
          </a:p>
          <a:p>
            <a:pPr>
              <a:spcBef>
                <a:spcPts val="0"/>
              </a:spcBef>
            </a:pPr>
            <a:endParaRPr lang="en-IE" dirty="0" smtClean="0">
              <a:latin typeface="+mn-lt"/>
            </a:endParaRPr>
          </a:p>
        </p:txBody>
      </p:sp>
    </p:spTree>
    <p:extLst>
      <p:ext uri="{BB962C8B-B14F-4D97-AF65-F5344CB8AC3E}">
        <p14:creationId xmlns:p14="http://schemas.microsoft.com/office/powerpoint/2010/main" val="3866778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6645"/>
          </a:xfrm>
          <a:solidFill>
            <a:schemeClr val="bg1">
              <a:lumMod val="75000"/>
            </a:schemeClr>
          </a:solidFill>
        </p:spPr>
        <p:txBody>
          <a:bodyPr/>
          <a:lstStyle/>
          <a:p>
            <a:r>
              <a:rPr lang="en-IE" sz="2800" dirty="0" smtClean="0"/>
              <a:t>Module 6</a:t>
            </a:r>
            <a:r>
              <a:rPr lang="en-IE" dirty="0" smtClean="0"/>
              <a:t/>
            </a:r>
            <a:br>
              <a:rPr lang="en-IE" dirty="0" smtClean="0"/>
            </a:br>
            <a:r>
              <a:rPr lang="en-IE" sz="2400" dirty="0" smtClean="0"/>
              <a:t>Case Study</a:t>
            </a:r>
            <a:endParaRPr lang="en-IE" dirty="0"/>
          </a:p>
        </p:txBody>
      </p:sp>
      <p:sp>
        <p:nvSpPr>
          <p:cNvPr id="3" name="Content Placeholder 2"/>
          <p:cNvSpPr>
            <a:spLocks noGrp="1"/>
          </p:cNvSpPr>
          <p:nvPr>
            <p:ph idx="1"/>
          </p:nvPr>
        </p:nvSpPr>
        <p:spPr>
          <a:xfrm>
            <a:off x="457200" y="1354536"/>
            <a:ext cx="8229600" cy="4525963"/>
          </a:xfrm>
        </p:spPr>
        <p:txBody>
          <a:bodyPr/>
          <a:lstStyle/>
          <a:p>
            <a:pPr>
              <a:spcBef>
                <a:spcPts val="0"/>
              </a:spcBef>
            </a:pPr>
            <a:r>
              <a:rPr lang="en-IE" sz="2400" dirty="0" smtClean="0">
                <a:latin typeface="+mn-lt"/>
              </a:rPr>
              <a:t>Example of how a Project has been implemented in RCSI:</a:t>
            </a:r>
          </a:p>
          <a:p>
            <a:pPr lvl="1">
              <a:spcBef>
                <a:spcPts val="0"/>
              </a:spcBef>
              <a:spcAft>
                <a:spcPts val="600"/>
              </a:spcAft>
            </a:pPr>
            <a:endParaRPr lang="en-IE" sz="1800" dirty="0" smtClean="0">
              <a:latin typeface="+mn-lt"/>
            </a:endParaRPr>
          </a:p>
          <a:p>
            <a:pPr lvl="1">
              <a:spcBef>
                <a:spcPts val="0"/>
              </a:spcBef>
              <a:spcAft>
                <a:spcPts val="600"/>
              </a:spcAft>
            </a:pPr>
            <a:r>
              <a:rPr lang="en-IE" sz="1800" dirty="0" smtClean="0">
                <a:latin typeface="+mn-lt"/>
              </a:rPr>
              <a:t>SARA </a:t>
            </a:r>
            <a:r>
              <a:rPr lang="en-IE" sz="1800" dirty="0" smtClean="0"/>
              <a:t>Restructure</a:t>
            </a:r>
            <a:endParaRPr lang="en-IE" sz="1800" dirty="0" smtClean="0">
              <a:latin typeface="+mn-lt"/>
            </a:endParaRPr>
          </a:p>
          <a:p>
            <a:pPr lvl="1">
              <a:spcBef>
                <a:spcPts val="0"/>
              </a:spcBef>
              <a:spcAft>
                <a:spcPts val="600"/>
              </a:spcAft>
            </a:pPr>
            <a:endParaRPr lang="en-IE" sz="1800" dirty="0" smtClean="0">
              <a:latin typeface="+mn-lt"/>
            </a:endParaRPr>
          </a:p>
          <a:p>
            <a:pPr lvl="1">
              <a:spcBef>
                <a:spcPts val="0"/>
              </a:spcBef>
              <a:spcAft>
                <a:spcPts val="600"/>
              </a:spcAft>
            </a:pPr>
            <a:r>
              <a:rPr lang="en-IE" sz="1800" dirty="0" err="1" smtClean="0">
                <a:latin typeface="+mn-lt"/>
              </a:rPr>
              <a:t>Quercus</a:t>
            </a:r>
            <a:r>
              <a:rPr lang="en-IE" sz="1800" dirty="0" smtClean="0">
                <a:latin typeface="+mn-lt"/>
              </a:rPr>
              <a:t> Improvement</a:t>
            </a:r>
          </a:p>
        </p:txBody>
      </p:sp>
    </p:spTree>
    <p:extLst>
      <p:ext uri="{BB962C8B-B14F-4D97-AF65-F5344CB8AC3E}">
        <p14:creationId xmlns:p14="http://schemas.microsoft.com/office/powerpoint/2010/main" val="3866778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Summary</a:t>
            </a:r>
            <a:r>
              <a:rPr lang="en-IE" dirty="0" smtClean="0"/>
              <a:t/>
            </a:r>
            <a:br>
              <a:rPr lang="en-IE" dirty="0" smtClean="0"/>
            </a:br>
            <a:endParaRPr lang="en-IE" dirty="0"/>
          </a:p>
        </p:txBody>
      </p:sp>
      <p:sp>
        <p:nvSpPr>
          <p:cNvPr id="3" name="Content Placeholder 2"/>
          <p:cNvSpPr>
            <a:spLocks noGrp="1"/>
          </p:cNvSpPr>
          <p:nvPr>
            <p:ph idx="1"/>
          </p:nvPr>
        </p:nvSpPr>
        <p:spPr>
          <a:xfrm>
            <a:off x="457200" y="1173708"/>
            <a:ext cx="8229600" cy="4638552"/>
          </a:xfrm>
        </p:spPr>
        <p:txBody>
          <a:bodyPr/>
          <a:lstStyle/>
          <a:p>
            <a:pPr>
              <a:spcBef>
                <a:spcPts val="0"/>
              </a:spcBef>
            </a:pPr>
            <a:r>
              <a:rPr lang="en-IE" sz="2400" dirty="0" smtClean="0">
                <a:latin typeface="+mn-lt"/>
              </a:rPr>
              <a:t>Training Review</a:t>
            </a:r>
            <a:endParaRPr lang="en-IE" sz="2400" dirty="0">
              <a:latin typeface="+mn-lt"/>
            </a:endParaRPr>
          </a:p>
          <a:p>
            <a:pPr>
              <a:spcBef>
                <a:spcPts val="0"/>
              </a:spcBef>
            </a:pPr>
            <a:endParaRPr lang="en-IE" dirty="0" smtClean="0">
              <a:latin typeface="+mn-lt"/>
            </a:endParaRPr>
          </a:p>
          <a:p>
            <a:pPr>
              <a:spcBef>
                <a:spcPts val="0"/>
              </a:spcBef>
            </a:pPr>
            <a:r>
              <a:rPr lang="en-IE" sz="2400" dirty="0" smtClean="0">
                <a:latin typeface="+mn-lt"/>
              </a:rPr>
              <a:t>Project Toolkit</a:t>
            </a:r>
          </a:p>
          <a:p>
            <a:pPr lvl="1">
              <a:spcBef>
                <a:spcPts val="0"/>
              </a:spcBef>
            </a:pPr>
            <a:r>
              <a:rPr lang="en-IE" sz="2000" b="1" dirty="0" smtClean="0"/>
              <a:t>Project Glossary</a:t>
            </a:r>
            <a:r>
              <a:rPr lang="en-IE" sz="2000" dirty="0" smtClean="0"/>
              <a:t>: a list of commonly used Project terms to enable staff to use a common Project language</a:t>
            </a:r>
            <a:endParaRPr lang="en-IE" sz="2000" dirty="0"/>
          </a:p>
          <a:p>
            <a:pPr lvl="1">
              <a:spcBef>
                <a:spcPts val="0"/>
              </a:spcBef>
            </a:pPr>
            <a:r>
              <a:rPr lang="en-IE" sz="2000" b="1" dirty="0" smtClean="0"/>
              <a:t>Project Templates</a:t>
            </a:r>
            <a:r>
              <a:rPr lang="en-IE" sz="2000" dirty="0" smtClean="0"/>
              <a:t>: a repository of templates which staff can use to manage project work</a:t>
            </a:r>
          </a:p>
          <a:p>
            <a:pPr>
              <a:spcBef>
                <a:spcPts val="0"/>
              </a:spcBef>
            </a:pPr>
            <a:endParaRPr lang="en-IE" dirty="0" smtClean="0">
              <a:latin typeface="+mn-lt"/>
            </a:endParaRPr>
          </a:p>
          <a:p>
            <a:pPr>
              <a:spcBef>
                <a:spcPts val="0"/>
              </a:spcBef>
            </a:pPr>
            <a:r>
              <a:rPr lang="en-IE" sz="2400" dirty="0" smtClean="0">
                <a:latin typeface="+mn-lt"/>
              </a:rPr>
              <a:t>Staff Portal Project Management Resource</a:t>
            </a:r>
          </a:p>
          <a:p>
            <a:pPr lvl="2">
              <a:spcBef>
                <a:spcPts val="0"/>
              </a:spcBef>
            </a:pPr>
            <a:r>
              <a:rPr lang="en-IE" sz="2000" dirty="0" smtClean="0"/>
              <a:t>HR Learning &amp; Development Contact Details</a:t>
            </a:r>
          </a:p>
          <a:p>
            <a:pPr lvl="2">
              <a:spcBef>
                <a:spcPts val="0"/>
              </a:spcBef>
            </a:pPr>
            <a:r>
              <a:rPr lang="en-IE" sz="2000" dirty="0" smtClean="0"/>
              <a:t>Templates</a:t>
            </a:r>
          </a:p>
          <a:p>
            <a:pPr lvl="2">
              <a:spcBef>
                <a:spcPts val="0"/>
              </a:spcBef>
            </a:pPr>
            <a:r>
              <a:rPr lang="en-IE" sz="2000" dirty="0" smtClean="0"/>
              <a:t>Glossary</a:t>
            </a:r>
          </a:p>
        </p:txBody>
      </p:sp>
      <p:sp>
        <p:nvSpPr>
          <p:cNvPr id="4" name="Footer Placeholder 3"/>
          <p:cNvSpPr>
            <a:spLocks noGrp="1"/>
          </p:cNvSpPr>
          <p:nvPr>
            <p:ph type="ftr" sz="quarter" idx="11"/>
          </p:nvPr>
        </p:nvSpPr>
        <p:spPr/>
        <p:txBody>
          <a:bodyPr/>
          <a:lstStyle/>
          <a:p>
            <a:r>
              <a:rPr lang="en-US" altLang="en-US" sz="1800" b="1" dirty="0" smtClean="0"/>
              <a:t>END</a:t>
            </a:r>
            <a:endParaRPr lang="en-US" altLang="en-US" sz="1800" b="1" dirty="0"/>
          </a:p>
        </p:txBody>
      </p:sp>
    </p:spTree>
    <p:extLst>
      <p:ext uri="{BB962C8B-B14F-4D97-AF65-F5344CB8AC3E}">
        <p14:creationId xmlns:p14="http://schemas.microsoft.com/office/powerpoint/2010/main" val="3973291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3662"/>
          </a:xfrm>
        </p:spPr>
        <p:txBody>
          <a:bodyPr>
            <a:normAutofit/>
          </a:bodyPr>
          <a:lstStyle/>
          <a:p>
            <a:r>
              <a:rPr lang="en-IE" dirty="0" smtClean="0"/>
              <a:t>Appendix 1</a:t>
            </a:r>
            <a:r>
              <a:rPr lang="en-IE" sz="2800" dirty="0" smtClean="0"/>
              <a:t/>
            </a:r>
            <a:br>
              <a:rPr lang="en-IE" sz="2800" dirty="0" smtClean="0"/>
            </a:br>
            <a:r>
              <a:rPr lang="en-IE" sz="2400" dirty="0" smtClean="0"/>
              <a:t>The Perils of Bad Project Management </a:t>
            </a:r>
            <a:r>
              <a:rPr lang="en-IE" sz="2400" dirty="0" smtClean="0">
                <a:sym typeface="Wingdings" panose="05000000000000000000" pitchFamily="2" charset="2"/>
              </a:rPr>
              <a:t></a:t>
            </a:r>
            <a:endParaRPr lang="en-IE"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6" y="1180799"/>
            <a:ext cx="9030360" cy="444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73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7308"/>
          </a:xfrm>
        </p:spPr>
        <p:txBody>
          <a:bodyPr/>
          <a:lstStyle/>
          <a:p>
            <a:r>
              <a:rPr lang="en-IE" sz="2800" dirty="0" smtClean="0"/>
              <a:t>Module 2</a:t>
            </a:r>
            <a:r>
              <a:rPr lang="en-IE" dirty="0" smtClean="0"/>
              <a:t/>
            </a:r>
            <a:br>
              <a:rPr lang="en-IE" dirty="0" smtClean="0"/>
            </a:br>
            <a:r>
              <a:rPr lang="en-IE" sz="2400" dirty="0" smtClean="0"/>
              <a:t>Project Roles &amp; Responsibilities</a:t>
            </a:r>
            <a:endParaRPr lang="en-IE" dirty="0"/>
          </a:p>
        </p:txBody>
      </p:sp>
      <p:sp>
        <p:nvSpPr>
          <p:cNvPr id="3" name="Content Placeholder 2"/>
          <p:cNvSpPr>
            <a:spLocks noGrp="1"/>
          </p:cNvSpPr>
          <p:nvPr>
            <p:ph idx="1"/>
          </p:nvPr>
        </p:nvSpPr>
        <p:spPr>
          <a:xfrm>
            <a:off x="457200" y="1187354"/>
            <a:ext cx="8229600" cy="4626591"/>
          </a:xfrm>
        </p:spPr>
        <p:txBody>
          <a:bodyPr/>
          <a:lstStyle/>
          <a:p>
            <a:pPr>
              <a:spcBef>
                <a:spcPts val="0"/>
              </a:spcBef>
            </a:pPr>
            <a:r>
              <a:rPr lang="en-IE" sz="2400" dirty="0" smtClean="0">
                <a:latin typeface="+mn-lt"/>
              </a:rPr>
              <a:t>Executive Sponsor</a:t>
            </a:r>
          </a:p>
          <a:p>
            <a:pPr lvl="1">
              <a:spcBef>
                <a:spcPts val="0"/>
              </a:spcBef>
            </a:pPr>
            <a:r>
              <a:rPr lang="en-IE" sz="1800" dirty="0" smtClean="0">
                <a:latin typeface="+mn-lt"/>
              </a:rPr>
              <a:t>Senior Management level</a:t>
            </a:r>
          </a:p>
          <a:p>
            <a:pPr lvl="1">
              <a:spcBef>
                <a:spcPts val="0"/>
              </a:spcBef>
            </a:pPr>
            <a:r>
              <a:rPr lang="en-IE" sz="1800" dirty="0" smtClean="0">
                <a:latin typeface="+mn-lt"/>
              </a:rPr>
              <a:t>Ultimate responsibility for approving project &amp; securing funds</a:t>
            </a:r>
          </a:p>
          <a:p>
            <a:pPr lvl="1">
              <a:spcBef>
                <a:spcPts val="0"/>
              </a:spcBef>
            </a:pPr>
            <a:r>
              <a:rPr lang="en-IE" sz="1800" dirty="0" smtClean="0"/>
              <a:t>Champions project at Senior Management level</a:t>
            </a:r>
            <a:endParaRPr lang="en-IE" sz="1800" dirty="0" smtClean="0">
              <a:latin typeface="+mn-lt"/>
            </a:endParaRPr>
          </a:p>
          <a:p>
            <a:pPr>
              <a:spcBef>
                <a:spcPts val="0"/>
              </a:spcBef>
            </a:pPr>
            <a:endParaRPr lang="en-IE" sz="2400" dirty="0" smtClean="0">
              <a:latin typeface="+mn-lt"/>
            </a:endParaRPr>
          </a:p>
          <a:p>
            <a:pPr>
              <a:spcBef>
                <a:spcPts val="0"/>
              </a:spcBef>
            </a:pPr>
            <a:r>
              <a:rPr lang="en-IE" sz="2400" dirty="0" smtClean="0">
                <a:latin typeface="+mn-lt"/>
              </a:rPr>
              <a:t>Project Sponsor</a:t>
            </a:r>
          </a:p>
          <a:p>
            <a:pPr lvl="1">
              <a:spcBef>
                <a:spcPts val="0"/>
              </a:spcBef>
            </a:pPr>
            <a:r>
              <a:rPr lang="en-IE" sz="1800" dirty="0" smtClean="0">
                <a:latin typeface="+mn-lt"/>
              </a:rPr>
              <a:t>Business Owner/ Head of Dept.</a:t>
            </a:r>
          </a:p>
          <a:p>
            <a:pPr lvl="1">
              <a:spcBef>
                <a:spcPts val="0"/>
              </a:spcBef>
            </a:pPr>
            <a:r>
              <a:rPr lang="en-IE" sz="1800" dirty="0" smtClean="0"/>
              <a:t>O</a:t>
            </a:r>
            <a:r>
              <a:rPr lang="en-IE" sz="1800" dirty="0" smtClean="0">
                <a:latin typeface="+mn-lt"/>
              </a:rPr>
              <a:t>versees delivery</a:t>
            </a:r>
          </a:p>
          <a:p>
            <a:pPr lvl="1">
              <a:spcBef>
                <a:spcPts val="0"/>
              </a:spcBef>
            </a:pPr>
            <a:r>
              <a:rPr lang="en-IE" sz="1800" dirty="0" smtClean="0"/>
              <a:t>Chairs the Steering Group</a:t>
            </a:r>
            <a:endParaRPr lang="en-IE" sz="1800" dirty="0" smtClean="0">
              <a:latin typeface="+mn-lt"/>
            </a:endParaRPr>
          </a:p>
          <a:p>
            <a:pPr>
              <a:spcBef>
                <a:spcPts val="0"/>
              </a:spcBef>
            </a:pPr>
            <a:endParaRPr lang="en-IE" sz="2400" dirty="0" smtClean="0">
              <a:latin typeface="+mn-lt"/>
            </a:endParaRPr>
          </a:p>
          <a:p>
            <a:pPr>
              <a:spcBef>
                <a:spcPts val="0"/>
              </a:spcBef>
            </a:pPr>
            <a:r>
              <a:rPr lang="en-IE" sz="2400" dirty="0" smtClean="0">
                <a:latin typeface="+mn-lt"/>
              </a:rPr>
              <a:t>Steering </a:t>
            </a:r>
            <a:r>
              <a:rPr lang="en-IE" sz="2400" dirty="0">
                <a:latin typeface="+mn-lt"/>
              </a:rPr>
              <a:t>Group</a:t>
            </a:r>
          </a:p>
          <a:p>
            <a:pPr lvl="1">
              <a:spcBef>
                <a:spcPts val="0"/>
              </a:spcBef>
            </a:pPr>
            <a:r>
              <a:rPr lang="en-IE" sz="1800" dirty="0"/>
              <a:t>Management level</a:t>
            </a:r>
          </a:p>
          <a:p>
            <a:pPr lvl="1">
              <a:spcBef>
                <a:spcPts val="0"/>
              </a:spcBef>
            </a:pPr>
            <a:r>
              <a:rPr lang="en-IE" sz="1800" dirty="0"/>
              <a:t>Key decision makers</a:t>
            </a:r>
          </a:p>
          <a:p>
            <a:pPr lvl="1">
              <a:spcBef>
                <a:spcPts val="0"/>
              </a:spcBef>
            </a:pPr>
            <a:r>
              <a:rPr lang="en-IE" sz="1800" dirty="0"/>
              <a:t>Champions project at Management level</a:t>
            </a:r>
          </a:p>
          <a:p>
            <a:pPr lvl="1">
              <a:spcBef>
                <a:spcPts val="0"/>
              </a:spcBef>
            </a:pPr>
            <a:r>
              <a:rPr lang="en-IE" sz="1800" dirty="0"/>
              <a:t>Involved less frequently but always as a </a:t>
            </a:r>
            <a:r>
              <a:rPr lang="en-IE" sz="1800" dirty="0" smtClean="0"/>
              <a:t>group</a:t>
            </a:r>
            <a:endParaRPr lang="en-IE" dirty="0"/>
          </a:p>
        </p:txBody>
      </p:sp>
      <p:sp>
        <p:nvSpPr>
          <p:cNvPr id="5" name="TextBox 4"/>
          <p:cNvSpPr txBox="1"/>
          <p:nvPr/>
        </p:nvSpPr>
        <p:spPr>
          <a:xfrm>
            <a:off x="7533565" y="3106211"/>
            <a:ext cx="1446665" cy="600164"/>
          </a:xfrm>
          <a:prstGeom prst="rect">
            <a:avLst/>
          </a:prstGeom>
          <a:noFill/>
        </p:spPr>
        <p:txBody>
          <a:bodyPr wrap="square" rtlCol="0">
            <a:spAutoFit/>
          </a:bodyPr>
          <a:lstStyle/>
          <a:p>
            <a:r>
              <a:rPr lang="en-IE"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Project Sponsor Reports to Executive Sponsor</a:t>
            </a:r>
            <a:endParaRPr lang="en-IE" sz="1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7" name="TextBox 6"/>
          <p:cNvSpPr txBox="1"/>
          <p:nvPr/>
        </p:nvSpPr>
        <p:spPr>
          <a:xfrm>
            <a:off x="7533565" y="4705986"/>
            <a:ext cx="1446665" cy="938719"/>
          </a:xfrm>
          <a:prstGeom prst="rect">
            <a:avLst/>
          </a:prstGeom>
          <a:noFill/>
        </p:spPr>
        <p:txBody>
          <a:bodyPr wrap="square" rtlCol="0">
            <a:spAutoFit/>
          </a:bodyPr>
          <a:lstStyle/>
          <a:p>
            <a:r>
              <a:rPr lang="en-IE"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Steering group Reports to executive sponsor via project Sponsor</a:t>
            </a:r>
            <a:endParaRPr lang="en-IE" sz="1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9" name="TextBox 8"/>
          <p:cNvSpPr txBox="1"/>
          <p:nvPr/>
        </p:nvSpPr>
        <p:spPr>
          <a:xfrm>
            <a:off x="7602515" y="609591"/>
            <a:ext cx="1081005" cy="523220"/>
          </a:xfrm>
          <a:prstGeom prst="rect">
            <a:avLst/>
          </a:prstGeom>
          <a:noFill/>
          <a:ln w="25400" cmpd="dbl">
            <a:solidFill>
              <a:schemeClr val="accent1"/>
            </a:solidFill>
            <a:prstDash val="sysDot"/>
          </a:ln>
        </p:spPr>
        <p:txBody>
          <a:bodyPr wrap="square" rtlCol="0">
            <a:spAutoFit/>
          </a:bodyPr>
          <a:lstStyle/>
          <a:p>
            <a:r>
              <a:rPr lang="en-IE"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Reporting structure</a:t>
            </a:r>
            <a:endParaRPr lang="en-IE"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12" name="Curved Up Arrow 11"/>
          <p:cNvSpPr/>
          <p:nvPr/>
        </p:nvSpPr>
        <p:spPr>
          <a:xfrm rot="16200000">
            <a:off x="7765804" y="3806214"/>
            <a:ext cx="827139" cy="55164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3" name="Curved Up Arrow 12"/>
          <p:cNvSpPr/>
          <p:nvPr/>
        </p:nvSpPr>
        <p:spPr>
          <a:xfrm rot="16200000">
            <a:off x="7782847" y="2319731"/>
            <a:ext cx="824894" cy="55164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4" name="TextBox 13"/>
          <p:cNvSpPr txBox="1"/>
          <p:nvPr/>
        </p:nvSpPr>
        <p:spPr>
          <a:xfrm>
            <a:off x="7522189" y="1505647"/>
            <a:ext cx="1446665" cy="600164"/>
          </a:xfrm>
          <a:prstGeom prst="rect">
            <a:avLst/>
          </a:prstGeom>
          <a:noFill/>
        </p:spPr>
        <p:txBody>
          <a:bodyPr wrap="square" rtlCol="0">
            <a:spAutoFit/>
          </a:bodyPr>
          <a:lstStyle/>
          <a:p>
            <a:r>
              <a:rPr lang="en-IE"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Executive  Sponsor Reports to peers on </a:t>
            </a:r>
            <a:r>
              <a:rPr lang="en-IE" sz="11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smt</a:t>
            </a:r>
            <a:endParaRPr lang="en-IE" sz="1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323639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7308"/>
          </a:xfrm>
        </p:spPr>
        <p:txBody>
          <a:bodyPr/>
          <a:lstStyle/>
          <a:p>
            <a:r>
              <a:rPr lang="en-IE" sz="2800" dirty="0" smtClean="0"/>
              <a:t>Module 2</a:t>
            </a:r>
            <a:r>
              <a:rPr lang="en-IE" dirty="0" smtClean="0"/>
              <a:t/>
            </a:r>
            <a:br>
              <a:rPr lang="en-IE" dirty="0" smtClean="0"/>
            </a:br>
            <a:r>
              <a:rPr lang="en-IE" sz="2400" dirty="0" smtClean="0"/>
              <a:t>Project Roles &amp; Responsibilities </a:t>
            </a:r>
            <a:r>
              <a:rPr lang="en-IE" sz="1800" dirty="0" smtClean="0"/>
              <a:t>Continued</a:t>
            </a:r>
            <a:endParaRPr lang="en-IE" dirty="0"/>
          </a:p>
        </p:txBody>
      </p:sp>
      <p:sp>
        <p:nvSpPr>
          <p:cNvPr id="3" name="Content Placeholder 2"/>
          <p:cNvSpPr>
            <a:spLocks noGrp="1"/>
          </p:cNvSpPr>
          <p:nvPr>
            <p:ph idx="1"/>
          </p:nvPr>
        </p:nvSpPr>
        <p:spPr>
          <a:xfrm>
            <a:off x="457200" y="1214650"/>
            <a:ext cx="8229600" cy="4626591"/>
          </a:xfrm>
        </p:spPr>
        <p:txBody>
          <a:bodyPr/>
          <a:lstStyle/>
          <a:p>
            <a:pPr>
              <a:spcBef>
                <a:spcPts val="0"/>
              </a:spcBef>
            </a:pPr>
            <a:r>
              <a:rPr lang="en-IE" sz="2400" dirty="0">
                <a:latin typeface="+mn-lt"/>
              </a:rPr>
              <a:t>Project Manager</a:t>
            </a:r>
          </a:p>
          <a:p>
            <a:pPr lvl="1">
              <a:spcBef>
                <a:spcPts val="0"/>
              </a:spcBef>
            </a:pPr>
            <a:r>
              <a:rPr lang="en-IE" sz="1800" dirty="0"/>
              <a:t>Ensures Project Team deliver work on time &amp; within budget</a:t>
            </a:r>
          </a:p>
          <a:p>
            <a:pPr lvl="1">
              <a:spcBef>
                <a:spcPts val="0"/>
              </a:spcBef>
            </a:pPr>
            <a:r>
              <a:rPr lang="en-IE" sz="1800" dirty="0"/>
              <a:t>Also responsible for </a:t>
            </a:r>
          </a:p>
          <a:p>
            <a:pPr lvl="2">
              <a:spcBef>
                <a:spcPts val="0"/>
              </a:spcBef>
            </a:pPr>
            <a:r>
              <a:rPr lang="en-IE" sz="1800" dirty="0"/>
              <a:t>Project Plan</a:t>
            </a:r>
          </a:p>
          <a:p>
            <a:pPr lvl="2">
              <a:spcBef>
                <a:spcPts val="0"/>
              </a:spcBef>
            </a:pPr>
            <a:r>
              <a:rPr lang="en-IE" sz="1800" dirty="0"/>
              <a:t>Securing approval of Deliverables</a:t>
            </a:r>
          </a:p>
          <a:p>
            <a:pPr lvl="2">
              <a:spcBef>
                <a:spcPts val="0"/>
              </a:spcBef>
            </a:pPr>
            <a:r>
              <a:rPr lang="en-IE" sz="1800" dirty="0"/>
              <a:t>Communication to all Stakeholders</a:t>
            </a:r>
          </a:p>
          <a:p>
            <a:pPr lvl="2">
              <a:spcBef>
                <a:spcPts val="0"/>
              </a:spcBef>
            </a:pPr>
            <a:r>
              <a:rPr lang="en-IE" sz="1800" dirty="0"/>
              <a:t>Risk tracking &amp; Issue escalation</a:t>
            </a:r>
          </a:p>
          <a:p>
            <a:pPr lvl="2">
              <a:spcBef>
                <a:spcPts val="0"/>
              </a:spcBef>
            </a:pPr>
            <a:r>
              <a:rPr lang="en-IE" sz="1800" dirty="0"/>
              <a:t>Status Reporting</a:t>
            </a:r>
          </a:p>
          <a:p>
            <a:pPr lvl="2">
              <a:spcBef>
                <a:spcPts val="0"/>
              </a:spcBef>
            </a:pPr>
            <a:r>
              <a:rPr lang="en-IE" sz="1800" dirty="0"/>
              <a:t>Budget Management</a:t>
            </a:r>
          </a:p>
          <a:p>
            <a:pPr>
              <a:spcBef>
                <a:spcPts val="0"/>
              </a:spcBef>
            </a:pPr>
            <a:endParaRPr lang="en-IE" sz="2400" dirty="0" smtClean="0">
              <a:latin typeface="+mn-lt"/>
            </a:endParaRPr>
          </a:p>
          <a:p>
            <a:pPr>
              <a:spcBef>
                <a:spcPts val="0"/>
              </a:spcBef>
            </a:pPr>
            <a:r>
              <a:rPr lang="en-IE" sz="2400" dirty="0" smtClean="0">
                <a:latin typeface="+mn-lt"/>
              </a:rPr>
              <a:t>Project Team</a:t>
            </a:r>
          </a:p>
          <a:p>
            <a:pPr lvl="1">
              <a:spcBef>
                <a:spcPts val="0"/>
              </a:spcBef>
            </a:pPr>
            <a:r>
              <a:rPr lang="en-IE" sz="1800" dirty="0" smtClean="0">
                <a:latin typeface="+mn-lt"/>
              </a:rPr>
              <a:t>Responsible </a:t>
            </a:r>
            <a:r>
              <a:rPr lang="en-IE" sz="1800" dirty="0">
                <a:latin typeface="+mn-lt"/>
              </a:rPr>
              <a:t>for executing </a:t>
            </a:r>
            <a:r>
              <a:rPr lang="en-IE" sz="1800" dirty="0" smtClean="0">
                <a:latin typeface="+mn-lt"/>
              </a:rPr>
              <a:t>tasks to meet </a:t>
            </a:r>
            <a:r>
              <a:rPr lang="en-IE" sz="1800" dirty="0">
                <a:latin typeface="+mn-lt"/>
              </a:rPr>
              <a:t>Project </a:t>
            </a:r>
            <a:r>
              <a:rPr lang="en-IE" sz="1800" dirty="0" smtClean="0">
                <a:latin typeface="+mn-lt"/>
              </a:rPr>
              <a:t>Deliverables </a:t>
            </a:r>
          </a:p>
          <a:p>
            <a:pPr lvl="1">
              <a:spcBef>
                <a:spcPts val="0"/>
              </a:spcBef>
            </a:pPr>
            <a:r>
              <a:rPr lang="en-IE" sz="1800" dirty="0"/>
              <a:t>D</a:t>
            </a:r>
            <a:r>
              <a:rPr lang="en-IE" sz="1800" dirty="0" smtClean="0">
                <a:latin typeface="+mn-lt"/>
              </a:rPr>
              <a:t>irected </a:t>
            </a:r>
            <a:r>
              <a:rPr lang="en-IE" sz="1800" dirty="0">
                <a:latin typeface="+mn-lt"/>
              </a:rPr>
              <a:t>by the Project Manager </a:t>
            </a:r>
            <a:endParaRPr lang="en-IE" sz="1800" dirty="0" smtClean="0">
              <a:latin typeface="+mn-lt"/>
            </a:endParaRPr>
          </a:p>
          <a:p>
            <a:pPr lvl="1">
              <a:spcBef>
                <a:spcPts val="0"/>
              </a:spcBef>
            </a:pPr>
            <a:r>
              <a:rPr lang="en-IE" sz="1800" dirty="0"/>
              <a:t>W</a:t>
            </a:r>
            <a:r>
              <a:rPr lang="en-IE" sz="1800" dirty="0" smtClean="0">
                <a:latin typeface="+mn-lt"/>
              </a:rPr>
              <a:t>orks </a:t>
            </a:r>
            <a:r>
              <a:rPr lang="en-IE" sz="1800" dirty="0">
                <a:latin typeface="+mn-lt"/>
              </a:rPr>
              <a:t>according to the agreed </a:t>
            </a:r>
            <a:r>
              <a:rPr lang="en-IE" sz="1800" dirty="0" smtClean="0">
                <a:latin typeface="+mn-lt"/>
              </a:rPr>
              <a:t>work-breakdown-structure</a:t>
            </a:r>
            <a:endParaRPr lang="en-IE" sz="1800" dirty="0">
              <a:latin typeface="+mn-lt"/>
            </a:endParaRPr>
          </a:p>
        </p:txBody>
      </p:sp>
      <p:sp>
        <p:nvSpPr>
          <p:cNvPr id="4" name="TextBox 3"/>
          <p:cNvSpPr txBox="1"/>
          <p:nvPr/>
        </p:nvSpPr>
        <p:spPr>
          <a:xfrm>
            <a:off x="7588157" y="4519748"/>
            <a:ext cx="1306461" cy="577081"/>
          </a:xfrm>
          <a:prstGeom prst="rect">
            <a:avLst/>
          </a:prstGeom>
          <a:noFill/>
        </p:spPr>
        <p:txBody>
          <a:bodyPr wrap="square" rtlCol="0">
            <a:spAutoFit/>
          </a:bodyPr>
          <a:lstStyle/>
          <a:p>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Project team Reports </a:t>
            </a:r>
            <a:r>
              <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to </a:t>
            </a:r>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project manager</a:t>
            </a:r>
            <a:endPar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8" name="Curved Up Arrow 7"/>
          <p:cNvSpPr/>
          <p:nvPr/>
        </p:nvSpPr>
        <p:spPr>
          <a:xfrm rot="16200000">
            <a:off x="7785764" y="3521364"/>
            <a:ext cx="796381" cy="55164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9" name="TextBox 8"/>
          <p:cNvSpPr txBox="1"/>
          <p:nvPr/>
        </p:nvSpPr>
        <p:spPr>
          <a:xfrm>
            <a:off x="7590429" y="1617882"/>
            <a:ext cx="1304189" cy="738664"/>
          </a:xfrm>
          <a:prstGeom prst="rect">
            <a:avLst/>
          </a:prstGeom>
          <a:noFill/>
        </p:spPr>
        <p:txBody>
          <a:bodyPr wrap="square" rtlCol="0">
            <a:spAutoFit/>
          </a:bodyPr>
          <a:lstStyle/>
          <a:p>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Project </a:t>
            </a:r>
            <a:r>
              <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manager Reports to steering </a:t>
            </a:r>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group &amp; project sponsor</a:t>
            </a:r>
            <a:endPar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Tree>
    <p:extLst>
      <p:ext uri="{BB962C8B-B14F-4D97-AF65-F5344CB8AC3E}">
        <p14:creationId xmlns:p14="http://schemas.microsoft.com/office/powerpoint/2010/main" val="410347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7308"/>
          </a:xfrm>
        </p:spPr>
        <p:txBody>
          <a:bodyPr/>
          <a:lstStyle/>
          <a:p>
            <a:r>
              <a:rPr lang="en-IE" sz="2800" dirty="0" smtClean="0"/>
              <a:t>Module 2</a:t>
            </a:r>
            <a:r>
              <a:rPr lang="en-IE" dirty="0" smtClean="0"/>
              <a:t/>
            </a:r>
            <a:br>
              <a:rPr lang="en-IE" dirty="0" smtClean="0"/>
            </a:br>
            <a:r>
              <a:rPr lang="en-IE" sz="2400" dirty="0" smtClean="0"/>
              <a:t>Project Roles &amp; Responsibilities </a:t>
            </a:r>
            <a:r>
              <a:rPr lang="en-IE" sz="1800" dirty="0" smtClean="0"/>
              <a:t>Continued</a:t>
            </a:r>
            <a:endParaRPr lang="en-IE" dirty="0"/>
          </a:p>
        </p:txBody>
      </p:sp>
      <p:sp>
        <p:nvSpPr>
          <p:cNvPr id="3" name="Content Placeholder 2"/>
          <p:cNvSpPr>
            <a:spLocks noGrp="1"/>
          </p:cNvSpPr>
          <p:nvPr>
            <p:ph idx="1"/>
          </p:nvPr>
        </p:nvSpPr>
        <p:spPr>
          <a:xfrm>
            <a:off x="457200" y="1241946"/>
            <a:ext cx="8229600" cy="4626591"/>
          </a:xfrm>
        </p:spPr>
        <p:txBody>
          <a:bodyPr/>
          <a:lstStyle/>
          <a:p>
            <a:pPr>
              <a:spcBef>
                <a:spcPts val="0"/>
              </a:spcBef>
            </a:pPr>
            <a:r>
              <a:rPr lang="en-IE" sz="2400" dirty="0">
                <a:latin typeface="+mn-lt"/>
              </a:rPr>
              <a:t>Working Group</a:t>
            </a:r>
          </a:p>
          <a:p>
            <a:pPr lvl="1">
              <a:spcBef>
                <a:spcPts val="0"/>
              </a:spcBef>
            </a:pPr>
            <a:r>
              <a:rPr lang="en-IE" sz="1800" dirty="0"/>
              <a:t>Provides key process knowledge/ expertise</a:t>
            </a:r>
          </a:p>
          <a:p>
            <a:pPr lvl="1">
              <a:spcBef>
                <a:spcPts val="0"/>
              </a:spcBef>
            </a:pPr>
            <a:r>
              <a:rPr lang="en-IE" sz="1800" dirty="0"/>
              <a:t>Involved quite frequently</a:t>
            </a:r>
          </a:p>
          <a:p>
            <a:pPr>
              <a:spcBef>
                <a:spcPts val="0"/>
              </a:spcBef>
            </a:pPr>
            <a:endParaRPr lang="en-IE" dirty="0" smtClean="0">
              <a:latin typeface="+mn-lt"/>
            </a:endParaRPr>
          </a:p>
          <a:p>
            <a:pPr>
              <a:spcBef>
                <a:spcPts val="0"/>
              </a:spcBef>
            </a:pPr>
            <a:r>
              <a:rPr lang="en-IE" sz="2400" dirty="0" smtClean="0">
                <a:latin typeface="+mn-lt"/>
              </a:rPr>
              <a:t>Vendors</a:t>
            </a:r>
          </a:p>
          <a:p>
            <a:pPr lvl="1">
              <a:spcBef>
                <a:spcPts val="0"/>
              </a:spcBef>
            </a:pPr>
            <a:r>
              <a:rPr lang="en-IE" sz="1800" dirty="0" smtClean="0"/>
              <a:t>3</a:t>
            </a:r>
            <a:r>
              <a:rPr lang="en-IE" sz="1800" baseline="30000" dirty="0" smtClean="0"/>
              <a:t>rd</a:t>
            </a:r>
            <a:r>
              <a:rPr lang="en-IE" sz="1800" dirty="0" smtClean="0"/>
              <a:t> Party Organisation </a:t>
            </a:r>
          </a:p>
          <a:p>
            <a:pPr lvl="1">
              <a:spcBef>
                <a:spcPts val="0"/>
              </a:spcBef>
            </a:pPr>
            <a:r>
              <a:rPr lang="en-IE" sz="1800" dirty="0" smtClean="0"/>
              <a:t>Contracted to provide additional services or products</a:t>
            </a:r>
          </a:p>
          <a:p>
            <a:pPr>
              <a:spcBef>
                <a:spcPts val="0"/>
              </a:spcBef>
            </a:pPr>
            <a:endParaRPr lang="en-IE" dirty="0" smtClean="0">
              <a:latin typeface="+mn-lt"/>
            </a:endParaRPr>
          </a:p>
          <a:p>
            <a:pPr>
              <a:spcBef>
                <a:spcPts val="0"/>
              </a:spcBef>
            </a:pPr>
            <a:r>
              <a:rPr lang="en-IE" sz="2400" dirty="0" smtClean="0">
                <a:latin typeface="+mn-lt"/>
              </a:rPr>
              <a:t>Consumers</a:t>
            </a:r>
          </a:p>
          <a:p>
            <a:pPr lvl="1">
              <a:spcBef>
                <a:spcPts val="0"/>
              </a:spcBef>
            </a:pPr>
            <a:r>
              <a:rPr lang="en-IE" sz="1800" dirty="0" smtClean="0">
                <a:latin typeface="+mn-lt"/>
              </a:rPr>
              <a:t>People either internal or external to the Organisation</a:t>
            </a:r>
          </a:p>
          <a:p>
            <a:pPr lvl="1">
              <a:spcBef>
                <a:spcPts val="0"/>
              </a:spcBef>
            </a:pPr>
            <a:r>
              <a:rPr lang="en-IE" sz="1800" dirty="0"/>
              <a:t>Benefits from Changes </a:t>
            </a:r>
            <a:r>
              <a:rPr lang="en-IE" sz="1800" dirty="0" smtClean="0"/>
              <a:t>implemented</a:t>
            </a:r>
            <a:endParaRPr lang="en-IE" sz="1800" dirty="0"/>
          </a:p>
          <a:p>
            <a:pPr lvl="1">
              <a:spcBef>
                <a:spcPts val="0"/>
              </a:spcBef>
            </a:pPr>
            <a:endParaRPr lang="en-IE" sz="1800" dirty="0" smtClean="0">
              <a:latin typeface="+mn-lt"/>
            </a:endParaRPr>
          </a:p>
          <a:p>
            <a:pPr>
              <a:spcBef>
                <a:spcPts val="0"/>
              </a:spcBef>
            </a:pPr>
            <a:r>
              <a:rPr lang="en-IE" sz="2400" dirty="0">
                <a:latin typeface="+mn-lt"/>
              </a:rPr>
              <a:t>Other Key Stakeholders</a:t>
            </a:r>
          </a:p>
          <a:p>
            <a:pPr lvl="1">
              <a:spcBef>
                <a:spcPts val="0"/>
              </a:spcBef>
            </a:pPr>
            <a:r>
              <a:rPr lang="en-IE" sz="1800" dirty="0"/>
              <a:t>People outside of the above</a:t>
            </a:r>
          </a:p>
          <a:p>
            <a:pPr lvl="1">
              <a:spcBef>
                <a:spcPts val="0"/>
              </a:spcBef>
            </a:pPr>
            <a:r>
              <a:rPr lang="en-IE" sz="1800" dirty="0"/>
              <a:t>Involvement is required in some form or Project would </a:t>
            </a:r>
            <a:r>
              <a:rPr lang="en-IE" sz="1800" dirty="0" smtClean="0"/>
              <a:t>fail </a:t>
            </a:r>
          </a:p>
        </p:txBody>
      </p:sp>
      <p:sp>
        <p:nvSpPr>
          <p:cNvPr id="4" name="TextBox 3"/>
          <p:cNvSpPr txBox="1"/>
          <p:nvPr/>
        </p:nvSpPr>
        <p:spPr>
          <a:xfrm>
            <a:off x="7383441" y="3934529"/>
            <a:ext cx="1583924" cy="415498"/>
          </a:xfrm>
          <a:prstGeom prst="rect">
            <a:avLst/>
          </a:prstGeom>
          <a:noFill/>
        </p:spPr>
        <p:txBody>
          <a:bodyPr wrap="square" rtlCol="0">
            <a:spAutoFit/>
          </a:bodyPr>
          <a:lstStyle/>
          <a:p>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Consumers report to project manager</a:t>
            </a:r>
            <a:endPar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7" name="TextBox 6"/>
          <p:cNvSpPr txBox="1"/>
          <p:nvPr/>
        </p:nvSpPr>
        <p:spPr>
          <a:xfrm>
            <a:off x="7438029" y="2719068"/>
            <a:ext cx="1446665" cy="415498"/>
          </a:xfrm>
          <a:prstGeom prst="rect">
            <a:avLst/>
          </a:prstGeom>
          <a:noFill/>
        </p:spPr>
        <p:txBody>
          <a:bodyPr wrap="square" rtlCol="0">
            <a:spAutoFit/>
          </a:bodyPr>
          <a:lstStyle/>
          <a:p>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Vendors report to </a:t>
            </a:r>
            <a:r>
              <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project </a:t>
            </a:r>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manager</a:t>
            </a:r>
            <a:endPar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8" name="Curved Up Arrow 7"/>
          <p:cNvSpPr/>
          <p:nvPr/>
        </p:nvSpPr>
        <p:spPr>
          <a:xfrm rot="16200000">
            <a:off x="7732108" y="2052297"/>
            <a:ext cx="730855" cy="55164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9" name="Curved Up Arrow 8"/>
          <p:cNvSpPr/>
          <p:nvPr/>
        </p:nvSpPr>
        <p:spPr>
          <a:xfrm rot="16200000">
            <a:off x="7761626" y="3269828"/>
            <a:ext cx="730855" cy="55164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0" name="TextBox 9"/>
          <p:cNvSpPr txBox="1"/>
          <p:nvPr/>
        </p:nvSpPr>
        <p:spPr>
          <a:xfrm>
            <a:off x="7440301" y="1338109"/>
            <a:ext cx="1446665" cy="577081"/>
          </a:xfrm>
          <a:prstGeom prst="rect">
            <a:avLst/>
          </a:prstGeom>
          <a:noFill/>
        </p:spPr>
        <p:txBody>
          <a:bodyPr wrap="square" rtlCol="0">
            <a:spAutoFit/>
          </a:bodyPr>
          <a:lstStyle/>
          <a:p>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Working </a:t>
            </a:r>
            <a:r>
              <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group Reports to project </a:t>
            </a:r>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manager</a:t>
            </a:r>
            <a:endPar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11" name="TextBox 10"/>
          <p:cNvSpPr txBox="1"/>
          <p:nvPr/>
        </p:nvSpPr>
        <p:spPr>
          <a:xfrm>
            <a:off x="7383441" y="5100380"/>
            <a:ext cx="1446665" cy="577081"/>
          </a:xfrm>
          <a:prstGeom prst="rect">
            <a:avLst/>
          </a:prstGeom>
          <a:noFill/>
        </p:spPr>
        <p:txBody>
          <a:bodyPr wrap="square" rtlCol="0">
            <a:spAutoFit/>
          </a:bodyPr>
          <a:lstStyle/>
          <a:p>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Key stakeholders Report </a:t>
            </a:r>
            <a:r>
              <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to project </a:t>
            </a:r>
            <a:r>
              <a:rPr lang="en-IE" sz="105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manager</a:t>
            </a:r>
            <a:endParaRPr lang="en-IE"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12" name="Curved Up Arrow 11"/>
          <p:cNvSpPr/>
          <p:nvPr/>
        </p:nvSpPr>
        <p:spPr>
          <a:xfrm rot="16200000">
            <a:off x="7759651" y="4431603"/>
            <a:ext cx="730855" cy="55164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645841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Diagram 47"/>
          <p:cNvGraphicFramePr/>
          <p:nvPr>
            <p:extLst>
              <p:ext uri="{D42A27DB-BD31-4B8C-83A1-F6EECF244321}">
                <p14:modId xmlns:p14="http://schemas.microsoft.com/office/powerpoint/2010/main" val="610193387"/>
              </p:ext>
            </p:extLst>
          </p:nvPr>
        </p:nvGraphicFramePr>
        <p:xfrm>
          <a:off x="559555" y="1364775"/>
          <a:ext cx="8127245" cy="450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274638"/>
            <a:ext cx="8229600" cy="967308"/>
          </a:xfrm>
        </p:spPr>
        <p:txBody>
          <a:bodyPr/>
          <a:lstStyle/>
          <a:p>
            <a:r>
              <a:rPr lang="en-IE" sz="2800" dirty="0" smtClean="0"/>
              <a:t>Module 2</a:t>
            </a:r>
            <a:r>
              <a:rPr lang="en-IE" dirty="0" smtClean="0"/>
              <a:t/>
            </a:r>
            <a:br>
              <a:rPr lang="en-IE" dirty="0" smtClean="0"/>
            </a:br>
            <a:r>
              <a:rPr lang="en-IE" sz="2400" dirty="0" smtClean="0"/>
              <a:t>Project Roles &amp; Responsibilities </a:t>
            </a:r>
            <a:r>
              <a:rPr lang="en-IE" sz="1800" dirty="0" smtClean="0"/>
              <a:t>Continued</a:t>
            </a:r>
            <a:endParaRPr lang="en-IE" dirty="0"/>
          </a:p>
        </p:txBody>
      </p:sp>
      <p:sp>
        <p:nvSpPr>
          <p:cNvPr id="3" name="Content Placeholder 2"/>
          <p:cNvSpPr>
            <a:spLocks noGrp="1"/>
          </p:cNvSpPr>
          <p:nvPr>
            <p:ph idx="1"/>
          </p:nvPr>
        </p:nvSpPr>
        <p:spPr>
          <a:xfrm>
            <a:off x="457200" y="1241946"/>
            <a:ext cx="8229600" cy="4626591"/>
          </a:xfrm>
        </p:spPr>
        <p:txBody>
          <a:bodyPr/>
          <a:lstStyle/>
          <a:p>
            <a:pPr marL="0" indent="0" algn="ctr">
              <a:spcBef>
                <a:spcPts val="0"/>
              </a:spcBef>
              <a:buNone/>
            </a:pPr>
            <a:endParaRPr lang="en-IE"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a:p>
            <a:pPr marL="0" indent="0" algn="ctr">
              <a:spcBef>
                <a:spcPts val="0"/>
              </a:spcBef>
              <a:buNone/>
            </a:pPr>
            <a:r>
              <a:rPr lang="en-IE"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Summary of the Project Reporting Structure</a:t>
            </a:r>
          </a:p>
        </p:txBody>
      </p:sp>
      <p:cxnSp>
        <p:nvCxnSpPr>
          <p:cNvPr id="50" name="Straight Connector 49"/>
          <p:cNvCxnSpPr/>
          <p:nvPr/>
        </p:nvCxnSpPr>
        <p:spPr>
          <a:xfrm>
            <a:off x="6223868" y="3220872"/>
            <a:ext cx="244466" cy="2272"/>
          </a:xfrm>
          <a:prstGeom prst="line">
            <a:avLst/>
          </a:prstGeom>
          <a:ln cap="sq">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366394" y="3220872"/>
            <a:ext cx="266858" cy="2272"/>
          </a:xfrm>
          <a:prstGeom prst="line">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61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H6868-RCSI-PowerPoint-Template_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H6868-RCSI-PowerPoint-Template_Corporate</Template>
  <TotalTime>7942</TotalTime>
  <Words>19554</Words>
  <Application>Microsoft Office PowerPoint</Application>
  <PresentationFormat>On-screen Show (4:3)</PresentationFormat>
  <Paragraphs>1081</Paragraphs>
  <Slides>52</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ＭＳ Ｐゴシック</vt:lpstr>
      <vt:lpstr>Arial</vt:lpstr>
      <vt:lpstr>Arial-BoldMT</vt:lpstr>
      <vt:lpstr>Calibri</vt:lpstr>
      <vt:lpstr>Wingdings</vt:lpstr>
      <vt:lpstr>H6868-RCSI-PowerPoint-Template_Corporate</vt:lpstr>
      <vt:lpstr>PowerPoint Presentation</vt:lpstr>
      <vt:lpstr>Project Management Training  Module Breakdown</vt:lpstr>
      <vt:lpstr>Introduction</vt:lpstr>
      <vt:lpstr>Module 1 The Project Lifecycle Overview</vt:lpstr>
      <vt:lpstr>Module 2 Project Roles &amp; Responsibilities</vt:lpstr>
      <vt:lpstr>Module 2 Project Roles &amp; Responsibilities</vt:lpstr>
      <vt:lpstr>Module 2 Project Roles &amp; Responsibilities Continued</vt:lpstr>
      <vt:lpstr>Module 2 Project Roles &amp; Responsibilities Continued</vt:lpstr>
      <vt:lpstr>Module 2 Project Roles &amp; Responsibilities Continued</vt:lpstr>
      <vt:lpstr>Module 3 The Project Lifecycle Stages</vt:lpstr>
      <vt:lpstr>Determine the business need</vt:lpstr>
      <vt:lpstr>Define the nature &amp; scope of the Project</vt:lpstr>
      <vt:lpstr>Feasibility Study </vt:lpstr>
      <vt:lpstr>Outputs of Initiation Phase</vt:lpstr>
      <vt:lpstr>Module 3 The Project Lifecycle Stages</vt:lpstr>
      <vt:lpstr>Define Phases and Agree Scope </vt:lpstr>
      <vt:lpstr>Identify the Project Deliverables &amp; Milestones </vt:lpstr>
      <vt:lpstr>Document the Work Breakdown Structure (WBS) </vt:lpstr>
      <vt:lpstr>Sample WBS</vt:lpstr>
      <vt:lpstr>Estimate the Delivery Schedule </vt:lpstr>
      <vt:lpstr>Identify Required Resources &amp; Secure Time Commitment </vt:lpstr>
      <vt:lpstr>Create Budget Plan </vt:lpstr>
      <vt:lpstr>Set up Shared Project Resource </vt:lpstr>
      <vt:lpstr>Outputs from Planning Phase</vt:lpstr>
      <vt:lpstr>Module 3 The Project Lifecycle Stages</vt:lpstr>
      <vt:lpstr>“As Is” Process Mapping</vt:lpstr>
      <vt:lpstr>Requirements Gathering</vt:lpstr>
      <vt:lpstr>Outputs of Analysis Phase</vt:lpstr>
      <vt:lpstr>Module 3 The Project Lifecycle Stages</vt:lpstr>
      <vt:lpstr>Outputs from Design Phase</vt:lpstr>
      <vt:lpstr>Module 3 The Project Lifecycle Stages</vt:lpstr>
      <vt:lpstr>Producing Deliverables</vt:lpstr>
      <vt:lpstr>Testing (if required)</vt:lpstr>
      <vt:lpstr>Managing Change Requests</vt:lpstr>
      <vt:lpstr>Training</vt:lpstr>
      <vt:lpstr>Outputs from Implement Stage</vt:lpstr>
      <vt:lpstr>Module 3 The Project Lifecycle Stages</vt:lpstr>
      <vt:lpstr>Project Closedown/BAU Transition</vt:lpstr>
      <vt:lpstr>Measure Benefits/Lessons Learnt</vt:lpstr>
      <vt:lpstr>Outputs from Closedown Phase</vt:lpstr>
      <vt:lpstr>Module 3 The Project Lifecycle Stages</vt:lpstr>
      <vt:lpstr>Module 4 Core Project Management Activities</vt:lpstr>
      <vt:lpstr>Module 4 Core Project Management Activities</vt:lpstr>
      <vt:lpstr>Module 4 Core Project Management Activities Continued</vt:lpstr>
      <vt:lpstr>Module 4 Core Project Management Activities Continued</vt:lpstr>
      <vt:lpstr>Module 4 Core Project Management Activities Continued</vt:lpstr>
      <vt:lpstr>Project Manager Characteristics </vt:lpstr>
      <vt:lpstr>Module 5 Governance</vt:lpstr>
      <vt:lpstr>Module 5 Governance</vt:lpstr>
      <vt:lpstr>Module 6 Case Study</vt:lpstr>
      <vt:lpstr>Summary </vt:lpstr>
      <vt:lpstr>Appendix 1 The Perils of Bad Project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rw7;maevefallon@rcsi.ie</dc:creator>
  <cp:lastModifiedBy>Brid Mahon</cp:lastModifiedBy>
  <cp:revision>329</cp:revision>
  <cp:lastPrinted>2013-10-17T08:06:35Z</cp:lastPrinted>
  <dcterms:created xsi:type="dcterms:W3CDTF">2013-10-01T11:45:49Z</dcterms:created>
  <dcterms:modified xsi:type="dcterms:W3CDTF">2021-11-23T15:33:20Z</dcterms:modified>
</cp:coreProperties>
</file>